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embeddings/oleObject1.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2.bin" ContentType="application/vnd.openxmlformats-officedocument.oleObject"/>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3"/>
  </p:notesMasterIdLst>
  <p:handoutMasterIdLst>
    <p:handoutMasterId r:id="rId54"/>
  </p:handoutMasterIdLst>
  <p:sldIdLst>
    <p:sldId id="297" r:id="rId2"/>
    <p:sldId id="327" r:id="rId3"/>
    <p:sldId id="328" r:id="rId4"/>
    <p:sldId id="345" r:id="rId5"/>
    <p:sldId id="320" r:id="rId6"/>
    <p:sldId id="342" r:id="rId7"/>
    <p:sldId id="343" r:id="rId8"/>
    <p:sldId id="344" r:id="rId9"/>
    <p:sldId id="323" r:id="rId10"/>
    <p:sldId id="347" r:id="rId11"/>
    <p:sldId id="324" r:id="rId12"/>
    <p:sldId id="325" r:id="rId13"/>
    <p:sldId id="349" r:id="rId14"/>
    <p:sldId id="346" r:id="rId15"/>
    <p:sldId id="277" r:id="rId16"/>
    <p:sldId id="276" r:id="rId17"/>
    <p:sldId id="265" r:id="rId18"/>
    <p:sldId id="326" r:id="rId19"/>
    <p:sldId id="279" r:id="rId20"/>
    <p:sldId id="300" r:id="rId21"/>
    <p:sldId id="353" r:id="rId22"/>
    <p:sldId id="354" r:id="rId23"/>
    <p:sldId id="308" r:id="rId24"/>
    <p:sldId id="309" r:id="rId25"/>
    <p:sldId id="356" r:id="rId26"/>
    <p:sldId id="357" r:id="rId27"/>
    <p:sldId id="355" r:id="rId28"/>
    <p:sldId id="305" r:id="rId29"/>
    <p:sldId id="315" r:id="rId30"/>
    <p:sldId id="316" r:id="rId31"/>
    <p:sldId id="317" r:id="rId32"/>
    <p:sldId id="318" r:id="rId33"/>
    <p:sldId id="302" r:id="rId34"/>
    <p:sldId id="358" r:id="rId35"/>
    <p:sldId id="359" r:id="rId36"/>
    <p:sldId id="330" r:id="rId37"/>
    <p:sldId id="331" r:id="rId38"/>
    <p:sldId id="332" r:id="rId39"/>
    <p:sldId id="350" r:id="rId40"/>
    <p:sldId id="329" r:id="rId41"/>
    <p:sldId id="319" r:id="rId42"/>
    <p:sldId id="363" r:id="rId43"/>
    <p:sldId id="364" r:id="rId44"/>
    <p:sldId id="366" r:id="rId45"/>
    <p:sldId id="369" r:id="rId46"/>
    <p:sldId id="370" r:id="rId47"/>
    <p:sldId id="371" r:id="rId48"/>
    <p:sldId id="372" r:id="rId49"/>
    <p:sldId id="373" r:id="rId50"/>
    <p:sldId id="314" r:id="rId51"/>
    <p:sldId id="311" r:id="rId5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37" autoAdjust="0"/>
    <p:restoredTop sz="98952" autoAdjust="0"/>
  </p:normalViewPr>
  <p:slideViewPr>
    <p:cSldViewPr>
      <p:cViewPr>
        <p:scale>
          <a:sx n="100" d="100"/>
          <a:sy n="100" d="100"/>
        </p:scale>
        <p:origin x="-976" y="-680"/>
      </p:cViewPr>
      <p:guideLst>
        <p:guide orient="horz" pos="1620"/>
        <p:guide pos="2880"/>
      </p:guideLst>
    </p:cSldViewPr>
  </p:slideViewPr>
  <p:notesTextViewPr>
    <p:cViewPr>
      <p:scale>
        <a:sx n="1" d="1"/>
        <a:sy n="1" d="1"/>
      </p:scale>
      <p:origin x="0" y="0"/>
    </p:cViewPr>
  </p:notesTextViewPr>
  <p:sorterViewPr>
    <p:cViewPr>
      <p:scale>
        <a:sx n="150" d="100"/>
        <a:sy n="150" d="100"/>
      </p:scale>
      <p:origin x="0" y="98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handoutMaster" Target="handoutMasters/handout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bar"/>
        <c:grouping val="clustered"/>
        <c:varyColors val="0"/>
        <c:ser>
          <c:idx val="1"/>
          <c:order val="0"/>
          <c:tx>
            <c:strRef>
              <c:f>Sheet1!$C$1</c:f>
              <c:strCache>
                <c:ptCount val="1"/>
                <c:pt idx="0">
                  <c:v>Group 1/2A</c:v>
                </c:pt>
              </c:strCache>
            </c:strRef>
          </c:tx>
          <c:invertIfNegative val="0"/>
          <c:cat>
            <c:strRef>
              <c:f>Sheet1!$A$2:$A$8</c:f>
              <c:strCache>
                <c:ptCount val="7"/>
                <c:pt idx="0">
                  <c:v>Induces oxidative stress</c:v>
                </c:pt>
                <c:pt idx="1">
                  <c:v>Is genotoxic</c:v>
                </c:pt>
                <c:pt idx="2">
                  <c:v>Induces chronic inflammation</c:v>
                </c:pt>
                <c:pt idx="3">
                  <c:v>Alters cell prolif./death/nutrient supply</c:v>
                </c:pt>
                <c:pt idx="4">
                  <c:v>Is electrophilic/metabolically activated</c:v>
                </c:pt>
                <c:pt idx="5">
                  <c:v>Is immunosuppressive</c:v>
                </c:pt>
                <c:pt idx="6">
                  <c:v>Modulates receptor-mediated effects</c:v>
                </c:pt>
              </c:strCache>
            </c:strRef>
          </c:cat>
          <c:val>
            <c:numRef>
              <c:f>Sheet1!$C$2:$C$8</c:f>
              <c:numCache>
                <c:formatCode>General</c:formatCode>
                <c:ptCount val="7"/>
                <c:pt idx="0">
                  <c:v>9.0</c:v>
                </c:pt>
                <c:pt idx="1">
                  <c:v>5.0</c:v>
                </c:pt>
                <c:pt idx="2">
                  <c:v>3.0</c:v>
                </c:pt>
                <c:pt idx="3">
                  <c:v>5.0</c:v>
                </c:pt>
                <c:pt idx="4">
                  <c:v>3.0</c:v>
                </c:pt>
                <c:pt idx="5">
                  <c:v>4.0</c:v>
                </c:pt>
                <c:pt idx="6">
                  <c:v>5.0</c:v>
                </c:pt>
              </c:numCache>
            </c:numRef>
          </c:val>
          <c:extLst xmlns:c16r2="http://schemas.microsoft.com/office/drawing/2015/06/chart">
            <c:ext xmlns:c16="http://schemas.microsoft.com/office/drawing/2014/chart" uri="{C3380CC4-5D6E-409C-BE32-E72D297353CC}">
              <c16:uniqueId val="{00000001-2A6C-48BE-B0BE-4FF055DFB9DE}"/>
            </c:ext>
          </c:extLst>
        </c:ser>
        <c:ser>
          <c:idx val="2"/>
          <c:order val="1"/>
          <c:tx>
            <c:strRef>
              <c:f>Sheet1!$D$1</c:f>
              <c:strCache>
                <c:ptCount val="1"/>
                <c:pt idx="0">
                  <c:v>Group 2B</c:v>
                </c:pt>
              </c:strCache>
            </c:strRef>
          </c:tx>
          <c:invertIfNegative val="0"/>
          <c:cat>
            <c:strRef>
              <c:f>Sheet1!$A$2:$A$8</c:f>
              <c:strCache>
                <c:ptCount val="7"/>
                <c:pt idx="0">
                  <c:v>Induces oxidative stress</c:v>
                </c:pt>
                <c:pt idx="1">
                  <c:v>Is genotoxic</c:v>
                </c:pt>
                <c:pt idx="2">
                  <c:v>Induces chronic inflammation</c:v>
                </c:pt>
                <c:pt idx="3">
                  <c:v>Alters cell prolif./death/nutrient supply</c:v>
                </c:pt>
                <c:pt idx="4">
                  <c:v>Is electrophilic/metabolically activated</c:v>
                </c:pt>
                <c:pt idx="5">
                  <c:v>Is immunosuppressive</c:v>
                </c:pt>
                <c:pt idx="6">
                  <c:v>Modulates receptor-mediated effects</c:v>
                </c:pt>
              </c:strCache>
            </c:strRef>
          </c:cat>
          <c:val>
            <c:numRef>
              <c:f>Sheet1!$D$2:$D$8</c:f>
              <c:numCache>
                <c:formatCode>General</c:formatCode>
                <c:ptCount val="7"/>
                <c:pt idx="0">
                  <c:v>2.0</c:v>
                </c:pt>
                <c:pt idx="1">
                  <c:v>1.0</c:v>
                </c:pt>
                <c:pt idx="2">
                  <c:v>3.0</c:v>
                </c:pt>
                <c:pt idx="3">
                  <c:v>1.0</c:v>
                </c:pt>
                <c:pt idx="4">
                  <c:v>2.0</c:v>
                </c:pt>
                <c:pt idx="5">
                  <c:v>1.0</c:v>
                </c:pt>
                <c:pt idx="6">
                  <c:v>0.0</c:v>
                </c:pt>
              </c:numCache>
            </c:numRef>
          </c:val>
          <c:extLst xmlns:c16r2="http://schemas.microsoft.com/office/drawing/2015/06/chart">
            <c:ext xmlns:c16="http://schemas.microsoft.com/office/drawing/2014/chart" uri="{C3380CC4-5D6E-409C-BE32-E72D297353CC}">
              <c16:uniqueId val="{00000002-2A6C-48BE-B0BE-4FF055DFB9DE}"/>
            </c:ext>
          </c:extLst>
        </c:ser>
        <c:dLbls>
          <c:showLegendKey val="0"/>
          <c:showVal val="0"/>
          <c:showCatName val="0"/>
          <c:showSerName val="0"/>
          <c:showPercent val="0"/>
          <c:showBubbleSize val="0"/>
        </c:dLbls>
        <c:gapWidth val="150"/>
        <c:axId val="1795039096"/>
        <c:axId val="1795019784"/>
      </c:barChart>
      <c:catAx>
        <c:axId val="1795039096"/>
        <c:scaling>
          <c:orientation val="maxMin"/>
        </c:scaling>
        <c:delete val="0"/>
        <c:axPos val="l"/>
        <c:title>
          <c:tx>
            <c:rich>
              <a:bodyPr rot="-5400000" vert="horz"/>
              <a:lstStyle/>
              <a:p>
                <a:pPr>
                  <a:defRPr/>
                </a:pPr>
                <a:r>
                  <a:rPr lang="en-US"/>
                  <a:t>Key Characteristic</a:t>
                </a:r>
              </a:p>
            </c:rich>
          </c:tx>
          <c:layout/>
          <c:overlay val="0"/>
        </c:title>
        <c:numFmt formatCode="General" sourceLinked="0"/>
        <c:majorTickMark val="none"/>
        <c:minorTickMark val="none"/>
        <c:tickLblPos val="nextTo"/>
        <c:crossAx val="1795019784"/>
        <c:crosses val="autoZero"/>
        <c:auto val="1"/>
        <c:lblAlgn val="ctr"/>
        <c:lblOffset val="100"/>
        <c:noMultiLvlLbl val="0"/>
      </c:catAx>
      <c:valAx>
        <c:axId val="1795019784"/>
        <c:scaling>
          <c:orientation val="minMax"/>
          <c:max val="10.0"/>
          <c:min val="0.0"/>
        </c:scaling>
        <c:delete val="0"/>
        <c:axPos val="b"/>
        <c:majorGridlines/>
        <c:title>
          <c:tx>
            <c:rich>
              <a:bodyPr/>
              <a:lstStyle/>
              <a:p>
                <a:pPr>
                  <a:defRPr/>
                </a:pPr>
                <a:r>
                  <a:rPr lang="en-US"/>
                  <a:t>Number of agents with strong evidence</a:t>
                </a:r>
              </a:p>
            </c:rich>
          </c:tx>
          <c:layout/>
          <c:overlay val="0"/>
        </c:title>
        <c:numFmt formatCode="General" sourceLinked="1"/>
        <c:majorTickMark val="none"/>
        <c:minorTickMark val="none"/>
        <c:tickLblPos val="nextTo"/>
        <c:crossAx val="1795039096"/>
        <c:crosses val="max"/>
        <c:crossBetween val="between"/>
      </c:valAx>
    </c:plotArea>
    <c:legend>
      <c:legendPos val="r"/>
      <c:layout>
        <c:manualLayout>
          <c:xMode val="edge"/>
          <c:yMode val="edge"/>
          <c:x val="0.793270146787207"/>
          <c:y val="0.63077539036434"/>
          <c:w val="0.173966950385236"/>
          <c:h val="0.118538568086253"/>
        </c:manualLayout>
      </c:layout>
      <c:overlay val="1"/>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94283B-8A3F-654C-9A1D-09FBC071BC69}" type="doc">
      <dgm:prSet loTypeId="urn:microsoft.com/office/officeart/2005/8/layout/radial4" loCatId="" qsTypeId="urn:microsoft.com/office/officeart/2005/8/quickstyle/simple4" qsCatId="simple" csTypeId="urn:microsoft.com/office/officeart/2005/8/colors/accent1_2" csCatId="accent1" phldr="1"/>
      <dgm:spPr/>
      <dgm:t>
        <a:bodyPr/>
        <a:lstStyle/>
        <a:p>
          <a:endParaRPr lang="en-GB"/>
        </a:p>
      </dgm:t>
    </dgm:pt>
    <dgm:pt modelId="{BAD2EFA1-78E6-FF4D-AF78-700F4A2F2B11}">
      <dgm:prSet phldrT="[Text]" custT="1"/>
      <dgm:spPr>
        <a:xfrm>
          <a:off x="2343966" y="2419880"/>
          <a:ext cx="2284491" cy="2396393"/>
        </a:xfrm>
        <a:solidFill>
          <a:srgbClr val="EB8922"/>
        </a:solidFill>
        <a:ln>
          <a:noFill/>
        </a:ln>
        <a:effectLst>
          <a:outerShdw blurRad="40000" dist="23000" dir="5400000" rotWithShape="0">
            <a:srgbClr val="000000">
              <a:alpha val="35000"/>
            </a:srgbClr>
          </a:outerShdw>
        </a:effectLst>
      </dgm:spPr>
      <dgm:t>
        <a:bodyPr/>
        <a:lstStyle/>
        <a:p>
          <a:r>
            <a:rPr lang="en-GB" sz="2000" dirty="0">
              <a:solidFill>
                <a:srgbClr val="000000"/>
              </a:solidFill>
              <a:latin typeface="Tahoma"/>
              <a:ea typeface="ＭＳ Ｐゴシック"/>
              <a:cs typeface="Tahoma"/>
            </a:rPr>
            <a:t>Overall evaluation</a:t>
          </a:r>
        </a:p>
      </dgm:t>
    </dgm:pt>
    <dgm:pt modelId="{C494ED96-55FD-9345-B4AB-46523FBDD945}" type="parTrans" cxnId="{CDB94355-8DCD-F04C-ABF8-D80DC4A0C9FF}">
      <dgm:prSet/>
      <dgm:spPr/>
      <dgm:t>
        <a:bodyPr/>
        <a:lstStyle/>
        <a:p>
          <a:endParaRPr lang="en-GB" sz="1400"/>
        </a:p>
      </dgm:t>
    </dgm:pt>
    <dgm:pt modelId="{4A9C0915-5DD0-184D-933D-C68A0376E515}" type="sibTrans" cxnId="{CDB94355-8DCD-F04C-ABF8-D80DC4A0C9FF}">
      <dgm:prSet/>
      <dgm:spPr/>
      <dgm:t>
        <a:bodyPr/>
        <a:lstStyle/>
        <a:p>
          <a:endParaRPr lang="en-GB" sz="1400"/>
        </a:p>
      </dgm:t>
    </dgm:pt>
    <dgm:pt modelId="{61435348-3F89-6146-8263-619846C98FB6}">
      <dgm:prSet phldrT="[Text]" custT="1"/>
      <dgm:spPr>
        <a:xfrm>
          <a:off x="202597" y="1494407"/>
          <a:ext cx="1976314" cy="1361208"/>
        </a:xfrm>
        <a:solidFill>
          <a:srgbClr val="1F469D">
            <a:lumMod val="60000"/>
            <a:lumOff val="40000"/>
          </a:srgbClr>
        </a:solidFill>
        <a:ln>
          <a:noFill/>
        </a:ln>
        <a:effectLst>
          <a:outerShdw blurRad="40000" dist="23000" dir="5400000" rotWithShape="0">
            <a:srgbClr val="000000">
              <a:alpha val="35000"/>
            </a:srgbClr>
          </a:outerShdw>
        </a:effectLst>
      </dgm:spPr>
      <dgm:t>
        <a:bodyPr/>
        <a:lstStyle/>
        <a:p>
          <a:pPr algn="ctr"/>
          <a:r>
            <a:rPr lang="en-GB" sz="2000" dirty="0">
              <a:solidFill>
                <a:srgbClr val="FFFFFF"/>
              </a:solidFill>
              <a:latin typeface="Tahoma"/>
              <a:ea typeface="ＭＳ Ｐゴシック"/>
              <a:cs typeface="Tahoma"/>
            </a:rPr>
            <a:t>Cancer in </a:t>
          </a:r>
          <a:r>
            <a:rPr lang="en-GB" sz="2000" dirty="0" smtClean="0">
              <a:solidFill>
                <a:srgbClr val="FFFFFF"/>
              </a:solidFill>
              <a:latin typeface="Tahoma"/>
              <a:ea typeface="ＭＳ Ｐゴシック"/>
              <a:cs typeface="Tahoma"/>
            </a:rPr>
            <a:t>humans</a:t>
          </a:r>
          <a:endParaRPr lang="en-GB" sz="2000" dirty="0">
            <a:solidFill>
              <a:srgbClr val="FFFFFF"/>
            </a:solidFill>
            <a:latin typeface="Tahoma"/>
            <a:ea typeface="ＭＳ Ｐゴシック"/>
            <a:cs typeface="Tahoma"/>
          </a:endParaRPr>
        </a:p>
      </dgm:t>
    </dgm:pt>
    <dgm:pt modelId="{8E8BA4C7-F4CB-544E-8EBF-B83B78701E7F}" type="parTrans" cxnId="{F1625948-F567-9A4E-9BAE-865795B4CC10}">
      <dgm:prSet/>
      <dgm:spPr>
        <a:xfrm rot="12729360">
          <a:off x="1253495" y="2343934"/>
          <a:ext cx="1468608" cy="634797"/>
        </a:xfrm>
        <a:gradFill rotWithShape="0">
          <a:gsLst>
            <a:gs pos="0">
              <a:srgbClr val="6B4A0B">
                <a:tint val="60000"/>
                <a:hueOff val="0"/>
                <a:satOff val="0"/>
                <a:lumOff val="0"/>
                <a:alphaOff val="0"/>
                <a:tint val="100000"/>
                <a:shade val="100000"/>
                <a:satMod val="130000"/>
              </a:srgbClr>
            </a:gs>
            <a:gs pos="100000">
              <a:srgbClr val="6B4A0B">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GB" sz="1400"/>
        </a:p>
      </dgm:t>
    </dgm:pt>
    <dgm:pt modelId="{3A662477-C817-DF47-AB4F-16199EE857C0}" type="sibTrans" cxnId="{F1625948-F567-9A4E-9BAE-865795B4CC10}">
      <dgm:prSet/>
      <dgm:spPr/>
      <dgm:t>
        <a:bodyPr/>
        <a:lstStyle/>
        <a:p>
          <a:endParaRPr lang="en-GB" sz="1400"/>
        </a:p>
      </dgm:t>
    </dgm:pt>
    <dgm:pt modelId="{31B226D4-FF78-5F42-87F6-028F24556809}">
      <dgm:prSet phldrT="[Text]" custT="1"/>
      <dgm:spPr>
        <a:xfrm>
          <a:off x="2628664" y="27588"/>
          <a:ext cx="1715095" cy="1203575"/>
        </a:xfrm>
        <a:solidFill>
          <a:srgbClr val="1F469D">
            <a:lumMod val="60000"/>
            <a:lumOff val="40000"/>
          </a:srgbClr>
        </a:solidFill>
        <a:ln>
          <a:noFill/>
        </a:ln>
        <a:effectLst>
          <a:outerShdw blurRad="40000" dist="23000" dir="5400000" rotWithShape="0">
            <a:srgbClr val="000000">
              <a:alpha val="35000"/>
            </a:srgbClr>
          </a:outerShdw>
        </a:effectLst>
      </dgm:spPr>
      <dgm:t>
        <a:bodyPr/>
        <a:lstStyle/>
        <a:p>
          <a:pPr algn="ctr"/>
          <a:r>
            <a:rPr lang="en-GB" sz="2000" dirty="0">
              <a:solidFill>
                <a:srgbClr val="FFFFFF"/>
              </a:solidFill>
              <a:latin typeface="Tahoma"/>
              <a:ea typeface="ＭＳ Ｐゴシック"/>
              <a:cs typeface="Tahoma"/>
            </a:rPr>
            <a:t>Cancer in animals</a:t>
          </a:r>
        </a:p>
      </dgm:t>
    </dgm:pt>
    <dgm:pt modelId="{1D898949-2DE2-A240-ABC7-886F09D05AA4}" type="parTrans" cxnId="{185960C0-0419-7049-984B-8911A0FEC070}">
      <dgm:prSet/>
      <dgm:spPr>
        <a:xfrm rot="16200000">
          <a:off x="2602484" y="1387864"/>
          <a:ext cx="1692026" cy="634797"/>
        </a:xfrm>
        <a:gradFill rotWithShape="0">
          <a:gsLst>
            <a:gs pos="0">
              <a:srgbClr val="6B4A0B">
                <a:tint val="60000"/>
                <a:hueOff val="0"/>
                <a:satOff val="0"/>
                <a:lumOff val="0"/>
                <a:alphaOff val="0"/>
                <a:tint val="100000"/>
                <a:shade val="100000"/>
                <a:satMod val="130000"/>
              </a:srgbClr>
            </a:gs>
            <a:gs pos="100000">
              <a:srgbClr val="6B4A0B">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GB" sz="1400"/>
        </a:p>
      </dgm:t>
    </dgm:pt>
    <dgm:pt modelId="{227C07DB-4B91-8149-A30F-8CD7F727FCA2}" type="sibTrans" cxnId="{185960C0-0419-7049-984B-8911A0FEC070}">
      <dgm:prSet/>
      <dgm:spPr/>
      <dgm:t>
        <a:bodyPr/>
        <a:lstStyle/>
        <a:p>
          <a:endParaRPr lang="en-GB" sz="1400"/>
        </a:p>
      </dgm:t>
    </dgm:pt>
    <dgm:pt modelId="{04ED493C-FB59-7748-844E-9D67EFCFB8F5}">
      <dgm:prSet phldrT="[Text]" custT="1"/>
      <dgm:spPr>
        <a:xfrm>
          <a:off x="4818435" y="1202346"/>
          <a:ext cx="2145424" cy="1463555"/>
        </a:xfrm>
        <a:solidFill>
          <a:srgbClr val="1F469D">
            <a:lumMod val="60000"/>
            <a:lumOff val="40000"/>
          </a:srgbClr>
        </a:solidFill>
        <a:ln>
          <a:noFill/>
        </a:ln>
        <a:effectLst>
          <a:outerShdw blurRad="40000" dist="23000" dir="5400000" rotWithShape="0">
            <a:srgbClr val="000000">
              <a:alpha val="35000"/>
            </a:srgbClr>
          </a:outerShdw>
        </a:effectLst>
      </dgm:spPr>
      <dgm:t>
        <a:bodyPr/>
        <a:lstStyle/>
        <a:p>
          <a:pPr algn="ctr"/>
          <a:r>
            <a:rPr lang="en-GB" sz="2000" dirty="0" smtClean="0">
              <a:solidFill>
                <a:srgbClr val="FFFFFF"/>
              </a:solidFill>
              <a:latin typeface="Tahoma"/>
              <a:ea typeface="ＭＳ Ｐゴシック"/>
              <a:cs typeface="Tahoma"/>
            </a:rPr>
            <a:t>Cancer Mechanisms</a:t>
          </a:r>
          <a:endParaRPr lang="en-GB" sz="2000" dirty="0">
            <a:solidFill>
              <a:srgbClr val="FFFFFF"/>
            </a:solidFill>
            <a:latin typeface="Tahoma"/>
            <a:ea typeface="ＭＳ Ｐゴシック"/>
            <a:cs typeface="Tahoma"/>
          </a:endParaRPr>
        </a:p>
      </dgm:t>
    </dgm:pt>
    <dgm:pt modelId="{1067F3A9-D7FA-C145-BD47-263B6DCB7AE2}" type="parTrans" cxnId="{67A8A096-382A-FD4D-A671-8569F0948B4A}">
      <dgm:prSet/>
      <dgm:spPr>
        <a:xfrm rot="19500000">
          <a:off x="4101171" y="2267865"/>
          <a:ext cx="1678419" cy="634797"/>
        </a:xfrm>
        <a:gradFill rotWithShape="0">
          <a:gsLst>
            <a:gs pos="0">
              <a:srgbClr val="6B4A0B">
                <a:tint val="60000"/>
                <a:hueOff val="0"/>
                <a:satOff val="0"/>
                <a:lumOff val="0"/>
                <a:alphaOff val="0"/>
                <a:tint val="100000"/>
                <a:shade val="100000"/>
                <a:satMod val="130000"/>
              </a:srgbClr>
            </a:gs>
            <a:gs pos="100000">
              <a:srgbClr val="6B4A0B">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GB" sz="1400"/>
        </a:p>
      </dgm:t>
    </dgm:pt>
    <dgm:pt modelId="{B262480C-5EF3-514C-A34A-A6BF926FC1C6}" type="sibTrans" cxnId="{67A8A096-382A-FD4D-A671-8569F0948B4A}">
      <dgm:prSet/>
      <dgm:spPr/>
      <dgm:t>
        <a:bodyPr/>
        <a:lstStyle/>
        <a:p>
          <a:endParaRPr lang="en-GB" sz="1400"/>
        </a:p>
      </dgm:t>
    </dgm:pt>
    <dgm:pt modelId="{4DA81D02-5621-B049-90CC-23B92BA65F85}" type="pres">
      <dgm:prSet presAssocID="{A194283B-8A3F-654C-9A1D-09FBC071BC69}" presName="cycle" presStyleCnt="0">
        <dgm:presLayoutVars>
          <dgm:chMax val="1"/>
          <dgm:dir/>
          <dgm:animLvl val="ctr"/>
          <dgm:resizeHandles val="exact"/>
        </dgm:presLayoutVars>
      </dgm:prSet>
      <dgm:spPr/>
      <dgm:t>
        <a:bodyPr/>
        <a:lstStyle/>
        <a:p>
          <a:endParaRPr lang="en-US"/>
        </a:p>
      </dgm:t>
    </dgm:pt>
    <dgm:pt modelId="{6342C929-B8F9-6943-8ADE-02314FD0A933}" type="pres">
      <dgm:prSet presAssocID="{BAD2EFA1-78E6-FF4D-AF78-700F4A2F2B11}" presName="centerShape" presStyleLbl="node0" presStyleIdx="0" presStyleCnt="1" custScaleX="102565" custScaleY="107589"/>
      <dgm:spPr>
        <a:prstGeom prst="ellipse">
          <a:avLst/>
        </a:prstGeom>
      </dgm:spPr>
      <dgm:t>
        <a:bodyPr/>
        <a:lstStyle/>
        <a:p>
          <a:endParaRPr lang="en-US"/>
        </a:p>
      </dgm:t>
    </dgm:pt>
    <dgm:pt modelId="{33510511-ED0E-154E-8D7D-7BF1D1A25428}" type="pres">
      <dgm:prSet presAssocID="{8E8BA4C7-F4CB-544E-8EBF-B83B78701E7F}" presName="parTrans" presStyleLbl="bgSibTrans2D1" presStyleIdx="0" presStyleCnt="3" custLinFactNeighborX="11942" custLinFactNeighborY="15045"/>
      <dgm:spPr>
        <a:prstGeom prst="leftArrow">
          <a:avLst>
            <a:gd name="adj1" fmla="val 60000"/>
            <a:gd name="adj2" fmla="val 50000"/>
          </a:avLst>
        </a:prstGeom>
      </dgm:spPr>
      <dgm:t>
        <a:bodyPr/>
        <a:lstStyle/>
        <a:p>
          <a:endParaRPr lang="en-US"/>
        </a:p>
      </dgm:t>
    </dgm:pt>
    <dgm:pt modelId="{DA5ACB06-A742-CB4F-9A9E-033A9CFD8D9D}" type="pres">
      <dgm:prSet presAssocID="{61435348-3F89-6146-8263-619846C98FB6}" presName="node" presStyleLbl="node1" presStyleIdx="0" presStyleCnt="3" custScaleX="93399" custScaleY="80412" custRadScaleRad="92353" custRadScaleInc="-4740">
        <dgm:presLayoutVars>
          <dgm:bulletEnabled val="1"/>
        </dgm:presLayoutVars>
      </dgm:prSet>
      <dgm:spPr>
        <a:prstGeom prst="roundRect">
          <a:avLst>
            <a:gd name="adj" fmla="val 10000"/>
          </a:avLst>
        </a:prstGeom>
      </dgm:spPr>
      <dgm:t>
        <a:bodyPr/>
        <a:lstStyle/>
        <a:p>
          <a:endParaRPr lang="en-US"/>
        </a:p>
      </dgm:t>
    </dgm:pt>
    <dgm:pt modelId="{58B0B9FF-932B-334D-A019-56457CAEF8BE}" type="pres">
      <dgm:prSet presAssocID="{1D898949-2DE2-A240-ABC7-886F09D05AA4}" presName="parTrans" presStyleLbl="bgSibTrans2D1" presStyleIdx="1" presStyleCnt="3" custLinFactNeighborX="-2229" custLinFactNeighborY="36212"/>
      <dgm:spPr>
        <a:prstGeom prst="leftArrow">
          <a:avLst>
            <a:gd name="adj1" fmla="val 60000"/>
            <a:gd name="adj2" fmla="val 50000"/>
          </a:avLst>
        </a:prstGeom>
      </dgm:spPr>
      <dgm:t>
        <a:bodyPr/>
        <a:lstStyle/>
        <a:p>
          <a:endParaRPr lang="en-US"/>
        </a:p>
      </dgm:t>
    </dgm:pt>
    <dgm:pt modelId="{EE190BB0-5663-564C-92E9-B533BD25358C}" type="pres">
      <dgm:prSet presAssocID="{31B226D4-FF78-5F42-87F6-028F24556809}" presName="node" presStyleLbl="node1" presStyleIdx="1" presStyleCnt="3" custScaleX="81054" custScaleY="71100" custRadScaleRad="101799">
        <dgm:presLayoutVars>
          <dgm:bulletEnabled val="1"/>
        </dgm:presLayoutVars>
      </dgm:prSet>
      <dgm:spPr>
        <a:prstGeom prst="roundRect">
          <a:avLst>
            <a:gd name="adj" fmla="val 10000"/>
          </a:avLst>
        </a:prstGeom>
      </dgm:spPr>
      <dgm:t>
        <a:bodyPr/>
        <a:lstStyle/>
        <a:p>
          <a:endParaRPr lang="en-US"/>
        </a:p>
      </dgm:t>
    </dgm:pt>
    <dgm:pt modelId="{D8848E98-CFBB-E144-88AC-54CA703CA7F2}" type="pres">
      <dgm:prSet presAssocID="{1067F3A9-D7FA-C145-BD47-263B6DCB7AE2}" presName="parTrans" presStyleLbl="bgSibTrans2D1" presStyleIdx="2" presStyleCnt="3" custLinFactNeighborX="-15689" custLinFactNeighborY="26747"/>
      <dgm:spPr>
        <a:prstGeom prst="leftArrow">
          <a:avLst>
            <a:gd name="adj1" fmla="val 60000"/>
            <a:gd name="adj2" fmla="val 50000"/>
          </a:avLst>
        </a:prstGeom>
      </dgm:spPr>
      <dgm:t>
        <a:bodyPr/>
        <a:lstStyle/>
        <a:p>
          <a:endParaRPr lang="en-US"/>
        </a:p>
      </dgm:t>
    </dgm:pt>
    <dgm:pt modelId="{30E20DC4-F607-384C-B4B0-36AD34BDD7ED}" type="pres">
      <dgm:prSet presAssocID="{04ED493C-FB59-7748-844E-9D67EFCFB8F5}" presName="node" presStyleLbl="node1" presStyleIdx="2" presStyleCnt="3" custScaleX="101391" custScaleY="86458">
        <dgm:presLayoutVars>
          <dgm:bulletEnabled val="1"/>
        </dgm:presLayoutVars>
      </dgm:prSet>
      <dgm:spPr>
        <a:prstGeom prst="roundRect">
          <a:avLst>
            <a:gd name="adj" fmla="val 10000"/>
          </a:avLst>
        </a:prstGeom>
      </dgm:spPr>
      <dgm:t>
        <a:bodyPr/>
        <a:lstStyle/>
        <a:p>
          <a:endParaRPr lang="en-US"/>
        </a:p>
      </dgm:t>
    </dgm:pt>
  </dgm:ptLst>
  <dgm:cxnLst>
    <dgm:cxn modelId="{47075770-C607-7A40-9092-3B76EF6AC685}" type="presOf" srcId="{BAD2EFA1-78E6-FF4D-AF78-700F4A2F2B11}" destId="{6342C929-B8F9-6943-8ADE-02314FD0A933}" srcOrd="0" destOrd="0" presId="urn:microsoft.com/office/officeart/2005/8/layout/radial4"/>
    <dgm:cxn modelId="{C77CAD49-42E6-D642-9556-41B5F317E400}" type="presOf" srcId="{1D898949-2DE2-A240-ABC7-886F09D05AA4}" destId="{58B0B9FF-932B-334D-A019-56457CAEF8BE}" srcOrd="0" destOrd="0" presId="urn:microsoft.com/office/officeart/2005/8/layout/radial4"/>
    <dgm:cxn modelId="{25CDF923-8AB8-4540-8237-4AA883686FD0}" type="presOf" srcId="{61435348-3F89-6146-8263-619846C98FB6}" destId="{DA5ACB06-A742-CB4F-9A9E-033A9CFD8D9D}" srcOrd="0" destOrd="0" presId="urn:microsoft.com/office/officeart/2005/8/layout/radial4"/>
    <dgm:cxn modelId="{A75D39EC-53FA-204A-BA96-F7A9C7426AB4}" type="presOf" srcId="{1067F3A9-D7FA-C145-BD47-263B6DCB7AE2}" destId="{D8848E98-CFBB-E144-88AC-54CA703CA7F2}" srcOrd="0" destOrd="0" presId="urn:microsoft.com/office/officeart/2005/8/layout/radial4"/>
    <dgm:cxn modelId="{8DA35412-EF33-2848-B603-901F2C87C461}" type="presOf" srcId="{A194283B-8A3F-654C-9A1D-09FBC071BC69}" destId="{4DA81D02-5621-B049-90CC-23B92BA65F85}" srcOrd="0" destOrd="0" presId="urn:microsoft.com/office/officeart/2005/8/layout/radial4"/>
    <dgm:cxn modelId="{67A8A096-382A-FD4D-A671-8569F0948B4A}" srcId="{BAD2EFA1-78E6-FF4D-AF78-700F4A2F2B11}" destId="{04ED493C-FB59-7748-844E-9D67EFCFB8F5}" srcOrd="2" destOrd="0" parTransId="{1067F3A9-D7FA-C145-BD47-263B6DCB7AE2}" sibTransId="{B262480C-5EF3-514C-A34A-A6BF926FC1C6}"/>
    <dgm:cxn modelId="{C3A929B4-66DC-E341-9CE6-A34D5D6D9C38}" type="presOf" srcId="{31B226D4-FF78-5F42-87F6-028F24556809}" destId="{EE190BB0-5663-564C-92E9-B533BD25358C}" srcOrd="0" destOrd="0" presId="urn:microsoft.com/office/officeart/2005/8/layout/radial4"/>
    <dgm:cxn modelId="{77D43923-A88D-3446-A977-20905F4360A8}" type="presOf" srcId="{04ED493C-FB59-7748-844E-9D67EFCFB8F5}" destId="{30E20DC4-F607-384C-B4B0-36AD34BDD7ED}" srcOrd="0" destOrd="0" presId="urn:microsoft.com/office/officeart/2005/8/layout/radial4"/>
    <dgm:cxn modelId="{185960C0-0419-7049-984B-8911A0FEC070}" srcId="{BAD2EFA1-78E6-FF4D-AF78-700F4A2F2B11}" destId="{31B226D4-FF78-5F42-87F6-028F24556809}" srcOrd="1" destOrd="0" parTransId="{1D898949-2DE2-A240-ABC7-886F09D05AA4}" sibTransId="{227C07DB-4B91-8149-A30F-8CD7F727FCA2}"/>
    <dgm:cxn modelId="{F1625948-F567-9A4E-9BAE-865795B4CC10}" srcId="{BAD2EFA1-78E6-FF4D-AF78-700F4A2F2B11}" destId="{61435348-3F89-6146-8263-619846C98FB6}" srcOrd="0" destOrd="0" parTransId="{8E8BA4C7-F4CB-544E-8EBF-B83B78701E7F}" sibTransId="{3A662477-C817-DF47-AB4F-16199EE857C0}"/>
    <dgm:cxn modelId="{3D7664FE-1C69-3C46-89B6-DC2DBD990A68}" type="presOf" srcId="{8E8BA4C7-F4CB-544E-8EBF-B83B78701E7F}" destId="{33510511-ED0E-154E-8D7D-7BF1D1A25428}" srcOrd="0" destOrd="0" presId="urn:microsoft.com/office/officeart/2005/8/layout/radial4"/>
    <dgm:cxn modelId="{CDB94355-8DCD-F04C-ABF8-D80DC4A0C9FF}" srcId="{A194283B-8A3F-654C-9A1D-09FBC071BC69}" destId="{BAD2EFA1-78E6-FF4D-AF78-700F4A2F2B11}" srcOrd="0" destOrd="0" parTransId="{C494ED96-55FD-9345-B4AB-46523FBDD945}" sibTransId="{4A9C0915-5DD0-184D-933D-C68A0376E515}"/>
    <dgm:cxn modelId="{5FD52770-30C0-234F-9DDB-0A642DB8D483}" type="presParOf" srcId="{4DA81D02-5621-B049-90CC-23B92BA65F85}" destId="{6342C929-B8F9-6943-8ADE-02314FD0A933}" srcOrd="0" destOrd="0" presId="urn:microsoft.com/office/officeart/2005/8/layout/radial4"/>
    <dgm:cxn modelId="{53749A15-2F00-4E4C-B8E0-604B441933A6}" type="presParOf" srcId="{4DA81D02-5621-B049-90CC-23B92BA65F85}" destId="{33510511-ED0E-154E-8D7D-7BF1D1A25428}" srcOrd="1" destOrd="0" presId="urn:microsoft.com/office/officeart/2005/8/layout/radial4"/>
    <dgm:cxn modelId="{E788127B-5210-2C42-A988-D0C75C2C9D63}" type="presParOf" srcId="{4DA81D02-5621-B049-90CC-23B92BA65F85}" destId="{DA5ACB06-A742-CB4F-9A9E-033A9CFD8D9D}" srcOrd="2" destOrd="0" presId="urn:microsoft.com/office/officeart/2005/8/layout/radial4"/>
    <dgm:cxn modelId="{A25131E1-04CE-E549-BD91-5983C8C919B0}" type="presParOf" srcId="{4DA81D02-5621-B049-90CC-23B92BA65F85}" destId="{58B0B9FF-932B-334D-A019-56457CAEF8BE}" srcOrd="3" destOrd="0" presId="urn:microsoft.com/office/officeart/2005/8/layout/radial4"/>
    <dgm:cxn modelId="{CEDB2210-F77A-E449-907F-7E27F90F7880}" type="presParOf" srcId="{4DA81D02-5621-B049-90CC-23B92BA65F85}" destId="{EE190BB0-5663-564C-92E9-B533BD25358C}" srcOrd="4" destOrd="0" presId="urn:microsoft.com/office/officeart/2005/8/layout/radial4"/>
    <dgm:cxn modelId="{AA0842D6-F9B3-D44D-9B4E-5E539469A3B0}" type="presParOf" srcId="{4DA81D02-5621-B049-90CC-23B92BA65F85}" destId="{D8848E98-CFBB-E144-88AC-54CA703CA7F2}" srcOrd="5" destOrd="0" presId="urn:microsoft.com/office/officeart/2005/8/layout/radial4"/>
    <dgm:cxn modelId="{4DAE2F7C-08A5-F546-A2DA-B0293634D1FF}" type="presParOf" srcId="{4DA81D02-5621-B049-90CC-23B92BA65F85}" destId="{30E20DC4-F607-384C-B4B0-36AD34BDD7ED}"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42C929-B8F9-6943-8ADE-02314FD0A933}">
      <dsp:nvSpPr>
        <dsp:cNvPr id="0" name=""/>
        <dsp:cNvSpPr/>
      </dsp:nvSpPr>
      <dsp:spPr>
        <a:xfrm>
          <a:off x="2636909" y="1808014"/>
          <a:ext cx="1719517" cy="1803745"/>
        </a:xfrm>
        <a:prstGeom prst="ellipse">
          <a:avLst/>
        </a:prstGeom>
        <a:solidFill>
          <a:srgbClr val="EB892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kern="1200" dirty="0">
              <a:solidFill>
                <a:srgbClr val="000000"/>
              </a:solidFill>
              <a:latin typeface="Tahoma"/>
              <a:ea typeface="ＭＳ Ｐゴシック"/>
              <a:cs typeface="Tahoma"/>
            </a:rPr>
            <a:t>Overall evaluation</a:t>
          </a:r>
        </a:p>
      </dsp:txBody>
      <dsp:txXfrm>
        <a:off x="2888726" y="2072166"/>
        <a:ext cx="1215883" cy="1275441"/>
      </dsp:txXfrm>
    </dsp:sp>
    <dsp:sp modelId="{33510511-ED0E-154E-8D7D-7BF1D1A25428}">
      <dsp:nvSpPr>
        <dsp:cNvPr id="0" name=""/>
        <dsp:cNvSpPr/>
      </dsp:nvSpPr>
      <dsp:spPr>
        <a:xfrm rot="12729360">
          <a:off x="1826274" y="1754386"/>
          <a:ext cx="1093507" cy="477806"/>
        </a:xfrm>
        <a:prstGeom prst="leftArrow">
          <a:avLst>
            <a:gd name="adj1" fmla="val 60000"/>
            <a:gd name="adj2" fmla="val 50000"/>
          </a:avLst>
        </a:prstGeom>
        <a:gradFill rotWithShape="0">
          <a:gsLst>
            <a:gs pos="0">
              <a:srgbClr val="6B4A0B">
                <a:tint val="60000"/>
                <a:hueOff val="0"/>
                <a:satOff val="0"/>
                <a:lumOff val="0"/>
                <a:alphaOff val="0"/>
                <a:tint val="100000"/>
                <a:shade val="100000"/>
                <a:satMod val="130000"/>
              </a:srgbClr>
            </a:gs>
            <a:gs pos="100000">
              <a:srgbClr val="6B4A0B">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A5ACB06-A742-CB4F-9A9E-033A9CFD8D9D}">
      <dsp:nvSpPr>
        <dsp:cNvPr id="0" name=""/>
        <dsp:cNvSpPr/>
      </dsp:nvSpPr>
      <dsp:spPr>
        <a:xfrm>
          <a:off x="1035781" y="1118121"/>
          <a:ext cx="1487555" cy="1024570"/>
        </a:xfrm>
        <a:prstGeom prst="roundRect">
          <a:avLst>
            <a:gd name="adj" fmla="val 10000"/>
          </a:avLst>
        </a:prstGeom>
        <a:solidFill>
          <a:srgbClr val="1F469D">
            <a:lumMod val="60000"/>
            <a:lumOff val="40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GB" sz="2000" kern="1200" dirty="0">
              <a:solidFill>
                <a:srgbClr val="FFFFFF"/>
              </a:solidFill>
              <a:latin typeface="Tahoma"/>
              <a:ea typeface="ＭＳ Ｐゴシック"/>
              <a:cs typeface="Tahoma"/>
            </a:rPr>
            <a:t>Cancer in </a:t>
          </a:r>
          <a:r>
            <a:rPr lang="en-GB" sz="2000" kern="1200" dirty="0" smtClean="0">
              <a:solidFill>
                <a:srgbClr val="FFFFFF"/>
              </a:solidFill>
              <a:latin typeface="Tahoma"/>
              <a:ea typeface="ＭＳ Ｐゴシック"/>
              <a:cs typeface="Tahoma"/>
            </a:rPr>
            <a:t>humans</a:t>
          </a:r>
          <a:endParaRPr lang="en-GB" sz="2000" kern="1200" dirty="0">
            <a:solidFill>
              <a:srgbClr val="FFFFFF"/>
            </a:solidFill>
            <a:latin typeface="Tahoma"/>
            <a:ea typeface="ＭＳ Ｐゴシック"/>
            <a:cs typeface="Tahoma"/>
          </a:endParaRPr>
        </a:p>
      </dsp:txBody>
      <dsp:txXfrm>
        <a:off x="1065790" y="1148130"/>
        <a:ext cx="1427537" cy="964552"/>
      </dsp:txXfrm>
    </dsp:sp>
    <dsp:sp modelId="{58B0B9FF-932B-334D-A019-56457CAEF8BE}">
      <dsp:nvSpPr>
        <dsp:cNvPr id="0" name=""/>
        <dsp:cNvSpPr/>
      </dsp:nvSpPr>
      <dsp:spPr>
        <a:xfrm rot="16200000">
          <a:off x="2838345" y="1038547"/>
          <a:ext cx="1260454" cy="477806"/>
        </a:xfrm>
        <a:prstGeom prst="leftArrow">
          <a:avLst>
            <a:gd name="adj1" fmla="val 60000"/>
            <a:gd name="adj2" fmla="val 50000"/>
          </a:avLst>
        </a:prstGeom>
        <a:gradFill rotWithShape="0">
          <a:gsLst>
            <a:gs pos="0">
              <a:srgbClr val="6B4A0B">
                <a:tint val="60000"/>
                <a:hueOff val="0"/>
                <a:satOff val="0"/>
                <a:lumOff val="0"/>
                <a:alphaOff val="0"/>
                <a:tint val="100000"/>
                <a:shade val="100000"/>
                <a:satMod val="130000"/>
              </a:srgbClr>
            </a:gs>
            <a:gs pos="100000">
              <a:srgbClr val="6B4A0B">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E190BB0-5663-564C-92E9-B533BD25358C}">
      <dsp:nvSpPr>
        <dsp:cNvPr id="0" name=""/>
        <dsp:cNvSpPr/>
      </dsp:nvSpPr>
      <dsp:spPr>
        <a:xfrm>
          <a:off x="2851198" y="21240"/>
          <a:ext cx="1290938" cy="905921"/>
        </a:xfrm>
        <a:prstGeom prst="roundRect">
          <a:avLst>
            <a:gd name="adj" fmla="val 10000"/>
          </a:avLst>
        </a:prstGeom>
        <a:solidFill>
          <a:srgbClr val="1F469D">
            <a:lumMod val="60000"/>
            <a:lumOff val="40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GB" sz="2000" kern="1200" dirty="0">
              <a:solidFill>
                <a:srgbClr val="FFFFFF"/>
              </a:solidFill>
              <a:latin typeface="Tahoma"/>
              <a:ea typeface="ＭＳ Ｐゴシック"/>
              <a:cs typeface="Tahoma"/>
            </a:rPr>
            <a:t>Cancer in animals</a:t>
          </a:r>
        </a:p>
      </dsp:txBody>
      <dsp:txXfrm>
        <a:off x="2877732" y="47774"/>
        <a:ext cx="1237870" cy="852853"/>
      </dsp:txXfrm>
    </dsp:sp>
    <dsp:sp modelId="{D8848E98-CFBB-E144-88AC-54CA703CA7F2}">
      <dsp:nvSpPr>
        <dsp:cNvPr id="0" name=""/>
        <dsp:cNvSpPr/>
      </dsp:nvSpPr>
      <dsp:spPr>
        <a:xfrm rot="19500000">
          <a:off x="3962115" y="1697720"/>
          <a:ext cx="1250444" cy="477806"/>
        </a:xfrm>
        <a:prstGeom prst="leftArrow">
          <a:avLst>
            <a:gd name="adj1" fmla="val 60000"/>
            <a:gd name="adj2" fmla="val 50000"/>
          </a:avLst>
        </a:prstGeom>
        <a:gradFill rotWithShape="0">
          <a:gsLst>
            <a:gs pos="0">
              <a:srgbClr val="6B4A0B">
                <a:tint val="60000"/>
                <a:hueOff val="0"/>
                <a:satOff val="0"/>
                <a:lumOff val="0"/>
                <a:alphaOff val="0"/>
                <a:tint val="100000"/>
                <a:shade val="100000"/>
                <a:satMod val="130000"/>
              </a:srgbClr>
            </a:gs>
            <a:gs pos="100000">
              <a:srgbClr val="6B4A0B">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0E20DC4-F607-384C-B4B0-36AD34BDD7ED}">
      <dsp:nvSpPr>
        <dsp:cNvPr id="0" name=""/>
        <dsp:cNvSpPr/>
      </dsp:nvSpPr>
      <dsp:spPr>
        <a:xfrm>
          <a:off x="4488249" y="899409"/>
          <a:ext cx="1614843" cy="1101605"/>
        </a:xfrm>
        <a:prstGeom prst="roundRect">
          <a:avLst>
            <a:gd name="adj" fmla="val 10000"/>
          </a:avLst>
        </a:prstGeom>
        <a:solidFill>
          <a:srgbClr val="1F469D">
            <a:lumMod val="60000"/>
            <a:lumOff val="40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GB" sz="2000" kern="1200" dirty="0" smtClean="0">
              <a:solidFill>
                <a:srgbClr val="FFFFFF"/>
              </a:solidFill>
              <a:latin typeface="Tahoma"/>
              <a:ea typeface="ＭＳ Ｐゴシック"/>
              <a:cs typeface="Tahoma"/>
            </a:rPr>
            <a:t>Cancer Mechanisms</a:t>
          </a:r>
          <a:endParaRPr lang="en-GB" sz="2000" kern="1200" dirty="0">
            <a:solidFill>
              <a:srgbClr val="FFFFFF"/>
            </a:solidFill>
            <a:latin typeface="Tahoma"/>
            <a:ea typeface="ＭＳ Ｐゴシック"/>
            <a:cs typeface="Tahoma"/>
          </a:endParaRPr>
        </a:p>
      </dsp:txBody>
      <dsp:txXfrm>
        <a:off x="4520514" y="931674"/>
        <a:ext cx="1550313" cy="1037075"/>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4F1FE9-571D-F840-BB73-9D76D2E96505}" type="datetime1">
              <a:rPr lang="en-US" smtClean="0"/>
              <a:t>12/16/17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956034E-6B2C-6043-8747-791C7873F118}" type="slidenum">
              <a:rPr lang="en-US" smtClean="0"/>
              <a:t>‹#›</a:t>
            </a:fld>
            <a:endParaRPr lang="en-US"/>
          </a:p>
        </p:txBody>
      </p:sp>
    </p:spTree>
    <p:extLst>
      <p:ext uri="{BB962C8B-B14F-4D97-AF65-F5344CB8AC3E}">
        <p14:creationId xmlns:p14="http://schemas.microsoft.com/office/powerpoint/2010/main" val="24535236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79EB0C-CC89-0042-A119-608AD179EA8F}" type="datetime1">
              <a:rPr lang="en-US" smtClean="0"/>
              <a:t>12/16/17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FDDAE8-8D7C-4870-A747-A841109E1D91}" type="slidenum">
              <a:rPr lang="en-US" smtClean="0"/>
              <a:t>‹#›</a:t>
            </a:fld>
            <a:endParaRPr lang="en-US"/>
          </a:p>
        </p:txBody>
      </p:sp>
    </p:spTree>
    <p:extLst>
      <p:ext uri="{BB962C8B-B14F-4D97-AF65-F5344CB8AC3E}">
        <p14:creationId xmlns:p14="http://schemas.microsoft.com/office/powerpoint/2010/main" val="232977437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 Id="rId3" Type="http://schemas.openxmlformats.org/officeDocument/2006/relationships/hyperlink" Target="#_ENREF_37"/></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 Id="rId3" Type="http://schemas.openxmlformats.org/officeDocument/2006/relationships/hyperlink" Target="#_ENREF_37"/></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 Id="rId3" Type="http://schemas.openxmlformats.org/officeDocument/2006/relationships/hyperlink" Target="#_ENREF_37"/></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 Id="rId3" Type="http://schemas.openxmlformats.org/officeDocument/2006/relationships/hyperlink" Target="#_ENREF_37"/></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 Id="rId3" Type="http://schemas.openxmlformats.org/officeDocument/2006/relationships/hyperlink" Target="#_ENREF_37"/></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1" indent="0" algn="l" defTabSz="914400" rtl="0" eaLnBrk="1" fontAlgn="base" latinLnBrk="0" hangingPunct="1">
              <a:lnSpc>
                <a:spcPct val="100000"/>
              </a:lnSpc>
              <a:spcBef>
                <a:spcPct val="0"/>
              </a:spcBef>
              <a:spcAft>
                <a:spcPct val="0"/>
              </a:spcAft>
              <a:buClrTx/>
              <a:buSzTx/>
              <a:buFontTx/>
              <a:buNone/>
              <a:tabLst/>
              <a:defRPr/>
            </a:pPr>
            <a:r>
              <a:rPr lang="fr-FR" altLang="en-US" dirty="0" err="1" smtClean="0">
                <a:ea typeface="ＭＳ Ｐゴシック" pitchFamily="34" charset="-128"/>
              </a:rPr>
              <a:t>Soon</a:t>
            </a:r>
            <a:r>
              <a:rPr lang="fr-FR" altLang="en-US" baseline="0" dirty="0" smtClean="0">
                <a:ea typeface="ＭＳ Ｐゴシック" pitchFamily="34" charset="-128"/>
              </a:rPr>
              <a:t> </a:t>
            </a:r>
            <a:r>
              <a:rPr lang="fr-FR" altLang="en-US" baseline="0" dirty="0" err="1" smtClean="0">
                <a:ea typeface="ＭＳ Ｐゴシック" pitchFamily="34" charset="-128"/>
              </a:rPr>
              <a:t>after</a:t>
            </a:r>
            <a:r>
              <a:rPr lang="fr-FR" altLang="en-US" baseline="0" dirty="0" smtClean="0">
                <a:ea typeface="ＭＳ Ｐゴシック" pitchFamily="34" charset="-128"/>
              </a:rPr>
              <a:t> the IARC </a:t>
            </a:r>
            <a:r>
              <a:rPr lang="fr-FR" altLang="en-US" baseline="0" dirty="0" err="1" smtClean="0">
                <a:ea typeface="ＭＳ Ｐゴシック" pitchFamily="34" charset="-128"/>
              </a:rPr>
              <a:t>was</a:t>
            </a:r>
            <a:r>
              <a:rPr lang="fr-FR" altLang="en-US" baseline="0" dirty="0" smtClean="0">
                <a:ea typeface="ＭＳ Ｐゴシック" pitchFamily="34" charset="-128"/>
              </a:rPr>
              <a:t> </a:t>
            </a:r>
            <a:r>
              <a:rPr lang="fr-FR" altLang="en-US" baseline="0" dirty="0" err="1" smtClean="0">
                <a:ea typeface="ＭＳ Ｐゴシック" pitchFamily="34" charset="-128"/>
              </a:rPr>
              <a:t>founded</a:t>
            </a:r>
            <a:r>
              <a:rPr lang="fr-FR" altLang="en-US" baseline="0" dirty="0" smtClean="0">
                <a:ea typeface="ＭＳ Ｐゴシック" pitchFamily="34" charset="-128"/>
              </a:rPr>
              <a:t> 50 </a:t>
            </a:r>
            <a:r>
              <a:rPr lang="fr-FR" altLang="en-US" baseline="0" dirty="0" err="1" smtClean="0">
                <a:ea typeface="ＭＳ Ｐゴシック" pitchFamily="34" charset="-128"/>
              </a:rPr>
              <a:t>years</a:t>
            </a:r>
            <a:r>
              <a:rPr lang="fr-FR" altLang="en-US" baseline="0" dirty="0" smtClean="0">
                <a:ea typeface="ＭＳ Ｐゴシック" pitchFamily="34" charset="-128"/>
              </a:rPr>
              <a:t> </a:t>
            </a:r>
            <a:r>
              <a:rPr lang="fr-FR" altLang="en-US" baseline="0" dirty="0" err="1" smtClean="0">
                <a:ea typeface="ＭＳ Ｐゴシック" pitchFamily="34" charset="-128"/>
              </a:rPr>
              <a:t>ago</a:t>
            </a:r>
            <a:r>
              <a:rPr lang="fr-FR" altLang="en-US" baseline="0" dirty="0" smtClean="0">
                <a:ea typeface="ＭＳ Ｐゴシック" pitchFamily="34" charset="-128"/>
              </a:rPr>
              <a:t>, Lorenzo </a:t>
            </a:r>
            <a:r>
              <a:rPr lang="fr-FR" altLang="en-US" baseline="0" dirty="0" err="1" smtClean="0">
                <a:ea typeface="ＭＳ Ｐゴシック" pitchFamily="34" charset="-128"/>
              </a:rPr>
              <a:t>Tomatis</a:t>
            </a:r>
            <a:r>
              <a:rPr lang="fr-FR" altLang="en-US" baseline="0" dirty="0" smtClean="0">
                <a:ea typeface="ＭＳ Ｐゴシック" pitchFamily="34" charset="-128"/>
              </a:rPr>
              <a:t> </a:t>
            </a:r>
            <a:r>
              <a:rPr lang="fr-FR" altLang="en-US" baseline="0" dirty="0" err="1" smtClean="0">
                <a:ea typeface="ＭＳ Ｐゴシック" pitchFamily="34" charset="-128"/>
              </a:rPr>
              <a:t>had</a:t>
            </a:r>
            <a:r>
              <a:rPr lang="fr-FR" altLang="en-US" baseline="0" dirty="0" smtClean="0">
                <a:ea typeface="ＭＳ Ｐゴシック" pitchFamily="34" charset="-128"/>
              </a:rPr>
              <a:t> the </a:t>
            </a:r>
            <a:r>
              <a:rPr lang="fr-FR" altLang="en-US" baseline="0" dirty="0" err="1" smtClean="0">
                <a:ea typeface="ＭＳ Ｐゴシック" pitchFamily="34" charset="-128"/>
              </a:rPr>
              <a:t>great</a:t>
            </a:r>
            <a:r>
              <a:rPr lang="fr-FR" altLang="en-US" baseline="0" dirty="0" smtClean="0">
                <a:ea typeface="ＭＳ Ｐゴシック" pitchFamily="34" charset="-128"/>
              </a:rPr>
              <a:t> </a:t>
            </a:r>
            <a:r>
              <a:rPr lang="fr-FR" altLang="en-US" baseline="0" dirty="0" err="1" smtClean="0">
                <a:ea typeface="ＭＳ Ｐゴシック" pitchFamily="34" charset="-128"/>
              </a:rPr>
              <a:t>idea</a:t>
            </a:r>
            <a:r>
              <a:rPr lang="fr-FR" altLang="en-US" baseline="0" dirty="0" smtClean="0">
                <a:ea typeface="ＭＳ Ｐゴシック" pitchFamily="34" charset="-128"/>
              </a:rPr>
              <a:t> of </a:t>
            </a:r>
            <a:r>
              <a:rPr lang="fr-FR" altLang="en-US" baseline="0" dirty="0" err="1" smtClean="0">
                <a:ea typeface="ＭＳ Ｐゴシック" pitchFamily="34" charset="-128"/>
              </a:rPr>
              <a:t>creating</a:t>
            </a:r>
            <a:r>
              <a:rPr lang="fr-FR" altLang="en-US" baseline="0" dirty="0" smtClean="0">
                <a:ea typeface="ＭＳ Ｐゴシック" pitchFamily="34" charset="-128"/>
              </a:rPr>
              <a:t> a </a:t>
            </a:r>
            <a:r>
              <a:rPr lang="en-GB" altLang="en-US" sz="2400" baseline="0" dirty="0" smtClean="0">
                <a:solidFill>
                  <a:srgbClr val="000000"/>
                </a:solidFill>
                <a:ea typeface="+mn-ea"/>
              </a:rPr>
              <a:t>u</a:t>
            </a:r>
            <a:r>
              <a:rPr lang="en-GB" sz="2400" dirty="0" smtClean="0">
                <a:solidFill>
                  <a:srgbClr val="000000"/>
                </a:solidFill>
              </a:rPr>
              <a:t>niform classification</a:t>
            </a:r>
            <a:r>
              <a:rPr lang="en-GB" sz="2400" baseline="0" dirty="0" smtClean="0">
                <a:solidFill>
                  <a:srgbClr val="000000"/>
                </a:solidFill>
              </a:rPr>
              <a:t> system for carcinogens,</a:t>
            </a:r>
            <a:r>
              <a:rPr lang="en-GB" sz="2400" dirty="0" smtClean="0">
                <a:solidFill>
                  <a:srgbClr val="000000"/>
                </a:solidFill>
              </a:rPr>
              <a:t> based on objective criteria</a:t>
            </a:r>
          </a:p>
          <a:p>
            <a:pPr>
              <a:spcBef>
                <a:spcPct val="0"/>
              </a:spcBef>
            </a:pPr>
            <a:endParaRPr lang="fr-FR" altLang="en-US" dirty="0" smtClean="0">
              <a:ea typeface="ＭＳ Ｐゴシック" pitchFamily="34" charset="-128"/>
            </a:endParaRPr>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C8B8836-0EBD-47F3-BCF7-2BD4EDBBE06E}" type="slidenum">
              <a:rPr lang="en-US" altLang="en-US">
                <a:solidFill>
                  <a:srgbClr val="000000"/>
                </a:solidFill>
                <a:ea typeface="ＭＳ Ｐゴシック" pitchFamily="34" charset="-128"/>
                <a:cs typeface="Tahoma" pitchFamily="34" charset="0"/>
              </a:rPr>
              <a:pPr eaLnBrk="1" hangingPunct="1"/>
              <a:t>5</a:t>
            </a:fld>
            <a:endParaRPr lang="en-US" altLang="en-US">
              <a:solidFill>
                <a:srgbClr val="000000"/>
              </a:solidFill>
              <a:ea typeface="ＭＳ Ｐゴシック" pitchFamily="34" charset="-128"/>
              <a:cs typeface="Tahoma" pitchFamily="34" charset="0"/>
            </a:endParaRPr>
          </a:p>
        </p:txBody>
      </p:sp>
    </p:spTree>
    <p:extLst>
      <p:ext uri="{BB962C8B-B14F-4D97-AF65-F5344CB8AC3E}">
        <p14:creationId xmlns:p14="http://schemas.microsoft.com/office/powerpoint/2010/main" val="3978942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effectLst/>
                <a:latin typeface="Arial" charset="0"/>
                <a:ea typeface="+mn-ea"/>
                <a:cs typeface="Arial" charset="0"/>
              </a:rPr>
              <a:t>An overview of how benzene induces 8 of the key characteristics in a probable mechanism of carcinogenicity.  </a:t>
            </a:r>
            <a:r>
              <a:rPr lang="en-US" sz="1200" kern="1200" dirty="0" smtClean="0">
                <a:solidFill>
                  <a:schemeClr val="tx1"/>
                </a:solidFill>
                <a:effectLst/>
                <a:latin typeface="Arial" charset="0"/>
                <a:ea typeface="+mn-ea"/>
                <a:cs typeface="Arial" charset="0"/>
              </a:rPr>
              <a:t>A full review of these mechanistic data is given in (</a:t>
            </a:r>
            <a:r>
              <a:rPr lang="en-US" sz="1200" u="none" strike="noStrike" kern="1200" dirty="0" smtClean="0">
                <a:solidFill>
                  <a:schemeClr val="tx1"/>
                </a:solidFill>
                <a:effectLst/>
                <a:latin typeface="Arial" charset="0"/>
                <a:ea typeface="+mn-ea"/>
                <a:cs typeface="Arial" charset="0"/>
                <a:hlinkClick r:id="rId3" action="ppaction://hlinkfile" tooltip="McHale, 2012 #61"/>
              </a:rPr>
              <a:t>McHale et al. 2012</a:t>
            </a:r>
            <a:r>
              <a:rPr lang="en-US" sz="1200" kern="1200" dirty="0" smtClean="0">
                <a:solidFill>
                  <a:schemeClr val="tx1"/>
                </a:solidFill>
                <a:effectLst/>
                <a:latin typeface="Arial" charset="0"/>
                <a:ea typeface="+mn-ea"/>
                <a:cs typeface="Arial" charset="0"/>
              </a:rPr>
              <a:t>), from which this Figure was adapted</a:t>
            </a:r>
            <a:r>
              <a:rPr lang="en-US" dirty="0" smtClean="0">
                <a:effectLst/>
              </a:rPr>
              <a:t> </a:t>
            </a:r>
            <a:endParaRPr lang="en-US" sz="1200" b="1" kern="1200" dirty="0" smtClean="0">
              <a:solidFill>
                <a:schemeClr val="tx1"/>
              </a:solidFill>
              <a:effectLst/>
              <a:latin typeface="Arial"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fld id="{90EA4F40-A6DA-4F9D-91AD-9201B400F5B7}" type="slidenum">
              <a:rPr lang="en-US" altLang="en-US" smtClean="0"/>
              <a:pPr/>
              <a:t>30</a:t>
            </a:fld>
            <a:endParaRPr lang="en-US" altLang="en-US"/>
          </a:p>
        </p:txBody>
      </p:sp>
    </p:spTree>
    <p:extLst>
      <p:ext uri="{BB962C8B-B14F-4D97-AF65-F5344CB8AC3E}">
        <p14:creationId xmlns:p14="http://schemas.microsoft.com/office/powerpoint/2010/main" val="115949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effectLst/>
                <a:latin typeface="Arial" charset="0"/>
                <a:ea typeface="+mn-ea"/>
                <a:cs typeface="Arial" charset="0"/>
              </a:rPr>
              <a:t>An overview of how benzene induces 8 of the key characteristics in a probable mechanism of carcinogenicity.  </a:t>
            </a:r>
            <a:r>
              <a:rPr lang="en-US" sz="1200" kern="1200" dirty="0" smtClean="0">
                <a:solidFill>
                  <a:schemeClr val="tx1"/>
                </a:solidFill>
                <a:effectLst/>
                <a:latin typeface="Arial" charset="0"/>
                <a:ea typeface="+mn-ea"/>
                <a:cs typeface="Arial" charset="0"/>
              </a:rPr>
              <a:t>A full review of these mechanistic data is given in (</a:t>
            </a:r>
            <a:r>
              <a:rPr lang="en-US" sz="1200" u="none" strike="noStrike" kern="1200" dirty="0" smtClean="0">
                <a:solidFill>
                  <a:schemeClr val="tx1"/>
                </a:solidFill>
                <a:effectLst/>
                <a:latin typeface="Arial" charset="0"/>
                <a:ea typeface="+mn-ea"/>
                <a:cs typeface="Arial" charset="0"/>
                <a:hlinkClick r:id="rId3" action="ppaction://hlinkfile" tooltip="McHale, 2012 #61"/>
              </a:rPr>
              <a:t>McHale et al. 2012</a:t>
            </a:r>
            <a:r>
              <a:rPr lang="en-US" sz="1200" kern="1200" dirty="0" smtClean="0">
                <a:solidFill>
                  <a:schemeClr val="tx1"/>
                </a:solidFill>
                <a:effectLst/>
                <a:latin typeface="Arial" charset="0"/>
                <a:ea typeface="+mn-ea"/>
                <a:cs typeface="Arial" charset="0"/>
              </a:rPr>
              <a:t>), from which this Figure was adapted</a:t>
            </a:r>
            <a:r>
              <a:rPr lang="en-US" dirty="0" smtClean="0">
                <a:effectLst/>
              </a:rPr>
              <a:t> </a:t>
            </a:r>
            <a:endParaRPr lang="en-US" sz="1200" b="1" kern="1200" dirty="0" smtClean="0">
              <a:solidFill>
                <a:schemeClr val="tx1"/>
              </a:solidFill>
              <a:effectLst/>
              <a:latin typeface="Arial"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fld id="{90EA4F40-A6DA-4F9D-91AD-9201B400F5B7}" type="slidenum">
              <a:rPr lang="en-US" altLang="en-US" smtClean="0"/>
              <a:pPr/>
              <a:t>31</a:t>
            </a:fld>
            <a:endParaRPr lang="en-US" altLang="en-US"/>
          </a:p>
        </p:txBody>
      </p:sp>
    </p:spTree>
    <p:extLst>
      <p:ext uri="{BB962C8B-B14F-4D97-AF65-F5344CB8AC3E}">
        <p14:creationId xmlns:p14="http://schemas.microsoft.com/office/powerpoint/2010/main" val="115949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effectLst/>
                <a:latin typeface="Arial" charset="0"/>
                <a:ea typeface="+mn-ea"/>
                <a:cs typeface="Arial" charset="0"/>
              </a:rPr>
              <a:t>An overview of how benzene induces 8 of the key characteristics in a probable mechanism of carcinogenicity.  </a:t>
            </a:r>
            <a:r>
              <a:rPr lang="en-US" sz="1200" kern="1200" dirty="0" smtClean="0">
                <a:solidFill>
                  <a:schemeClr val="tx1"/>
                </a:solidFill>
                <a:effectLst/>
                <a:latin typeface="Arial" charset="0"/>
                <a:ea typeface="+mn-ea"/>
                <a:cs typeface="Arial" charset="0"/>
              </a:rPr>
              <a:t>A full review of these mechanistic data is given in (</a:t>
            </a:r>
            <a:r>
              <a:rPr lang="en-US" sz="1200" u="none" strike="noStrike" kern="1200" dirty="0" smtClean="0">
                <a:solidFill>
                  <a:schemeClr val="tx1"/>
                </a:solidFill>
                <a:effectLst/>
                <a:latin typeface="Arial" charset="0"/>
                <a:ea typeface="+mn-ea"/>
                <a:cs typeface="Arial" charset="0"/>
                <a:hlinkClick r:id="rId3" action="ppaction://hlinkfile" tooltip="McHale, 2012 #61"/>
              </a:rPr>
              <a:t>McHale et al. 2012</a:t>
            </a:r>
            <a:r>
              <a:rPr lang="en-US" sz="1200" kern="1200" dirty="0" smtClean="0">
                <a:solidFill>
                  <a:schemeClr val="tx1"/>
                </a:solidFill>
                <a:effectLst/>
                <a:latin typeface="Arial" charset="0"/>
                <a:ea typeface="+mn-ea"/>
                <a:cs typeface="Arial" charset="0"/>
              </a:rPr>
              <a:t>), from which this Figure was adapted</a:t>
            </a:r>
            <a:r>
              <a:rPr lang="en-US" dirty="0" smtClean="0">
                <a:effectLst/>
              </a:rPr>
              <a:t> </a:t>
            </a:r>
            <a:endParaRPr lang="en-US" sz="1200" b="1" kern="1200" dirty="0" smtClean="0">
              <a:solidFill>
                <a:schemeClr val="tx1"/>
              </a:solidFill>
              <a:effectLst/>
              <a:latin typeface="Arial"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fld id="{90EA4F40-A6DA-4F9D-91AD-9201B400F5B7}" type="slidenum">
              <a:rPr lang="en-US" altLang="en-US" smtClean="0"/>
              <a:pPr/>
              <a:t>32</a:t>
            </a:fld>
            <a:endParaRPr lang="en-US" altLang="en-US"/>
          </a:p>
        </p:txBody>
      </p:sp>
    </p:spTree>
    <p:extLst>
      <p:ext uri="{BB962C8B-B14F-4D97-AF65-F5344CB8AC3E}">
        <p14:creationId xmlns:p14="http://schemas.microsoft.com/office/powerpoint/2010/main" val="115949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effectLst/>
                <a:latin typeface="Arial" charset="0"/>
                <a:ea typeface="+mn-ea"/>
                <a:cs typeface="Arial" charset="0"/>
              </a:rPr>
              <a:t>An overview of how benzene induces 8 of the key characteristics in a probable mechanism of carcinogenicity.  </a:t>
            </a:r>
            <a:r>
              <a:rPr lang="en-US" sz="1200" kern="1200" dirty="0" smtClean="0">
                <a:solidFill>
                  <a:schemeClr val="tx1"/>
                </a:solidFill>
                <a:effectLst/>
                <a:latin typeface="Arial" charset="0"/>
                <a:ea typeface="+mn-ea"/>
                <a:cs typeface="Arial" charset="0"/>
              </a:rPr>
              <a:t>A full review of these mechanistic data is given in (</a:t>
            </a:r>
            <a:r>
              <a:rPr lang="en-US" sz="1200" u="none" strike="noStrike" kern="1200" dirty="0" smtClean="0">
                <a:solidFill>
                  <a:schemeClr val="tx1"/>
                </a:solidFill>
                <a:effectLst/>
                <a:latin typeface="Arial" charset="0"/>
                <a:ea typeface="+mn-ea"/>
                <a:cs typeface="Arial" charset="0"/>
                <a:hlinkClick r:id="rId3" action="ppaction://hlinkfile" tooltip="McHale, 2012 #61"/>
              </a:rPr>
              <a:t>McHale et al. 2012</a:t>
            </a:r>
            <a:r>
              <a:rPr lang="en-US" sz="1200" kern="1200" dirty="0" smtClean="0">
                <a:solidFill>
                  <a:schemeClr val="tx1"/>
                </a:solidFill>
                <a:effectLst/>
                <a:latin typeface="Arial" charset="0"/>
                <a:ea typeface="+mn-ea"/>
                <a:cs typeface="Arial" charset="0"/>
              </a:rPr>
              <a:t>), from which this Figure was adapted</a:t>
            </a:r>
            <a:r>
              <a:rPr lang="en-US" dirty="0" smtClean="0">
                <a:effectLst/>
              </a:rPr>
              <a:t> </a:t>
            </a:r>
            <a:endParaRPr lang="en-US" sz="1200" b="1" kern="1200" dirty="0" smtClean="0">
              <a:solidFill>
                <a:schemeClr val="tx1"/>
              </a:solidFill>
              <a:effectLst/>
              <a:latin typeface="Arial"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fld id="{90EA4F40-A6DA-4F9D-91AD-9201B400F5B7}" type="slidenum">
              <a:rPr lang="en-US" altLang="en-US" smtClean="0"/>
              <a:pPr/>
              <a:t>33</a:t>
            </a:fld>
            <a:endParaRPr lang="en-US" altLang="en-US"/>
          </a:p>
        </p:txBody>
      </p:sp>
    </p:spTree>
    <p:extLst>
      <p:ext uri="{BB962C8B-B14F-4D97-AF65-F5344CB8AC3E}">
        <p14:creationId xmlns:p14="http://schemas.microsoft.com/office/powerpoint/2010/main" val="115949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7E7FA33-E500-41DE-9B51-AD88C636685D}" type="slidenum">
              <a:rPr lang="en-US" altLang="fr-FR">
                <a:solidFill>
                  <a:srgbClr val="000000"/>
                </a:solidFill>
              </a:rPr>
              <a:pPr eaLnBrk="1" hangingPunct="1"/>
              <a:t>50</a:t>
            </a:fld>
            <a:endParaRPr lang="en-US" altLang="fr-FR">
              <a:solidFill>
                <a:srgbClr val="000000"/>
              </a:solidFill>
            </a:endParaRPr>
          </a:p>
        </p:txBody>
      </p:sp>
      <p:sp>
        <p:nvSpPr>
          <p:cNvPr id="11571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z="1200" kern="1200" dirty="0" smtClean="0">
              <a:solidFill>
                <a:schemeClr val="tx1"/>
              </a:solidFill>
              <a:latin typeface="+mn-lt"/>
              <a:ea typeface="+mn-ea"/>
              <a:cs typeface="+mn-cs"/>
            </a:endParaRPr>
          </a:p>
        </p:txBody>
      </p:sp>
    </p:spTree>
    <p:extLst>
      <p:ext uri="{BB962C8B-B14F-4D97-AF65-F5344CB8AC3E}">
        <p14:creationId xmlns:p14="http://schemas.microsoft.com/office/powerpoint/2010/main" val="1673028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a:xfrm>
            <a:off x="369889" y="686235"/>
            <a:ext cx="6118225" cy="3428012"/>
          </a:xfrm>
          <a:ln/>
        </p:spPr>
      </p:sp>
      <p:sp>
        <p:nvSpPr>
          <p:cNvPr id="757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MS PGothic" charset="0"/>
            </a:endParaRPr>
          </a:p>
        </p:txBody>
      </p:sp>
      <p:sp>
        <p:nvSpPr>
          <p:cNvPr id="757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Times New Roman" charset="0"/>
                <a:ea typeface="MS PGothic" charset="0"/>
                <a:cs typeface="MS PGothic" charset="0"/>
              </a:defRPr>
            </a:lvl1pPr>
            <a:lvl2pPr marL="742950" indent="-285750">
              <a:defRPr sz="2100">
                <a:solidFill>
                  <a:schemeClr val="tx1"/>
                </a:solidFill>
                <a:latin typeface="Times New Roman" charset="0"/>
                <a:ea typeface="MS PGothic" charset="0"/>
                <a:cs typeface="MS PGothic" charset="0"/>
              </a:defRPr>
            </a:lvl2pPr>
            <a:lvl3pPr marL="1143000" indent="-228600">
              <a:defRPr sz="2100">
                <a:solidFill>
                  <a:schemeClr val="tx1"/>
                </a:solidFill>
                <a:latin typeface="Times New Roman" charset="0"/>
                <a:ea typeface="MS PGothic" charset="0"/>
                <a:cs typeface="MS PGothic" charset="0"/>
              </a:defRPr>
            </a:lvl3pPr>
            <a:lvl4pPr marL="1600200" indent="-228600">
              <a:defRPr sz="2100">
                <a:solidFill>
                  <a:schemeClr val="tx1"/>
                </a:solidFill>
                <a:latin typeface="Times New Roman" charset="0"/>
                <a:ea typeface="MS PGothic" charset="0"/>
                <a:cs typeface="MS PGothic" charset="0"/>
              </a:defRPr>
            </a:lvl4pPr>
            <a:lvl5pPr marL="2057400" indent="-228600">
              <a:defRPr sz="21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1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1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1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100">
                <a:solidFill>
                  <a:schemeClr val="tx1"/>
                </a:solidFill>
                <a:latin typeface="Times New Roman" charset="0"/>
                <a:ea typeface="MS PGothic" charset="0"/>
                <a:cs typeface="MS PGothic" charset="0"/>
              </a:defRPr>
            </a:lvl9pPr>
          </a:lstStyle>
          <a:p>
            <a:fld id="{9F0FD62B-3A8F-EE4A-8A53-F60CD25088C3}" type="slidenum">
              <a:rPr lang="en-US" sz="1200">
                <a:solidFill>
                  <a:srgbClr val="000000"/>
                </a:solidFill>
              </a:rPr>
              <a:pPr/>
              <a:t>6</a:t>
            </a:fld>
            <a:endParaRPr lang="en-US" sz="120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68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_tradnl">
                <a:latin typeface="Calibri" charset="0"/>
              </a:rPr>
              <a:t>The categories for mechanistic data are strong, moderate or weak, reflecting the level of mechanistic support for a causal relationship.  The evaluation of these data, as for  studies of cancer in humans and animals, also involves ideas of consistency and coherence </a:t>
            </a:r>
          </a:p>
        </p:txBody>
      </p:sp>
      <p:sp>
        <p:nvSpPr>
          <p:cNvPr id="768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C8E1739-03ED-2847-A255-354D58D13A89}" type="slidenum">
              <a:rPr lang="es-ES_tradnl" sz="1200">
                <a:solidFill>
                  <a:prstClr val="black"/>
                </a:solidFill>
              </a:rPr>
              <a:pPr eaLnBrk="1" hangingPunct="1"/>
              <a:t>8</a:t>
            </a:fld>
            <a:endParaRPr lang="es-ES_tradnl" sz="1200">
              <a:solidFill>
                <a:prstClr val="black"/>
              </a:solidFill>
            </a:endParaRPr>
          </a:p>
        </p:txBody>
      </p:sp>
    </p:spTree>
    <p:extLst>
      <p:ext uri="{BB962C8B-B14F-4D97-AF65-F5344CB8AC3E}">
        <p14:creationId xmlns:p14="http://schemas.microsoft.com/office/powerpoint/2010/main" val="161339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defRPr/>
            </a:pPr>
            <a:fld id="{02AEE819-90B6-7D4D-B85F-BFC0A3E30802}" type="slidenum">
              <a:rPr lang="en-US" smtClean="0">
                <a:solidFill>
                  <a:prstClr val="black"/>
                </a:solidFill>
              </a:rPr>
              <a:pPr>
                <a:defRPr/>
              </a:pPr>
              <a:t>9</a:t>
            </a:fld>
            <a:endParaRPr lang="en-US" smtClean="0">
              <a:solidFill>
                <a:prstClr val="black"/>
              </a:solidFill>
            </a:endParaRPr>
          </a:p>
        </p:txBody>
      </p:sp>
      <p:sp>
        <p:nvSpPr>
          <p:cNvPr id="870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138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fontAlgn="auto" hangingPunct="1">
              <a:spcBef>
                <a:spcPts val="0"/>
              </a:spcBef>
              <a:spcAft>
                <a:spcPts val="0"/>
              </a:spcAft>
              <a:defRPr/>
            </a:pPr>
            <a:r>
              <a:rPr lang="en-GB" dirty="0" smtClean="0">
                <a:latin typeface="Times New Roman" charset="0"/>
                <a:ea typeface="+mn-ea"/>
                <a:cs typeface="+mn-cs"/>
              </a:rPr>
              <a:t>Mechanistic data are taken into account at the next stage: if the human data are less than sufficient, mechanistic evidence can modify the default evaluation based on human and animal data.  The Preamble provides guidance  for how this is done.  For example, strong mechanistic evidence from studies of exposed humans can result in an upgrade to Group 1 from 2A or even 2B if there is sufficient evidence in animals.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defRPr/>
            </a:pPr>
            <a:fld id="{52DD3FF5-71B1-6B41-B579-35C0EB53141D}" type="slidenum">
              <a:rPr lang="en-US" smtClean="0">
                <a:solidFill>
                  <a:prstClr val="black"/>
                </a:solidFill>
              </a:rPr>
              <a:pPr>
                <a:defRPr/>
              </a:pPr>
              <a:t>11</a:t>
            </a:fld>
            <a:endParaRPr lang="en-US" smtClean="0">
              <a:solidFill>
                <a:prstClr val="black"/>
              </a:solidFill>
            </a:endParaRPr>
          </a:p>
        </p:txBody>
      </p:sp>
      <p:sp>
        <p:nvSpPr>
          <p:cNvPr id="768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138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latin typeface="Times New Roman" charset="0"/>
                <a:ea typeface="+mn-ea"/>
                <a:cs typeface="+mn-cs"/>
              </a:rPr>
              <a:t>As another example, if there is sufficient evidence in animals and strong mechanistic</a:t>
            </a:r>
            <a:r>
              <a:rPr lang="en-GB" baseline="0" dirty="0" smtClean="0">
                <a:latin typeface="Times New Roman" charset="0"/>
                <a:ea typeface="+mn-ea"/>
                <a:cs typeface="+mn-cs"/>
              </a:rPr>
              <a:t> evidence from experimental studies in animals or in vitro, but not in exposed humans, </a:t>
            </a:r>
            <a:r>
              <a:rPr lang="en-GB" dirty="0" smtClean="0">
                <a:latin typeface="Times New Roman" charset="0"/>
                <a:ea typeface="+mn-ea"/>
                <a:cs typeface="+mn-cs"/>
              </a:rPr>
              <a:t>an</a:t>
            </a:r>
            <a:r>
              <a:rPr lang="en-GB" baseline="0" dirty="0" smtClean="0">
                <a:latin typeface="Times New Roman" charset="0"/>
                <a:ea typeface="+mn-ea"/>
                <a:cs typeface="+mn-cs"/>
              </a:rPr>
              <a:t> upgrade from 2B to 2A is possible. </a:t>
            </a:r>
            <a:endParaRPr lang="en-GB" dirty="0" smtClean="0">
              <a:latin typeface="Times New Roman"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defRPr/>
            </a:pPr>
            <a:fld id="{4852313F-382C-AC48-94C0-69468646EC75}" type="slidenum">
              <a:rPr lang="en-US" smtClean="0">
                <a:solidFill>
                  <a:prstClr val="black"/>
                </a:solidFill>
              </a:rPr>
              <a:pPr>
                <a:defRPr/>
              </a:pPr>
              <a:t>12</a:t>
            </a:fld>
            <a:endParaRPr lang="en-US" smtClean="0">
              <a:solidFill>
                <a:prstClr val="black"/>
              </a:solidFill>
            </a:endParaRPr>
          </a:p>
        </p:txBody>
      </p:sp>
      <p:sp>
        <p:nvSpPr>
          <p:cNvPr id="890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138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fontAlgn="auto" hangingPunct="1">
              <a:spcBef>
                <a:spcPts val="0"/>
              </a:spcBef>
              <a:spcAft>
                <a:spcPts val="0"/>
              </a:spcAft>
              <a:defRPr/>
            </a:pPr>
            <a:r>
              <a:rPr lang="en-GB" dirty="0" smtClean="0">
                <a:latin typeface="Times New Roman" charset="0"/>
                <a:ea typeface="+mn-ea"/>
                <a:cs typeface="+mn-cs"/>
              </a:rPr>
              <a:t>Finally, it’s important to mention that a Group 2B agent classified only on the basis of sufficient animal data can be DOWNGRADED if there is strong evidence that the mechanism observed in animals doesn’t operate in humans.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fld id="{143FAD44-4914-43D0-8F72-16296C27DF7E}" type="slidenum">
              <a:rPr lang="fr-FR" sz="1200"/>
              <a:pPr/>
              <a:t>15</a:t>
            </a:fld>
            <a:endParaRPr lang="fr-FR" sz="1200"/>
          </a:p>
        </p:txBody>
      </p:sp>
      <p:sp>
        <p:nvSpPr>
          <p:cNvPr id="4099" name="Rectangle 2"/>
          <p:cNvSpPr>
            <a:spLocks noGrp="1" noRot="1" noChangeAspect="1" noChangeArrowheads="1" noTextEdit="1"/>
          </p:cNvSpPr>
          <p:nvPr>
            <p:ph type="sldImg"/>
          </p:nvPr>
        </p:nvSpPr>
        <p:spPr>
          <a:xfrm>
            <a:off x="381000" y="685800"/>
            <a:ext cx="6096000" cy="3429000"/>
          </a:xfrm>
          <a:ln/>
        </p:spPr>
      </p:sp>
      <p:sp>
        <p:nvSpPr>
          <p:cNvPr id="410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7586" name="Notes Placeholder 2"/>
          <p:cNvSpPr>
            <a:spLocks noGrp="1"/>
          </p:cNvSpPr>
          <p:nvPr>
            <p:ph type="body" idx="1"/>
          </p:nvPr>
        </p:nvSpPr>
        <p:spPr>
          <a:noFill/>
        </p:spPr>
        <p:txBody>
          <a:bodyPr/>
          <a:lstStyle/>
          <a:p>
            <a:endParaRPr lang="en-US"/>
          </a:p>
        </p:txBody>
      </p:sp>
      <p:sp>
        <p:nvSpPr>
          <p:cNvPr id="67587"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55104C6-E6C2-9D41-95C1-5BFEE838150A}" type="slidenum">
              <a:rPr lang="en-US" sz="1200">
                <a:solidFill>
                  <a:srgbClr val="000000"/>
                </a:solidFill>
              </a:rPr>
              <a:pPr/>
              <a:t>18</a:t>
            </a:fld>
            <a:endParaRPr lang="en-US" sz="120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effectLst/>
                <a:latin typeface="Arial" charset="0"/>
                <a:ea typeface="+mn-ea"/>
                <a:cs typeface="Arial" charset="0"/>
              </a:rPr>
              <a:t>An overview of how benzene induces 8 of the key characteristics in a probable mechanism of carcinogenicity.  </a:t>
            </a:r>
            <a:r>
              <a:rPr lang="en-US" sz="1200" kern="1200" dirty="0" smtClean="0">
                <a:solidFill>
                  <a:schemeClr val="tx1"/>
                </a:solidFill>
                <a:effectLst/>
                <a:latin typeface="Arial" charset="0"/>
                <a:ea typeface="+mn-ea"/>
                <a:cs typeface="Arial" charset="0"/>
              </a:rPr>
              <a:t>A full review of these mechanistic data is given in (</a:t>
            </a:r>
            <a:r>
              <a:rPr lang="en-US" sz="1200" u="none" strike="noStrike" kern="1200" dirty="0" smtClean="0">
                <a:solidFill>
                  <a:schemeClr val="tx1"/>
                </a:solidFill>
                <a:effectLst/>
                <a:latin typeface="Arial" charset="0"/>
                <a:ea typeface="+mn-ea"/>
                <a:cs typeface="Arial" charset="0"/>
                <a:hlinkClick r:id="rId3" action="ppaction://hlinkfile" tooltip="McHale, 2012 #61"/>
              </a:rPr>
              <a:t>McHale et al. 2012</a:t>
            </a:r>
            <a:r>
              <a:rPr lang="en-US" sz="1200" kern="1200" dirty="0" smtClean="0">
                <a:solidFill>
                  <a:schemeClr val="tx1"/>
                </a:solidFill>
                <a:effectLst/>
                <a:latin typeface="Arial" charset="0"/>
                <a:ea typeface="+mn-ea"/>
                <a:cs typeface="Arial" charset="0"/>
              </a:rPr>
              <a:t>), from which this Figure was adapted</a:t>
            </a:r>
            <a:r>
              <a:rPr lang="en-US" dirty="0" smtClean="0">
                <a:effectLst/>
              </a:rPr>
              <a:t> </a:t>
            </a:r>
            <a:endParaRPr lang="en-US" sz="1200" b="1" kern="1200" dirty="0" smtClean="0">
              <a:solidFill>
                <a:schemeClr val="tx1"/>
              </a:solidFill>
              <a:effectLst/>
              <a:latin typeface="Arial"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fld id="{90EA4F40-A6DA-4F9D-91AD-9201B400F5B7}" type="slidenum">
              <a:rPr lang="en-US" altLang="en-US" smtClean="0"/>
              <a:pPr/>
              <a:t>29</a:t>
            </a:fld>
            <a:endParaRPr lang="en-US" altLang="en-US"/>
          </a:p>
        </p:txBody>
      </p:sp>
    </p:spTree>
    <p:extLst>
      <p:ext uri="{BB962C8B-B14F-4D97-AF65-F5344CB8AC3E}">
        <p14:creationId xmlns:p14="http://schemas.microsoft.com/office/powerpoint/2010/main" val="115949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ADAE62-E33F-2E43-8122-6DDCEAE5F942}" type="datetime1">
              <a:rPr lang="en-US" smtClean="0"/>
              <a:t>12/16/17</a:t>
            </a:fld>
            <a:endParaRPr lang="en-US"/>
          </a:p>
        </p:txBody>
      </p:sp>
      <p:sp>
        <p:nvSpPr>
          <p:cNvPr id="5" name="Footer Placeholder 4"/>
          <p:cNvSpPr>
            <a:spLocks noGrp="1"/>
          </p:cNvSpPr>
          <p:nvPr>
            <p:ph type="ftr" sz="quarter" idx="11"/>
          </p:nvPr>
        </p:nvSpPr>
        <p:spPr/>
        <p:txBody>
          <a:bodyPr/>
          <a:lstStyle/>
          <a:p>
            <a:r>
              <a:rPr lang="en-US" smtClean="0"/>
              <a:t>MT Smith, UCB July 2015</a:t>
            </a:r>
            <a:endParaRPr lang="en-US"/>
          </a:p>
        </p:txBody>
      </p:sp>
      <p:sp>
        <p:nvSpPr>
          <p:cNvPr id="6" name="Slide Number Placeholder 5"/>
          <p:cNvSpPr>
            <a:spLocks noGrp="1"/>
          </p:cNvSpPr>
          <p:nvPr>
            <p:ph type="sldNum" sz="quarter" idx="12"/>
          </p:nvPr>
        </p:nvSpPr>
        <p:spPr/>
        <p:txBody>
          <a:bodyPr/>
          <a:lstStyle/>
          <a:p>
            <a:fld id="{5B022472-B7DD-4BF7-861F-B3F487FAA09A}" type="slidenum">
              <a:rPr lang="en-US" smtClean="0"/>
              <a:t>‹#›</a:t>
            </a:fld>
            <a:endParaRPr lang="en-US"/>
          </a:p>
        </p:txBody>
      </p:sp>
    </p:spTree>
    <p:extLst>
      <p:ext uri="{BB962C8B-B14F-4D97-AF65-F5344CB8AC3E}">
        <p14:creationId xmlns:p14="http://schemas.microsoft.com/office/powerpoint/2010/main" val="2181713855"/>
      </p:ext>
    </p:extLst>
  </p:cSld>
  <p:clrMapOvr>
    <a:masterClrMapping/>
  </p:clrMapOvr>
  <p:transition xmlns:p14="http://schemas.microsoft.com/office/powerpoint/2010/mai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77FCC6-17E0-7242-A336-17993249B50C}" type="datetime1">
              <a:rPr lang="en-US" smtClean="0"/>
              <a:t>12/16/17</a:t>
            </a:fld>
            <a:endParaRPr lang="en-US"/>
          </a:p>
        </p:txBody>
      </p:sp>
      <p:sp>
        <p:nvSpPr>
          <p:cNvPr id="5" name="Footer Placeholder 4"/>
          <p:cNvSpPr>
            <a:spLocks noGrp="1"/>
          </p:cNvSpPr>
          <p:nvPr>
            <p:ph type="ftr" sz="quarter" idx="11"/>
          </p:nvPr>
        </p:nvSpPr>
        <p:spPr/>
        <p:txBody>
          <a:bodyPr/>
          <a:lstStyle/>
          <a:p>
            <a:r>
              <a:rPr lang="en-US" smtClean="0"/>
              <a:t>MT Smith, UCB July 2015</a:t>
            </a:r>
            <a:endParaRPr lang="en-US"/>
          </a:p>
        </p:txBody>
      </p:sp>
      <p:sp>
        <p:nvSpPr>
          <p:cNvPr id="6" name="Slide Number Placeholder 5"/>
          <p:cNvSpPr>
            <a:spLocks noGrp="1"/>
          </p:cNvSpPr>
          <p:nvPr>
            <p:ph type="sldNum" sz="quarter" idx="12"/>
          </p:nvPr>
        </p:nvSpPr>
        <p:spPr/>
        <p:txBody>
          <a:bodyPr/>
          <a:lstStyle/>
          <a:p>
            <a:fld id="{5B022472-B7DD-4BF7-861F-B3F487FAA09A}" type="slidenum">
              <a:rPr lang="en-US" smtClean="0"/>
              <a:t>‹#›</a:t>
            </a:fld>
            <a:endParaRPr lang="en-US"/>
          </a:p>
        </p:txBody>
      </p:sp>
    </p:spTree>
    <p:extLst>
      <p:ext uri="{BB962C8B-B14F-4D97-AF65-F5344CB8AC3E}">
        <p14:creationId xmlns:p14="http://schemas.microsoft.com/office/powerpoint/2010/main" val="641883698"/>
      </p:ext>
    </p:extLst>
  </p:cSld>
  <p:clrMapOvr>
    <a:masterClrMapping/>
  </p:clrMapOvr>
  <p:transition xmlns:p14="http://schemas.microsoft.com/office/powerpoint/2010/mai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0DDF6A-7D1B-3043-8068-F1304C9BE7A0}" type="datetime1">
              <a:rPr lang="en-US" smtClean="0"/>
              <a:t>12/16/17</a:t>
            </a:fld>
            <a:endParaRPr lang="en-US"/>
          </a:p>
        </p:txBody>
      </p:sp>
      <p:sp>
        <p:nvSpPr>
          <p:cNvPr id="5" name="Footer Placeholder 4"/>
          <p:cNvSpPr>
            <a:spLocks noGrp="1"/>
          </p:cNvSpPr>
          <p:nvPr>
            <p:ph type="ftr" sz="quarter" idx="11"/>
          </p:nvPr>
        </p:nvSpPr>
        <p:spPr/>
        <p:txBody>
          <a:bodyPr/>
          <a:lstStyle/>
          <a:p>
            <a:r>
              <a:rPr lang="en-US" smtClean="0"/>
              <a:t>MT Smith, UCB July 2015</a:t>
            </a:r>
            <a:endParaRPr lang="en-US"/>
          </a:p>
        </p:txBody>
      </p:sp>
      <p:sp>
        <p:nvSpPr>
          <p:cNvPr id="6" name="Slide Number Placeholder 5"/>
          <p:cNvSpPr>
            <a:spLocks noGrp="1"/>
          </p:cNvSpPr>
          <p:nvPr>
            <p:ph type="sldNum" sz="quarter" idx="12"/>
          </p:nvPr>
        </p:nvSpPr>
        <p:spPr/>
        <p:txBody>
          <a:bodyPr/>
          <a:lstStyle/>
          <a:p>
            <a:fld id="{5B022472-B7DD-4BF7-861F-B3F487FAA09A}" type="slidenum">
              <a:rPr lang="en-US" smtClean="0"/>
              <a:t>‹#›</a:t>
            </a:fld>
            <a:endParaRPr lang="en-US"/>
          </a:p>
        </p:txBody>
      </p:sp>
    </p:spTree>
    <p:extLst>
      <p:ext uri="{BB962C8B-B14F-4D97-AF65-F5344CB8AC3E}">
        <p14:creationId xmlns:p14="http://schemas.microsoft.com/office/powerpoint/2010/main" val="1914504601"/>
      </p:ext>
    </p:extLst>
  </p:cSld>
  <p:clrMapOvr>
    <a:masterClrMapping/>
  </p:clrMapOvr>
  <p:transition xmlns:p14="http://schemas.microsoft.com/office/powerpoint/2010/mai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9FDF4C-1747-B04C-A7B3-2730E8ACAA04}" type="datetime1">
              <a:rPr lang="en-US" smtClean="0"/>
              <a:t>12/16/17</a:t>
            </a:fld>
            <a:endParaRPr lang="en-US"/>
          </a:p>
        </p:txBody>
      </p:sp>
      <p:sp>
        <p:nvSpPr>
          <p:cNvPr id="5" name="Footer Placeholder 4"/>
          <p:cNvSpPr>
            <a:spLocks noGrp="1"/>
          </p:cNvSpPr>
          <p:nvPr>
            <p:ph type="ftr" sz="quarter" idx="11"/>
          </p:nvPr>
        </p:nvSpPr>
        <p:spPr/>
        <p:txBody>
          <a:bodyPr/>
          <a:lstStyle/>
          <a:p>
            <a:r>
              <a:rPr lang="en-US" smtClean="0"/>
              <a:t>MT Smith, UCB July 2015</a:t>
            </a:r>
            <a:endParaRPr lang="en-US"/>
          </a:p>
        </p:txBody>
      </p:sp>
      <p:sp>
        <p:nvSpPr>
          <p:cNvPr id="6" name="Slide Number Placeholder 5"/>
          <p:cNvSpPr>
            <a:spLocks noGrp="1"/>
          </p:cNvSpPr>
          <p:nvPr>
            <p:ph type="sldNum" sz="quarter" idx="12"/>
          </p:nvPr>
        </p:nvSpPr>
        <p:spPr/>
        <p:txBody>
          <a:bodyPr/>
          <a:lstStyle/>
          <a:p>
            <a:fld id="{5B022472-B7DD-4BF7-861F-B3F487FAA09A}" type="slidenum">
              <a:rPr lang="en-US" smtClean="0"/>
              <a:t>‹#›</a:t>
            </a:fld>
            <a:endParaRPr lang="en-US"/>
          </a:p>
        </p:txBody>
      </p:sp>
    </p:spTree>
    <p:extLst>
      <p:ext uri="{BB962C8B-B14F-4D97-AF65-F5344CB8AC3E}">
        <p14:creationId xmlns:p14="http://schemas.microsoft.com/office/powerpoint/2010/main" val="2623048526"/>
      </p:ext>
    </p:extLst>
  </p:cSld>
  <p:clrMapOvr>
    <a:masterClrMapping/>
  </p:clrMapOvr>
  <p:transition xmlns:p14="http://schemas.microsoft.com/office/powerpoint/2010/mai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907821-0E02-3249-9964-EAC4FEACC229}" type="datetime1">
              <a:rPr lang="en-US" smtClean="0"/>
              <a:t>12/16/17</a:t>
            </a:fld>
            <a:endParaRPr lang="en-US"/>
          </a:p>
        </p:txBody>
      </p:sp>
      <p:sp>
        <p:nvSpPr>
          <p:cNvPr id="5" name="Footer Placeholder 4"/>
          <p:cNvSpPr>
            <a:spLocks noGrp="1"/>
          </p:cNvSpPr>
          <p:nvPr>
            <p:ph type="ftr" sz="quarter" idx="11"/>
          </p:nvPr>
        </p:nvSpPr>
        <p:spPr/>
        <p:txBody>
          <a:bodyPr/>
          <a:lstStyle/>
          <a:p>
            <a:r>
              <a:rPr lang="en-US" smtClean="0"/>
              <a:t>MT Smith, UCB July 2015</a:t>
            </a:r>
            <a:endParaRPr lang="en-US"/>
          </a:p>
        </p:txBody>
      </p:sp>
      <p:sp>
        <p:nvSpPr>
          <p:cNvPr id="6" name="Slide Number Placeholder 5"/>
          <p:cNvSpPr>
            <a:spLocks noGrp="1"/>
          </p:cNvSpPr>
          <p:nvPr>
            <p:ph type="sldNum" sz="quarter" idx="12"/>
          </p:nvPr>
        </p:nvSpPr>
        <p:spPr/>
        <p:txBody>
          <a:bodyPr/>
          <a:lstStyle/>
          <a:p>
            <a:fld id="{5B022472-B7DD-4BF7-861F-B3F487FAA09A}" type="slidenum">
              <a:rPr lang="en-US" smtClean="0"/>
              <a:t>‹#›</a:t>
            </a:fld>
            <a:endParaRPr lang="en-US"/>
          </a:p>
        </p:txBody>
      </p:sp>
    </p:spTree>
    <p:extLst>
      <p:ext uri="{BB962C8B-B14F-4D97-AF65-F5344CB8AC3E}">
        <p14:creationId xmlns:p14="http://schemas.microsoft.com/office/powerpoint/2010/main" val="4152695794"/>
      </p:ext>
    </p:extLst>
  </p:cSld>
  <p:clrMapOvr>
    <a:masterClrMapping/>
  </p:clrMapOvr>
  <p:transition xmlns:p14="http://schemas.microsoft.com/office/powerpoint/2010/mai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E91C44C-3073-E240-8027-522AE806C667}" type="datetime1">
              <a:rPr lang="en-US" smtClean="0"/>
              <a:t>12/16/17</a:t>
            </a:fld>
            <a:endParaRPr lang="en-US"/>
          </a:p>
        </p:txBody>
      </p:sp>
      <p:sp>
        <p:nvSpPr>
          <p:cNvPr id="6" name="Footer Placeholder 5"/>
          <p:cNvSpPr>
            <a:spLocks noGrp="1"/>
          </p:cNvSpPr>
          <p:nvPr>
            <p:ph type="ftr" sz="quarter" idx="11"/>
          </p:nvPr>
        </p:nvSpPr>
        <p:spPr/>
        <p:txBody>
          <a:bodyPr/>
          <a:lstStyle/>
          <a:p>
            <a:r>
              <a:rPr lang="en-US" smtClean="0"/>
              <a:t>MT Smith, UCB July 2015</a:t>
            </a:r>
            <a:endParaRPr lang="en-US"/>
          </a:p>
        </p:txBody>
      </p:sp>
      <p:sp>
        <p:nvSpPr>
          <p:cNvPr id="7" name="Slide Number Placeholder 6"/>
          <p:cNvSpPr>
            <a:spLocks noGrp="1"/>
          </p:cNvSpPr>
          <p:nvPr>
            <p:ph type="sldNum" sz="quarter" idx="12"/>
          </p:nvPr>
        </p:nvSpPr>
        <p:spPr/>
        <p:txBody>
          <a:bodyPr/>
          <a:lstStyle/>
          <a:p>
            <a:fld id="{5B022472-B7DD-4BF7-861F-B3F487FAA09A}" type="slidenum">
              <a:rPr lang="en-US" smtClean="0"/>
              <a:t>‹#›</a:t>
            </a:fld>
            <a:endParaRPr lang="en-US"/>
          </a:p>
        </p:txBody>
      </p:sp>
    </p:spTree>
    <p:extLst>
      <p:ext uri="{BB962C8B-B14F-4D97-AF65-F5344CB8AC3E}">
        <p14:creationId xmlns:p14="http://schemas.microsoft.com/office/powerpoint/2010/main" val="1930586"/>
      </p:ext>
    </p:extLst>
  </p:cSld>
  <p:clrMapOvr>
    <a:masterClrMapping/>
  </p:clrMapOvr>
  <p:transition xmlns:p14="http://schemas.microsoft.com/office/powerpoint/2010/mai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CFD6A2-F54F-E448-9852-C6D1F47A1283}" type="datetime1">
              <a:rPr lang="en-US" smtClean="0"/>
              <a:t>12/16/17</a:t>
            </a:fld>
            <a:endParaRPr lang="en-US"/>
          </a:p>
        </p:txBody>
      </p:sp>
      <p:sp>
        <p:nvSpPr>
          <p:cNvPr id="8" name="Footer Placeholder 7"/>
          <p:cNvSpPr>
            <a:spLocks noGrp="1"/>
          </p:cNvSpPr>
          <p:nvPr>
            <p:ph type="ftr" sz="quarter" idx="11"/>
          </p:nvPr>
        </p:nvSpPr>
        <p:spPr/>
        <p:txBody>
          <a:bodyPr/>
          <a:lstStyle/>
          <a:p>
            <a:r>
              <a:rPr lang="en-US" smtClean="0"/>
              <a:t>MT Smith, UCB July 2015</a:t>
            </a:r>
            <a:endParaRPr lang="en-US"/>
          </a:p>
        </p:txBody>
      </p:sp>
      <p:sp>
        <p:nvSpPr>
          <p:cNvPr id="9" name="Slide Number Placeholder 8"/>
          <p:cNvSpPr>
            <a:spLocks noGrp="1"/>
          </p:cNvSpPr>
          <p:nvPr>
            <p:ph type="sldNum" sz="quarter" idx="12"/>
          </p:nvPr>
        </p:nvSpPr>
        <p:spPr/>
        <p:txBody>
          <a:bodyPr/>
          <a:lstStyle/>
          <a:p>
            <a:fld id="{5B022472-B7DD-4BF7-861F-B3F487FAA09A}" type="slidenum">
              <a:rPr lang="en-US" smtClean="0"/>
              <a:t>‹#›</a:t>
            </a:fld>
            <a:endParaRPr lang="en-US"/>
          </a:p>
        </p:txBody>
      </p:sp>
    </p:spTree>
    <p:extLst>
      <p:ext uri="{BB962C8B-B14F-4D97-AF65-F5344CB8AC3E}">
        <p14:creationId xmlns:p14="http://schemas.microsoft.com/office/powerpoint/2010/main" val="317184367"/>
      </p:ext>
    </p:extLst>
  </p:cSld>
  <p:clrMapOvr>
    <a:masterClrMapping/>
  </p:clrMapOvr>
  <p:transition xmlns:p14="http://schemas.microsoft.com/office/powerpoint/2010/mai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BEFC44-EB0F-E14F-8C29-149AA28F1292}" type="datetime1">
              <a:rPr lang="en-US" smtClean="0"/>
              <a:t>12/16/17</a:t>
            </a:fld>
            <a:endParaRPr lang="en-US"/>
          </a:p>
        </p:txBody>
      </p:sp>
      <p:sp>
        <p:nvSpPr>
          <p:cNvPr id="4" name="Footer Placeholder 3"/>
          <p:cNvSpPr>
            <a:spLocks noGrp="1"/>
          </p:cNvSpPr>
          <p:nvPr>
            <p:ph type="ftr" sz="quarter" idx="11"/>
          </p:nvPr>
        </p:nvSpPr>
        <p:spPr/>
        <p:txBody>
          <a:bodyPr/>
          <a:lstStyle/>
          <a:p>
            <a:r>
              <a:rPr lang="en-US" smtClean="0"/>
              <a:t>MT Smith, UCB July 2015</a:t>
            </a:r>
            <a:endParaRPr lang="en-US"/>
          </a:p>
        </p:txBody>
      </p:sp>
      <p:sp>
        <p:nvSpPr>
          <p:cNvPr id="5" name="Slide Number Placeholder 4"/>
          <p:cNvSpPr>
            <a:spLocks noGrp="1"/>
          </p:cNvSpPr>
          <p:nvPr>
            <p:ph type="sldNum" sz="quarter" idx="12"/>
          </p:nvPr>
        </p:nvSpPr>
        <p:spPr/>
        <p:txBody>
          <a:bodyPr/>
          <a:lstStyle/>
          <a:p>
            <a:fld id="{5B022472-B7DD-4BF7-861F-B3F487FAA09A}" type="slidenum">
              <a:rPr lang="en-US" smtClean="0"/>
              <a:t>‹#›</a:t>
            </a:fld>
            <a:endParaRPr lang="en-US"/>
          </a:p>
        </p:txBody>
      </p:sp>
    </p:spTree>
    <p:extLst>
      <p:ext uri="{BB962C8B-B14F-4D97-AF65-F5344CB8AC3E}">
        <p14:creationId xmlns:p14="http://schemas.microsoft.com/office/powerpoint/2010/main" val="3592822935"/>
      </p:ext>
    </p:extLst>
  </p:cSld>
  <p:clrMapOvr>
    <a:masterClrMapping/>
  </p:clrMapOvr>
  <p:transition xmlns:p14="http://schemas.microsoft.com/office/powerpoint/2010/mai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E54CBB-FD99-064B-8F5C-D21EED0C3668}" type="datetime1">
              <a:rPr lang="en-US" smtClean="0"/>
              <a:t>12/16/17</a:t>
            </a:fld>
            <a:endParaRPr lang="en-US"/>
          </a:p>
        </p:txBody>
      </p:sp>
      <p:sp>
        <p:nvSpPr>
          <p:cNvPr id="3" name="Footer Placeholder 2"/>
          <p:cNvSpPr>
            <a:spLocks noGrp="1"/>
          </p:cNvSpPr>
          <p:nvPr>
            <p:ph type="ftr" sz="quarter" idx="11"/>
          </p:nvPr>
        </p:nvSpPr>
        <p:spPr/>
        <p:txBody>
          <a:bodyPr/>
          <a:lstStyle/>
          <a:p>
            <a:r>
              <a:rPr lang="en-US" smtClean="0"/>
              <a:t>MT Smith, UCB July 2015</a:t>
            </a:r>
            <a:endParaRPr lang="en-US"/>
          </a:p>
        </p:txBody>
      </p:sp>
      <p:sp>
        <p:nvSpPr>
          <p:cNvPr id="4" name="Slide Number Placeholder 3"/>
          <p:cNvSpPr>
            <a:spLocks noGrp="1"/>
          </p:cNvSpPr>
          <p:nvPr>
            <p:ph type="sldNum" sz="quarter" idx="12"/>
          </p:nvPr>
        </p:nvSpPr>
        <p:spPr/>
        <p:txBody>
          <a:bodyPr/>
          <a:lstStyle/>
          <a:p>
            <a:fld id="{5B022472-B7DD-4BF7-861F-B3F487FAA09A}" type="slidenum">
              <a:rPr lang="en-US" smtClean="0"/>
              <a:t>‹#›</a:t>
            </a:fld>
            <a:endParaRPr lang="en-US"/>
          </a:p>
        </p:txBody>
      </p:sp>
    </p:spTree>
    <p:extLst>
      <p:ext uri="{BB962C8B-B14F-4D97-AF65-F5344CB8AC3E}">
        <p14:creationId xmlns:p14="http://schemas.microsoft.com/office/powerpoint/2010/main" val="1369707297"/>
      </p:ext>
    </p:extLst>
  </p:cSld>
  <p:clrMapOvr>
    <a:masterClrMapping/>
  </p:clrMapOvr>
  <p:transition xmlns:p14="http://schemas.microsoft.com/office/powerpoint/2010/mai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1DEB1B-05B5-1C41-9440-256BA10ABAAE}" type="datetime1">
              <a:rPr lang="en-US" smtClean="0"/>
              <a:t>12/16/17</a:t>
            </a:fld>
            <a:endParaRPr lang="en-US"/>
          </a:p>
        </p:txBody>
      </p:sp>
      <p:sp>
        <p:nvSpPr>
          <p:cNvPr id="6" name="Footer Placeholder 5"/>
          <p:cNvSpPr>
            <a:spLocks noGrp="1"/>
          </p:cNvSpPr>
          <p:nvPr>
            <p:ph type="ftr" sz="quarter" idx="11"/>
          </p:nvPr>
        </p:nvSpPr>
        <p:spPr/>
        <p:txBody>
          <a:bodyPr/>
          <a:lstStyle/>
          <a:p>
            <a:r>
              <a:rPr lang="en-US" smtClean="0"/>
              <a:t>MT Smith, UCB July 2015</a:t>
            </a:r>
            <a:endParaRPr lang="en-US"/>
          </a:p>
        </p:txBody>
      </p:sp>
      <p:sp>
        <p:nvSpPr>
          <p:cNvPr id="7" name="Slide Number Placeholder 6"/>
          <p:cNvSpPr>
            <a:spLocks noGrp="1"/>
          </p:cNvSpPr>
          <p:nvPr>
            <p:ph type="sldNum" sz="quarter" idx="12"/>
          </p:nvPr>
        </p:nvSpPr>
        <p:spPr/>
        <p:txBody>
          <a:bodyPr/>
          <a:lstStyle/>
          <a:p>
            <a:fld id="{5B022472-B7DD-4BF7-861F-B3F487FAA09A}" type="slidenum">
              <a:rPr lang="en-US" smtClean="0"/>
              <a:t>‹#›</a:t>
            </a:fld>
            <a:endParaRPr lang="en-US"/>
          </a:p>
        </p:txBody>
      </p:sp>
    </p:spTree>
    <p:extLst>
      <p:ext uri="{BB962C8B-B14F-4D97-AF65-F5344CB8AC3E}">
        <p14:creationId xmlns:p14="http://schemas.microsoft.com/office/powerpoint/2010/main" val="1681097527"/>
      </p:ext>
    </p:extLst>
  </p:cSld>
  <p:clrMapOvr>
    <a:masterClrMapping/>
  </p:clrMapOvr>
  <p:transition xmlns:p14="http://schemas.microsoft.com/office/powerpoint/2010/mai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D13459-B303-6142-8B47-3EC0BFF749D4}" type="datetime1">
              <a:rPr lang="en-US" smtClean="0"/>
              <a:t>12/16/17</a:t>
            </a:fld>
            <a:endParaRPr lang="en-US"/>
          </a:p>
        </p:txBody>
      </p:sp>
      <p:sp>
        <p:nvSpPr>
          <p:cNvPr id="6" name="Footer Placeholder 5"/>
          <p:cNvSpPr>
            <a:spLocks noGrp="1"/>
          </p:cNvSpPr>
          <p:nvPr>
            <p:ph type="ftr" sz="quarter" idx="11"/>
          </p:nvPr>
        </p:nvSpPr>
        <p:spPr/>
        <p:txBody>
          <a:bodyPr/>
          <a:lstStyle/>
          <a:p>
            <a:r>
              <a:rPr lang="en-US" smtClean="0"/>
              <a:t>MT Smith, UCB July 2015</a:t>
            </a:r>
            <a:endParaRPr lang="en-US"/>
          </a:p>
        </p:txBody>
      </p:sp>
      <p:sp>
        <p:nvSpPr>
          <p:cNvPr id="7" name="Slide Number Placeholder 6"/>
          <p:cNvSpPr>
            <a:spLocks noGrp="1"/>
          </p:cNvSpPr>
          <p:nvPr>
            <p:ph type="sldNum" sz="quarter" idx="12"/>
          </p:nvPr>
        </p:nvSpPr>
        <p:spPr/>
        <p:txBody>
          <a:bodyPr/>
          <a:lstStyle/>
          <a:p>
            <a:fld id="{5B022472-B7DD-4BF7-861F-B3F487FAA09A}" type="slidenum">
              <a:rPr lang="en-US" smtClean="0"/>
              <a:t>‹#›</a:t>
            </a:fld>
            <a:endParaRPr lang="en-US"/>
          </a:p>
        </p:txBody>
      </p:sp>
    </p:spTree>
    <p:extLst>
      <p:ext uri="{BB962C8B-B14F-4D97-AF65-F5344CB8AC3E}">
        <p14:creationId xmlns:p14="http://schemas.microsoft.com/office/powerpoint/2010/main" val="2264054211"/>
      </p:ext>
    </p:extLst>
  </p:cSld>
  <p:clrMapOvr>
    <a:masterClrMapping/>
  </p:clrMapOvr>
  <p:transition xmlns:p14="http://schemas.microsoft.com/office/powerpoint/2010/main" spd="slow">
    <p:pull/>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5D8A669-AAB7-9A4B-A010-217DC167A7C2}" type="datetime1">
              <a:rPr lang="en-US" smtClean="0"/>
              <a:t>12/16/17</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MT Smith, UCB July 2015</a:t>
            </a:r>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B022472-B7DD-4BF7-861F-B3F487FAA09A}" type="slidenum">
              <a:rPr lang="en-US" smtClean="0"/>
              <a:t>‹#›</a:t>
            </a:fld>
            <a:endParaRPr lang="en-US"/>
          </a:p>
        </p:txBody>
      </p:sp>
    </p:spTree>
    <p:extLst>
      <p:ext uri="{BB962C8B-B14F-4D97-AF65-F5344CB8AC3E}">
        <p14:creationId xmlns:p14="http://schemas.microsoft.com/office/powerpoint/2010/main" val="38476148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spd="slow">
    <p:pull/>
  </p:transition>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martynts@berkeley.edu" TargetMode="Externa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package" Target="../embeddings/Microsoft_Word_Document2.docx"/><Relationship Id="rId5" Type="http://schemas.openxmlformats.org/officeDocument/2006/relationships/image" Target="../media/image17.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1.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hyperlink" Target="https://www.nap.edu/download/24635"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actor.epa.gov/dashboard/" TargetMode="External"/><Relationship Id="rId3"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Word_Document1.docx"/><Relationship Id="rId5" Type="http://schemas.openxmlformats.org/officeDocument/2006/relationships/image" Target="../media/image2.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monographs.iarc.fr/ENG/Preamble/index.php" TargetMode="External"/><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hyperlink" Target="http://monographs.iarc.fr/ENG/Preamble/index.php" TargetMode="Externa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381001" y="1314450"/>
            <a:ext cx="8458199" cy="1866900"/>
          </a:xfrm>
          <a:ln w="12700">
            <a:solidFill>
              <a:srgbClr val="288657"/>
            </a:solidFill>
            <a:miter lim="800000"/>
            <a:headEnd/>
            <a:tailEnd/>
          </a:ln>
        </p:spPr>
        <p:txBody>
          <a:bodyPr>
            <a:normAutofit fontScale="90000"/>
          </a:bodyPr>
          <a:lstStyle/>
          <a:p>
            <a:r>
              <a:rPr lang="en-US" dirty="0">
                <a:latin typeface="Arial" charset="0"/>
              </a:rPr>
              <a:t>Key characteristics of carcinogens as a basis for organizing data on mechanisms of carcinogenesis</a:t>
            </a:r>
          </a:p>
        </p:txBody>
      </p:sp>
      <p:sp>
        <p:nvSpPr>
          <p:cNvPr id="2051" name="Rectangle 3"/>
          <p:cNvSpPr>
            <a:spLocks noChangeArrowheads="1"/>
          </p:cNvSpPr>
          <p:nvPr/>
        </p:nvSpPr>
        <p:spPr bwMode="auto">
          <a:xfrm>
            <a:off x="228601" y="2800350"/>
            <a:ext cx="8610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algn="ctr">
              <a:defRPr/>
            </a:pPr>
            <a:endParaRPr lang="en-US" altLang="ja-JP" sz="3200" b="1" dirty="0" smtClean="0">
              <a:solidFill>
                <a:schemeClr val="tx2"/>
              </a:solidFill>
            </a:endParaRPr>
          </a:p>
          <a:p>
            <a:pPr algn="ctr">
              <a:defRPr/>
            </a:pPr>
            <a:r>
              <a:rPr lang="en-US" altLang="ja-JP" sz="3200" b="1" dirty="0" smtClean="0">
                <a:solidFill>
                  <a:schemeClr val="tx2"/>
                </a:solidFill>
              </a:rPr>
              <a:t>Martyn Smith and Kathryn Guyton</a:t>
            </a:r>
            <a:r>
              <a:rPr lang="en-US" altLang="ja-JP" sz="2000" b="1" baseline="30000" dirty="0" smtClean="0">
                <a:solidFill>
                  <a:schemeClr val="tx2"/>
                </a:solidFill>
              </a:rPr>
              <a:t>*</a:t>
            </a:r>
            <a:r>
              <a:rPr lang="en-US" altLang="ja-JP" sz="3200" b="1" dirty="0" smtClean="0">
                <a:solidFill>
                  <a:schemeClr val="tx2"/>
                </a:solidFill>
              </a:rPr>
              <a:t> </a:t>
            </a:r>
          </a:p>
          <a:p>
            <a:pPr algn="ctr"/>
            <a:r>
              <a:rPr lang="en-US" sz="2800" dirty="0" smtClean="0">
                <a:solidFill>
                  <a:srgbClr val="FF0000"/>
                </a:solidFill>
              </a:rPr>
              <a:t>School </a:t>
            </a:r>
            <a:r>
              <a:rPr lang="en-US" sz="2800" dirty="0">
                <a:solidFill>
                  <a:srgbClr val="FF0000"/>
                </a:solidFill>
              </a:rPr>
              <a:t>of Public Health</a:t>
            </a:r>
            <a:r>
              <a:rPr lang="en-US" sz="2800" dirty="0" smtClean="0">
                <a:solidFill>
                  <a:srgbClr val="FF0000"/>
                </a:solidFill>
              </a:rPr>
              <a:t>, Berkeley CA, USA</a:t>
            </a:r>
          </a:p>
          <a:p>
            <a:pPr algn="ctr"/>
            <a:r>
              <a:rPr lang="en-US" altLang="ja-JP" sz="2000" baseline="30000" dirty="0" smtClean="0">
                <a:solidFill>
                  <a:srgbClr val="FF0000"/>
                </a:solidFill>
              </a:rPr>
              <a:t>*</a:t>
            </a:r>
            <a:r>
              <a:rPr lang="en-US" altLang="ja-JP" sz="2800" dirty="0" smtClean="0">
                <a:solidFill>
                  <a:srgbClr val="FF0000"/>
                </a:solidFill>
              </a:rPr>
              <a:t>IARC, Lyon, France</a:t>
            </a:r>
            <a:endParaRPr lang="en-US" altLang="ja-JP" sz="2800" dirty="0">
              <a:solidFill>
                <a:srgbClr val="FF0000"/>
              </a:solidFill>
            </a:endParaRPr>
          </a:p>
          <a:p>
            <a:pPr algn="ctr">
              <a:defRPr/>
            </a:pPr>
            <a:endParaRPr lang="en-US" sz="2800" dirty="0">
              <a:solidFill>
                <a:srgbClr val="FF0000"/>
              </a:solidFill>
            </a:endParaRPr>
          </a:p>
          <a:p>
            <a:endParaRPr lang="en-US" sz="2800" dirty="0"/>
          </a:p>
          <a:p>
            <a:r>
              <a:rPr lang="en-US" sz="2800" dirty="0"/>
              <a:t> </a:t>
            </a:r>
          </a:p>
        </p:txBody>
      </p:sp>
      <p:sp>
        <p:nvSpPr>
          <p:cNvPr id="28675" name="TextBox 8"/>
          <p:cNvSpPr txBox="1">
            <a:spLocks noChangeArrowheads="1"/>
          </p:cNvSpPr>
          <p:nvPr/>
        </p:nvSpPr>
        <p:spPr bwMode="auto">
          <a:xfrm>
            <a:off x="228600" y="4774168"/>
            <a:ext cx="31834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i="1">
                <a:solidFill>
                  <a:schemeClr val="bg1"/>
                </a:solidFill>
                <a:latin typeface="Arial" charset="0"/>
                <a:ea typeface="ＭＳ Ｐゴシック" charset="0"/>
                <a:cs typeface="ＭＳ Ｐゴシック" charset="0"/>
              </a:defRPr>
            </a:lvl1pPr>
            <a:lvl2pPr marL="742950" indent="-285750" eaLnBrk="0" hangingPunct="0">
              <a:defRPr sz="2400" b="1" i="1">
                <a:solidFill>
                  <a:schemeClr val="bg1"/>
                </a:solidFill>
                <a:latin typeface="Arial" charset="0"/>
                <a:ea typeface="ＭＳ Ｐゴシック" charset="0"/>
              </a:defRPr>
            </a:lvl2pPr>
            <a:lvl3pPr marL="1143000" indent="-228600" eaLnBrk="0" hangingPunct="0">
              <a:defRPr sz="2400" b="1" i="1">
                <a:solidFill>
                  <a:schemeClr val="bg1"/>
                </a:solidFill>
                <a:latin typeface="Arial" charset="0"/>
                <a:ea typeface="ＭＳ Ｐゴシック" charset="0"/>
              </a:defRPr>
            </a:lvl3pPr>
            <a:lvl4pPr marL="1600200" indent="-228600" eaLnBrk="0" hangingPunct="0">
              <a:defRPr sz="2400" b="1" i="1">
                <a:solidFill>
                  <a:schemeClr val="bg1"/>
                </a:solidFill>
                <a:latin typeface="Arial" charset="0"/>
                <a:ea typeface="ＭＳ Ｐゴシック" charset="0"/>
              </a:defRPr>
            </a:lvl4pPr>
            <a:lvl5pPr marL="2057400" indent="-228600" eaLnBrk="0" hangingPunct="0">
              <a:defRPr sz="2400" b="1" i="1">
                <a:solidFill>
                  <a:schemeClr val="bg1"/>
                </a:solidFill>
                <a:latin typeface="Arial" charset="0"/>
                <a:ea typeface="ＭＳ Ｐゴシック" charset="0"/>
              </a:defRPr>
            </a:lvl5pPr>
            <a:lvl6pPr marL="2514600" indent="-228600" eaLnBrk="0" fontAlgn="base" hangingPunct="0">
              <a:spcBef>
                <a:spcPct val="0"/>
              </a:spcBef>
              <a:spcAft>
                <a:spcPct val="0"/>
              </a:spcAft>
              <a:defRPr sz="2400" b="1" i="1">
                <a:solidFill>
                  <a:schemeClr val="bg1"/>
                </a:solidFill>
                <a:latin typeface="Arial" charset="0"/>
                <a:ea typeface="ＭＳ Ｐゴシック" charset="0"/>
              </a:defRPr>
            </a:lvl6pPr>
            <a:lvl7pPr marL="2971800" indent="-228600" eaLnBrk="0" fontAlgn="base" hangingPunct="0">
              <a:spcBef>
                <a:spcPct val="0"/>
              </a:spcBef>
              <a:spcAft>
                <a:spcPct val="0"/>
              </a:spcAft>
              <a:defRPr sz="2400" b="1" i="1">
                <a:solidFill>
                  <a:schemeClr val="bg1"/>
                </a:solidFill>
                <a:latin typeface="Arial" charset="0"/>
                <a:ea typeface="ＭＳ Ｐゴシック" charset="0"/>
              </a:defRPr>
            </a:lvl7pPr>
            <a:lvl8pPr marL="3429000" indent="-228600" eaLnBrk="0" fontAlgn="base" hangingPunct="0">
              <a:spcBef>
                <a:spcPct val="0"/>
              </a:spcBef>
              <a:spcAft>
                <a:spcPct val="0"/>
              </a:spcAft>
              <a:defRPr sz="2400" b="1" i="1">
                <a:solidFill>
                  <a:schemeClr val="bg1"/>
                </a:solidFill>
                <a:latin typeface="Arial" charset="0"/>
                <a:ea typeface="ＭＳ Ｐゴシック" charset="0"/>
              </a:defRPr>
            </a:lvl8pPr>
            <a:lvl9pPr marL="3886200" indent="-228600" eaLnBrk="0" fontAlgn="base" hangingPunct="0">
              <a:spcBef>
                <a:spcPct val="0"/>
              </a:spcBef>
              <a:spcAft>
                <a:spcPct val="0"/>
              </a:spcAft>
              <a:defRPr sz="2400" b="1" i="1">
                <a:solidFill>
                  <a:schemeClr val="bg1"/>
                </a:solidFill>
                <a:latin typeface="Arial" charset="0"/>
                <a:ea typeface="ＭＳ Ｐゴシック" charset="0"/>
              </a:defRPr>
            </a:lvl9pPr>
          </a:lstStyle>
          <a:p>
            <a:pPr eaLnBrk="1" hangingPunct="1"/>
            <a:r>
              <a:rPr lang="en-US" sz="1800" dirty="0">
                <a:solidFill>
                  <a:srgbClr val="FF0000"/>
                </a:solidFill>
                <a:hlinkClick r:id="rId2"/>
              </a:rPr>
              <a:t>martynts@</a:t>
            </a:r>
            <a:r>
              <a:rPr lang="en-US" sz="1800" dirty="0" smtClean="0">
                <a:solidFill>
                  <a:srgbClr val="FF0000"/>
                </a:solidFill>
                <a:hlinkClick r:id="rId2"/>
              </a:rPr>
              <a:t>berkeley.edu</a:t>
            </a:r>
            <a:endParaRPr lang="en-US" sz="1800" dirty="0">
              <a:solidFill>
                <a:srgbClr val="FF0000"/>
              </a:solidFill>
            </a:endParaRPr>
          </a:p>
        </p:txBody>
      </p:sp>
      <p:sp>
        <p:nvSpPr>
          <p:cNvPr id="28676" name="TextBox 10"/>
          <p:cNvSpPr txBox="1">
            <a:spLocks noChangeArrowheads="1"/>
          </p:cNvSpPr>
          <p:nvPr/>
        </p:nvSpPr>
        <p:spPr bwMode="auto">
          <a:xfrm>
            <a:off x="5867400" y="4774168"/>
            <a:ext cx="31834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i="1">
                <a:solidFill>
                  <a:schemeClr val="bg1"/>
                </a:solidFill>
                <a:latin typeface="Arial" charset="0"/>
                <a:ea typeface="ＭＳ Ｐゴシック" charset="0"/>
                <a:cs typeface="ＭＳ Ｐゴシック" charset="0"/>
              </a:defRPr>
            </a:lvl1pPr>
            <a:lvl2pPr marL="742950" indent="-285750" eaLnBrk="0" hangingPunct="0">
              <a:defRPr sz="2400" b="1" i="1">
                <a:solidFill>
                  <a:schemeClr val="bg1"/>
                </a:solidFill>
                <a:latin typeface="Arial" charset="0"/>
                <a:ea typeface="ＭＳ Ｐゴシック" charset="0"/>
              </a:defRPr>
            </a:lvl2pPr>
            <a:lvl3pPr marL="1143000" indent="-228600" eaLnBrk="0" hangingPunct="0">
              <a:defRPr sz="2400" b="1" i="1">
                <a:solidFill>
                  <a:schemeClr val="bg1"/>
                </a:solidFill>
                <a:latin typeface="Arial" charset="0"/>
                <a:ea typeface="ＭＳ Ｐゴシック" charset="0"/>
              </a:defRPr>
            </a:lvl3pPr>
            <a:lvl4pPr marL="1600200" indent="-228600" eaLnBrk="0" hangingPunct="0">
              <a:defRPr sz="2400" b="1" i="1">
                <a:solidFill>
                  <a:schemeClr val="bg1"/>
                </a:solidFill>
                <a:latin typeface="Arial" charset="0"/>
                <a:ea typeface="ＭＳ Ｐゴシック" charset="0"/>
              </a:defRPr>
            </a:lvl4pPr>
            <a:lvl5pPr marL="2057400" indent="-228600" eaLnBrk="0" hangingPunct="0">
              <a:defRPr sz="2400" b="1" i="1">
                <a:solidFill>
                  <a:schemeClr val="bg1"/>
                </a:solidFill>
                <a:latin typeface="Arial" charset="0"/>
                <a:ea typeface="ＭＳ Ｐゴシック" charset="0"/>
              </a:defRPr>
            </a:lvl5pPr>
            <a:lvl6pPr marL="2514600" indent="-228600" eaLnBrk="0" fontAlgn="base" hangingPunct="0">
              <a:spcBef>
                <a:spcPct val="0"/>
              </a:spcBef>
              <a:spcAft>
                <a:spcPct val="0"/>
              </a:spcAft>
              <a:defRPr sz="2400" b="1" i="1">
                <a:solidFill>
                  <a:schemeClr val="bg1"/>
                </a:solidFill>
                <a:latin typeface="Arial" charset="0"/>
                <a:ea typeface="ＭＳ Ｐゴシック" charset="0"/>
              </a:defRPr>
            </a:lvl6pPr>
            <a:lvl7pPr marL="2971800" indent="-228600" eaLnBrk="0" fontAlgn="base" hangingPunct="0">
              <a:spcBef>
                <a:spcPct val="0"/>
              </a:spcBef>
              <a:spcAft>
                <a:spcPct val="0"/>
              </a:spcAft>
              <a:defRPr sz="2400" b="1" i="1">
                <a:solidFill>
                  <a:schemeClr val="bg1"/>
                </a:solidFill>
                <a:latin typeface="Arial" charset="0"/>
                <a:ea typeface="ＭＳ Ｐゴシック" charset="0"/>
              </a:defRPr>
            </a:lvl7pPr>
            <a:lvl8pPr marL="3429000" indent="-228600" eaLnBrk="0" fontAlgn="base" hangingPunct="0">
              <a:spcBef>
                <a:spcPct val="0"/>
              </a:spcBef>
              <a:spcAft>
                <a:spcPct val="0"/>
              </a:spcAft>
              <a:defRPr sz="2400" b="1" i="1">
                <a:solidFill>
                  <a:schemeClr val="bg1"/>
                </a:solidFill>
                <a:latin typeface="Arial" charset="0"/>
                <a:ea typeface="ＭＳ Ｐゴシック" charset="0"/>
              </a:defRPr>
            </a:lvl8pPr>
            <a:lvl9pPr marL="3886200" indent="-228600" eaLnBrk="0" fontAlgn="base" hangingPunct="0">
              <a:spcBef>
                <a:spcPct val="0"/>
              </a:spcBef>
              <a:spcAft>
                <a:spcPct val="0"/>
              </a:spcAft>
              <a:defRPr sz="2400" b="1" i="1">
                <a:solidFill>
                  <a:schemeClr val="bg1"/>
                </a:solidFill>
                <a:latin typeface="Arial" charset="0"/>
                <a:ea typeface="ＭＳ Ｐゴシック" charset="0"/>
              </a:defRPr>
            </a:lvl9pPr>
          </a:lstStyle>
          <a:p>
            <a:pPr algn="r" eaLnBrk="1" hangingPunct="1"/>
            <a:r>
              <a:rPr kumimoji="1" lang="en-US" sz="1800" b="0" i="0" dirty="0" smtClean="0">
                <a:solidFill>
                  <a:srgbClr val="3366FF"/>
                </a:solidFill>
              </a:rPr>
              <a:t>http</a:t>
            </a:r>
            <a:r>
              <a:rPr kumimoji="1" lang="en-US" sz="1800" b="0" i="0" dirty="0">
                <a:solidFill>
                  <a:srgbClr val="3366FF"/>
                </a:solidFill>
              </a:rPr>
              <a:t>://</a:t>
            </a:r>
            <a:r>
              <a:rPr kumimoji="1" lang="en-US" sz="1800" b="0" i="0" dirty="0" err="1">
                <a:solidFill>
                  <a:srgbClr val="3366FF"/>
                </a:solidFill>
              </a:rPr>
              <a:t>superfund.berkeley.edu</a:t>
            </a:r>
            <a:endParaRPr kumimoji="1" lang="en-US" sz="1800" b="0" i="0" dirty="0">
              <a:solidFill>
                <a:srgbClr val="3366FF"/>
              </a:solidFill>
            </a:endParaRPr>
          </a:p>
        </p:txBody>
      </p:sp>
      <p:pic>
        <p:nvPicPr>
          <p:cNvPr id="28677" name="Picture 8" descr="gelbanner1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0274138"/>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a:xfrm>
            <a:off x="107950" y="269881"/>
            <a:ext cx="8883650" cy="701675"/>
          </a:xfrm>
        </p:spPr>
        <p:txBody>
          <a:bodyPr>
            <a:normAutofit fontScale="90000"/>
          </a:bodyPr>
          <a:lstStyle/>
          <a:p>
            <a:r>
              <a:rPr lang="en-GB" sz="3200" b="1" kern="1200" dirty="0">
                <a:solidFill>
                  <a:srgbClr val="1F1F99"/>
                </a:solidFill>
                <a:latin typeface="Calibri"/>
                <a:ea typeface="+mj-ea"/>
                <a:cs typeface="Calibri"/>
              </a:rPr>
              <a:t>IARC</a:t>
            </a:r>
            <a:r>
              <a:rPr lang="en-GB" sz="3200" b="1" dirty="0">
                <a:latin typeface="Calibri" charset="0"/>
                <a:ea typeface="MS PGothic" charset="0"/>
                <a:cs typeface="Calibri" charset="0"/>
              </a:rPr>
              <a:t> </a:t>
            </a:r>
            <a:r>
              <a:rPr lang="en-GB" sz="3200" b="1" kern="1200" dirty="0">
                <a:solidFill>
                  <a:srgbClr val="1F1F99"/>
                </a:solidFill>
                <a:latin typeface="Calibri"/>
                <a:ea typeface="+mj-ea"/>
                <a:cs typeface="Calibri"/>
              </a:rPr>
              <a:t>Group 1 Classifications </a:t>
            </a:r>
            <a:br>
              <a:rPr lang="en-GB" sz="3200" b="1" kern="1200" dirty="0">
                <a:solidFill>
                  <a:srgbClr val="1F1F99"/>
                </a:solidFill>
                <a:latin typeface="Calibri"/>
                <a:ea typeface="+mj-ea"/>
                <a:cs typeface="Calibri"/>
              </a:rPr>
            </a:br>
            <a:r>
              <a:rPr lang="en-GB" sz="3200" b="1" kern="1200" dirty="0">
                <a:solidFill>
                  <a:srgbClr val="1F1F99"/>
                </a:solidFill>
                <a:latin typeface="Calibri"/>
                <a:ea typeface="+mj-ea"/>
                <a:cs typeface="Calibri"/>
              </a:rPr>
              <a:t>Based on Different Mechanisms</a:t>
            </a:r>
          </a:p>
        </p:txBody>
      </p:sp>
      <p:graphicFrame>
        <p:nvGraphicFramePr>
          <p:cNvPr id="4" name="Content Placeholder 3"/>
          <p:cNvGraphicFramePr>
            <a:graphicFrameLocks/>
          </p:cNvGraphicFramePr>
          <p:nvPr>
            <p:extLst>
              <p:ext uri="{D42A27DB-BD31-4B8C-83A1-F6EECF244321}">
                <p14:modId xmlns:p14="http://schemas.microsoft.com/office/powerpoint/2010/main" val="1615163080"/>
              </p:ext>
            </p:extLst>
          </p:nvPr>
        </p:nvGraphicFramePr>
        <p:xfrm>
          <a:off x="228600" y="1354713"/>
          <a:ext cx="8686800" cy="1291590"/>
        </p:xfrm>
        <a:graphic>
          <a:graphicData uri="http://schemas.openxmlformats.org/drawingml/2006/table">
            <a:tbl>
              <a:tblPr firstRow="1" bandRow="1">
                <a:tableStyleId>{284E427A-3D55-4303-BF80-6455036E1DE7}</a:tableStyleId>
              </a:tblPr>
              <a:tblGrid>
                <a:gridCol w="2210732">
                  <a:extLst>
                    <a:ext uri="{9D8B030D-6E8A-4147-A177-3AD203B41FA5}">
                      <a16:colId xmlns="" xmlns:a16="http://schemas.microsoft.com/office/drawing/2014/main" val="20000"/>
                    </a:ext>
                  </a:extLst>
                </a:gridCol>
                <a:gridCol w="5080000">
                  <a:extLst>
                    <a:ext uri="{9D8B030D-6E8A-4147-A177-3AD203B41FA5}">
                      <a16:colId xmlns="" xmlns:a16="http://schemas.microsoft.com/office/drawing/2014/main" val="20001"/>
                    </a:ext>
                  </a:extLst>
                </a:gridCol>
                <a:gridCol w="1396068">
                  <a:extLst>
                    <a:ext uri="{9D8B030D-6E8A-4147-A177-3AD203B41FA5}">
                      <a16:colId xmlns="" xmlns:a16="http://schemas.microsoft.com/office/drawing/2014/main" val="20002"/>
                    </a:ext>
                  </a:extLst>
                </a:gridCol>
              </a:tblGrid>
              <a:tr h="285750">
                <a:tc>
                  <a:txBody>
                    <a:bodyPr/>
                    <a:lstStyle/>
                    <a:p>
                      <a:pPr algn="ctr"/>
                      <a:r>
                        <a:rPr lang="en-US" sz="1400" dirty="0">
                          <a:latin typeface="Calibri"/>
                          <a:cs typeface="Calibri"/>
                        </a:rPr>
                        <a:t>Agent</a:t>
                      </a:r>
                    </a:p>
                  </a:txBody>
                  <a:tcPr marT="34290" marB="34290"/>
                </a:tc>
                <a:tc>
                  <a:txBody>
                    <a:bodyPr/>
                    <a:lstStyle/>
                    <a:p>
                      <a:pPr algn="ctr"/>
                      <a:r>
                        <a:rPr lang="en-US" sz="1400" dirty="0">
                          <a:latin typeface="Calibri"/>
                          <a:cs typeface="Calibri"/>
                        </a:rPr>
                        <a:t>Mechanistic Rationale</a:t>
                      </a:r>
                    </a:p>
                  </a:txBody>
                  <a:tcPr marT="34290" marB="34290"/>
                </a:tc>
                <a:tc>
                  <a:txBody>
                    <a:bodyPr/>
                    <a:lstStyle/>
                    <a:p>
                      <a:pPr algn="ctr"/>
                      <a:r>
                        <a:rPr lang="en-US" sz="1400" dirty="0">
                          <a:latin typeface="Calibri"/>
                          <a:cs typeface="Calibri"/>
                        </a:rPr>
                        <a:t>Year (</a:t>
                      </a:r>
                      <a:r>
                        <a:rPr lang="en-US" sz="1400" dirty="0" err="1">
                          <a:latin typeface="Calibri"/>
                          <a:cs typeface="Calibri"/>
                        </a:rPr>
                        <a:t>Vol</a:t>
                      </a:r>
                      <a:r>
                        <a:rPr lang="en-US" sz="1400" dirty="0">
                          <a:latin typeface="Calibri"/>
                          <a:cs typeface="Calibri"/>
                        </a:rPr>
                        <a:t>)</a:t>
                      </a:r>
                    </a:p>
                  </a:txBody>
                  <a:tcPr marT="34290" marB="34290"/>
                </a:tc>
                <a:extLst>
                  <a:ext uri="{0D108BD9-81ED-4DB2-BD59-A6C34878D82A}">
                    <a16:rowId xmlns="" xmlns:a16="http://schemas.microsoft.com/office/drawing/2014/main" val="10000"/>
                  </a:ext>
                </a:extLst>
              </a:tr>
              <a:tr h="502920">
                <a:tc>
                  <a:txBody>
                    <a:bodyPr/>
                    <a:lstStyle/>
                    <a:p>
                      <a:r>
                        <a:rPr lang="en-US" sz="1400" dirty="0">
                          <a:latin typeface="Calibri"/>
                          <a:cs typeface="Calibri"/>
                        </a:rPr>
                        <a:t>Ethylene</a:t>
                      </a:r>
                      <a:r>
                        <a:rPr lang="en-US" sz="1400" baseline="0" dirty="0">
                          <a:latin typeface="Calibri"/>
                          <a:cs typeface="Calibri"/>
                        </a:rPr>
                        <a:t> oxide</a:t>
                      </a:r>
                      <a:endParaRPr lang="en-US" sz="1400" dirty="0">
                        <a:latin typeface="Calibri"/>
                        <a:cs typeface="Calibri"/>
                      </a:endParaRPr>
                    </a:p>
                  </a:txBody>
                  <a:tcPr marT="34290" marB="34290"/>
                </a:tc>
                <a:tc>
                  <a:txBody>
                    <a:bodyPr/>
                    <a:lstStyle/>
                    <a:p>
                      <a:r>
                        <a:rPr lang="en-US" sz="1400" dirty="0">
                          <a:latin typeface="Calibri"/>
                          <a:cs typeface="Calibri"/>
                        </a:rPr>
                        <a:t>Genotoxic, cytogenetic</a:t>
                      </a:r>
                      <a:r>
                        <a:rPr lang="en-US" sz="1400" baseline="0" dirty="0">
                          <a:latin typeface="Calibri"/>
                          <a:cs typeface="Calibri"/>
                        </a:rPr>
                        <a:t> effects in </a:t>
                      </a:r>
                      <a:r>
                        <a:rPr lang="en-US" sz="1400" baseline="0" dirty="0" smtClean="0">
                          <a:latin typeface="Calibri"/>
                          <a:cs typeface="Calibri"/>
                        </a:rPr>
                        <a:t>lymphocytes of workers</a:t>
                      </a:r>
                      <a:endParaRPr lang="en-US" sz="1400" dirty="0">
                        <a:latin typeface="Calibri"/>
                        <a:cs typeface="Calibri"/>
                      </a:endParaRPr>
                    </a:p>
                  </a:txBody>
                  <a:tcPr marT="34290" marB="34290"/>
                </a:tc>
                <a:tc>
                  <a:txBody>
                    <a:bodyPr/>
                    <a:lstStyle/>
                    <a:p>
                      <a:pPr algn="ctr"/>
                      <a:r>
                        <a:rPr lang="en-US" sz="1400" dirty="0">
                          <a:latin typeface="Calibri"/>
                          <a:cs typeface="Calibri"/>
                        </a:rPr>
                        <a:t>1994</a:t>
                      </a:r>
                    </a:p>
                    <a:p>
                      <a:pPr algn="ctr"/>
                      <a:r>
                        <a:rPr lang="en-US" sz="1400" dirty="0">
                          <a:latin typeface="Calibri"/>
                          <a:cs typeface="Calibri"/>
                        </a:rPr>
                        <a:t>(</a:t>
                      </a:r>
                      <a:r>
                        <a:rPr lang="en-US" sz="1400" dirty="0" err="1">
                          <a:latin typeface="Calibri"/>
                          <a:cs typeface="Calibri"/>
                        </a:rPr>
                        <a:t>Vol</a:t>
                      </a:r>
                      <a:r>
                        <a:rPr lang="en-US" sz="1400" dirty="0">
                          <a:latin typeface="Calibri"/>
                          <a:cs typeface="Calibri"/>
                        </a:rPr>
                        <a:t> 60)</a:t>
                      </a:r>
                    </a:p>
                  </a:txBody>
                  <a:tcPr marT="34290" marB="34290"/>
                </a:tc>
                <a:extLst>
                  <a:ext uri="{0D108BD9-81ED-4DB2-BD59-A6C34878D82A}">
                    <a16:rowId xmlns="" xmlns:a16="http://schemas.microsoft.com/office/drawing/2014/main" val="10001"/>
                  </a:ext>
                </a:extLst>
              </a:tr>
              <a:tr h="502920">
                <a:tc>
                  <a:txBody>
                    <a:bodyPr/>
                    <a:lstStyle/>
                    <a:p>
                      <a:r>
                        <a:rPr lang="en-US" sz="1400" dirty="0">
                          <a:latin typeface="Calibri"/>
                          <a:cs typeface="Calibri"/>
                        </a:rPr>
                        <a:t>NNN and NNK</a:t>
                      </a:r>
                    </a:p>
                  </a:txBody>
                  <a:tcPr marT="34290" marB="34290"/>
                </a:tc>
                <a:tc>
                  <a:txBody>
                    <a:bodyPr/>
                    <a:lstStyle/>
                    <a:p>
                      <a:r>
                        <a:rPr lang="en-US" sz="1400" dirty="0">
                          <a:latin typeface="Calibri"/>
                          <a:cs typeface="Calibri"/>
                        </a:rPr>
                        <a:t>Uptake,</a:t>
                      </a:r>
                      <a:r>
                        <a:rPr lang="en-US" sz="1400" baseline="0" dirty="0">
                          <a:latin typeface="Calibri"/>
                          <a:cs typeface="Calibri"/>
                        </a:rPr>
                        <a:t> metabolism, DNA/</a:t>
                      </a:r>
                      <a:r>
                        <a:rPr lang="en-US" sz="1400" baseline="0" dirty="0" err="1">
                          <a:latin typeface="Calibri"/>
                          <a:cs typeface="Calibri"/>
                        </a:rPr>
                        <a:t>haemoglobin</a:t>
                      </a:r>
                      <a:r>
                        <a:rPr lang="en-US" sz="1400" baseline="0" dirty="0">
                          <a:latin typeface="Calibri"/>
                          <a:cs typeface="Calibri"/>
                        </a:rPr>
                        <a:t> adducts in smokeless tobacco users</a:t>
                      </a:r>
                      <a:endParaRPr lang="en-US" sz="1400" dirty="0">
                        <a:latin typeface="Calibri"/>
                        <a:cs typeface="Calibri"/>
                      </a:endParaRPr>
                    </a:p>
                  </a:txBody>
                  <a:tcPr marT="34290" marB="34290"/>
                </a:tc>
                <a:tc>
                  <a:txBody>
                    <a:bodyPr/>
                    <a:lstStyle/>
                    <a:p>
                      <a:pPr algn="ctr"/>
                      <a:r>
                        <a:rPr lang="en-US" sz="1400" dirty="0">
                          <a:latin typeface="Calibri"/>
                          <a:cs typeface="Calibri"/>
                        </a:rPr>
                        <a:t>2004</a:t>
                      </a:r>
                    </a:p>
                    <a:p>
                      <a:pPr algn="ctr"/>
                      <a:r>
                        <a:rPr lang="en-US" sz="1400" dirty="0">
                          <a:latin typeface="Calibri"/>
                          <a:cs typeface="Calibri"/>
                        </a:rPr>
                        <a:t>(</a:t>
                      </a:r>
                      <a:r>
                        <a:rPr lang="en-US" sz="1400" dirty="0" err="1">
                          <a:latin typeface="Calibri"/>
                          <a:cs typeface="Calibri"/>
                        </a:rPr>
                        <a:t>Vol</a:t>
                      </a:r>
                      <a:r>
                        <a:rPr lang="en-US" sz="1400" dirty="0">
                          <a:latin typeface="Calibri"/>
                          <a:cs typeface="Calibri"/>
                        </a:rPr>
                        <a:t> 89)</a:t>
                      </a:r>
                    </a:p>
                  </a:txBody>
                  <a:tcPr marT="34290" marB="34290"/>
                </a:tc>
                <a:extLst>
                  <a:ext uri="{0D108BD9-81ED-4DB2-BD59-A6C34878D82A}">
                    <a16:rowId xmlns="" xmlns:a16="http://schemas.microsoft.com/office/drawing/2014/main" val="10002"/>
                  </a:ext>
                </a:extLst>
              </a:tr>
            </a:tbl>
          </a:graphicData>
        </a:graphic>
      </p:graphicFrame>
      <p:graphicFrame>
        <p:nvGraphicFramePr>
          <p:cNvPr id="6" name="Content Placeholder 3"/>
          <p:cNvGraphicFramePr>
            <a:graphicFrameLocks/>
          </p:cNvGraphicFramePr>
          <p:nvPr>
            <p:extLst>
              <p:ext uri="{D42A27DB-BD31-4B8C-83A1-F6EECF244321}">
                <p14:modId xmlns:p14="http://schemas.microsoft.com/office/powerpoint/2010/main" val="638151082"/>
              </p:ext>
            </p:extLst>
          </p:nvPr>
        </p:nvGraphicFramePr>
        <p:xfrm>
          <a:off x="267088" y="3427524"/>
          <a:ext cx="8648312" cy="789978"/>
        </p:xfrm>
        <a:graphic>
          <a:graphicData uri="http://schemas.openxmlformats.org/drawingml/2006/table">
            <a:tbl>
              <a:tblPr firstRow="1" bandRow="1">
                <a:tableStyleId>{775DCB02-9BB8-47FD-8907-85C794F793BA}</a:tableStyleId>
              </a:tblPr>
              <a:tblGrid>
                <a:gridCol w="2203261">
                  <a:extLst>
                    <a:ext uri="{9D8B030D-6E8A-4147-A177-3AD203B41FA5}">
                      <a16:colId xmlns="" xmlns:a16="http://schemas.microsoft.com/office/drawing/2014/main" val="20000"/>
                    </a:ext>
                  </a:extLst>
                </a:gridCol>
                <a:gridCol w="5081868">
                  <a:extLst>
                    <a:ext uri="{9D8B030D-6E8A-4147-A177-3AD203B41FA5}">
                      <a16:colId xmlns="" xmlns:a16="http://schemas.microsoft.com/office/drawing/2014/main" val="20001"/>
                    </a:ext>
                  </a:extLst>
                </a:gridCol>
                <a:gridCol w="1363183">
                  <a:extLst>
                    <a:ext uri="{9D8B030D-6E8A-4147-A177-3AD203B41FA5}">
                      <a16:colId xmlns="" xmlns:a16="http://schemas.microsoft.com/office/drawing/2014/main" val="20002"/>
                    </a:ext>
                  </a:extLst>
                </a:gridCol>
              </a:tblGrid>
              <a:tr h="287058">
                <a:tc>
                  <a:txBody>
                    <a:bodyPr/>
                    <a:lstStyle/>
                    <a:p>
                      <a:pPr algn="ctr"/>
                      <a:r>
                        <a:rPr lang="en-US" sz="1400" dirty="0">
                          <a:latin typeface="Calibri"/>
                          <a:cs typeface="Calibri"/>
                        </a:rPr>
                        <a:t>Agent</a:t>
                      </a:r>
                      <a:endParaRPr lang="en-US" sz="1400" b="1" dirty="0">
                        <a:latin typeface="Calibri"/>
                        <a:cs typeface="Calibri"/>
                      </a:endParaRPr>
                    </a:p>
                  </a:txBody>
                  <a:tcPr marT="34290" marB="34290"/>
                </a:tc>
                <a:tc>
                  <a:txBody>
                    <a:bodyPr/>
                    <a:lstStyle/>
                    <a:p>
                      <a:pPr algn="ctr"/>
                      <a:r>
                        <a:rPr lang="en-US" sz="1400" dirty="0">
                          <a:latin typeface="Calibri"/>
                          <a:cs typeface="Calibri"/>
                        </a:rPr>
                        <a:t>Mechanistic Rationale</a:t>
                      </a:r>
                      <a:endParaRPr lang="en-US" sz="1400" b="1" dirty="0">
                        <a:latin typeface="Calibri"/>
                        <a:cs typeface="Calibri"/>
                      </a:endParaRPr>
                    </a:p>
                  </a:txBody>
                  <a:tcPr marT="34290" marB="34290"/>
                </a:tc>
                <a:tc>
                  <a:txBody>
                    <a:bodyPr/>
                    <a:lstStyle/>
                    <a:p>
                      <a:pPr algn="ctr"/>
                      <a:r>
                        <a:rPr lang="en-US" sz="1400" dirty="0">
                          <a:latin typeface="Calibri"/>
                          <a:cs typeface="Calibri"/>
                        </a:rPr>
                        <a:t>Year</a:t>
                      </a:r>
                      <a:endParaRPr lang="en-US" sz="1400" b="1" dirty="0">
                        <a:latin typeface="Calibri"/>
                        <a:cs typeface="Calibri"/>
                      </a:endParaRPr>
                    </a:p>
                  </a:txBody>
                  <a:tcPr marT="34290" marB="34290"/>
                </a:tc>
                <a:extLst>
                  <a:ext uri="{0D108BD9-81ED-4DB2-BD59-A6C34878D82A}">
                    <a16:rowId xmlns="" xmlns:a16="http://schemas.microsoft.com/office/drawing/2014/main" val="10000"/>
                  </a:ext>
                </a:extLst>
              </a:tr>
              <a:tr h="502920">
                <a:tc>
                  <a:txBody>
                    <a:bodyPr/>
                    <a:lstStyle/>
                    <a:p>
                      <a:r>
                        <a:rPr lang="en-US" sz="1400" dirty="0">
                          <a:latin typeface="Calibri"/>
                          <a:cs typeface="Calibri"/>
                        </a:rPr>
                        <a:t>2,3,7,8-TCDD</a:t>
                      </a:r>
                    </a:p>
                  </a:txBody>
                  <a:tcPr marT="34290" marB="34290"/>
                </a:tc>
                <a:tc>
                  <a:txBody>
                    <a:bodyPr/>
                    <a:lstStyle/>
                    <a:p>
                      <a:r>
                        <a:rPr lang="en-US" sz="1400" dirty="0">
                          <a:latin typeface="Calibri"/>
                          <a:cs typeface="Calibri"/>
                        </a:rPr>
                        <a:t>Ah receptor binding, subsequent effects</a:t>
                      </a:r>
                    </a:p>
                  </a:txBody>
                  <a:tcPr marT="34290" marB="34290"/>
                </a:tc>
                <a:tc>
                  <a:txBody>
                    <a:bodyPr/>
                    <a:lstStyle/>
                    <a:p>
                      <a:pPr algn="ctr"/>
                      <a:r>
                        <a:rPr lang="en-US" sz="1400" dirty="0">
                          <a:latin typeface="Calibri"/>
                          <a:cs typeface="Calibri"/>
                        </a:rPr>
                        <a:t>1997</a:t>
                      </a:r>
                    </a:p>
                    <a:p>
                      <a:pPr algn="ctr"/>
                      <a:r>
                        <a:rPr lang="en-US" sz="1400" dirty="0">
                          <a:latin typeface="Calibri"/>
                          <a:cs typeface="Calibri"/>
                        </a:rPr>
                        <a:t>(</a:t>
                      </a:r>
                      <a:r>
                        <a:rPr lang="en-US" sz="1400" dirty="0" err="1">
                          <a:latin typeface="Calibri"/>
                          <a:cs typeface="Calibri"/>
                        </a:rPr>
                        <a:t>Vol</a:t>
                      </a:r>
                      <a:r>
                        <a:rPr lang="en-US" sz="1400" dirty="0">
                          <a:latin typeface="Calibri"/>
                          <a:cs typeface="Calibri"/>
                        </a:rPr>
                        <a:t> 69)</a:t>
                      </a:r>
                    </a:p>
                  </a:txBody>
                  <a:tcPr marT="34290" marB="34290"/>
                </a:tc>
                <a:extLst>
                  <a:ext uri="{0D108BD9-81ED-4DB2-BD59-A6C34878D82A}">
                    <a16:rowId xmlns="" xmlns:a16="http://schemas.microsoft.com/office/drawing/2014/main" val="10001"/>
                  </a:ext>
                </a:extLst>
              </a:tr>
            </a:tbl>
          </a:graphicData>
        </a:graphic>
      </p:graphicFrame>
      <p:sp>
        <p:nvSpPr>
          <p:cNvPr id="5" name="Rectangle 13"/>
          <p:cNvSpPr>
            <a:spLocks noChangeArrowheads="1"/>
          </p:cNvSpPr>
          <p:nvPr/>
        </p:nvSpPr>
        <p:spPr bwMode="auto">
          <a:xfrm>
            <a:off x="7239000" y="4824704"/>
            <a:ext cx="1676400" cy="261610"/>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eaLnBrk="1" hangingPunct="1"/>
            <a:r>
              <a:rPr lang="es-ES_tradnl" sz="1100">
                <a:solidFill>
                  <a:srgbClr val="000000"/>
                </a:solidFill>
                <a:latin typeface="Calibri" charset="0"/>
                <a:ea typeface="ＭＳ Ｐゴシック" charset="0"/>
                <a:cs typeface="ＭＳ Ｐゴシック" charset="0"/>
              </a:rPr>
              <a:t>http://monographs.iarc.fr </a:t>
            </a:r>
          </a:p>
        </p:txBody>
      </p:sp>
    </p:spTree>
    <p:extLst>
      <p:ext uri="{BB962C8B-B14F-4D97-AF65-F5344CB8AC3E}">
        <p14:creationId xmlns:p14="http://schemas.microsoft.com/office/powerpoint/2010/main" val="2998140569"/>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533400" y="133350"/>
            <a:ext cx="8065120" cy="685800"/>
          </a:xfrm>
        </p:spPr>
        <p:txBody>
          <a:bodyPr>
            <a:normAutofit fontScale="90000"/>
          </a:bodyPr>
          <a:lstStyle/>
          <a:p>
            <a:pPr>
              <a:defRPr/>
            </a:pPr>
            <a:r>
              <a:rPr lang="en-GB" sz="3200" dirty="0" smtClean="0"/>
              <a:t>Mechanistic Data Are Pivotal When Human Data Are Not Sufficient (Example 2)</a:t>
            </a:r>
            <a:endParaRPr lang="en-GB" sz="3200" dirty="0">
              <a:solidFill>
                <a:srgbClr val="3333FF"/>
              </a:solidFill>
              <a:latin typeface="Arial" charset="0"/>
            </a:endParaRPr>
          </a:p>
        </p:txBody>
      </p:sp>
      <p:sp>
        <p:nvSpPr>
          <p:cNvPr id="22531" name="Rectangle 3"/>
          <p:cNvSpPr>
            <a:spLocks noChangeArrowheads="1"/>
          </p:cNvSpPr>
          <p:nvPr/>
        </p:nvSpPr>
        <p:spPr bwMode="auto">
          <a:xfrm>
            <a:off x="914400" y="1200150"/>
            <a:ext cx="1371600" cy="514350"/>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spcBef>
                <a:spcPct val="10000"/>
              </a:spcBef>
              <a:spcAft>
                <a:spcPct val="10000"/>
              </a:spcAft>
              <a:buClr>
                <a:srgbClr val="0000FF"/>
              </a:buClr>
              <a:buFont typeface="Arial" charset="0"/>
              <a:buNone/>
              <a:defRPr/>
            </a:pPr>
            <a:endParaRPr lang="en-GB" sz="1600">
              <a:solidFill>
                <a:srgbClr val="000000"/>
              </a:solidFill>
              <a:cs typeface="Arial" charset="0"/>
            </a:endParaRPr>
          </a:p>
        </p:txBody>
      </p:sp>
      <p:sp>
        <p:nvSpPr>
          <p:cNvPr id="22532" name="Rectangle 4"/>
          <p:cNvSpPr>
            <a:spLocks noChangeArrowheads="1"/>
          </p:cNvSpPr>
          <p:nvPr/>
        </p:nvSpPr>
        <p:spPr bwMode="auto">
          <a:xfrm>
            <a:off x="2627730" y="1329578"/>
            <a:ext cx="1600200" cy="342900"/>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spcBef>
                <a:spcPct val="10000"/>
              </a:spcBef>
              <a:spcAft>
                <a:spcPct val="10000"/>
              </a:spcAft>
              <a:buClr>
                <a:srgbClr val="0000FF"/>
              </a:buClr>
              <a:buFont typeface="Arial" charset="0"/>
              <a:buNone/>
              <a:defRPr/>
            </a:pPr>
            <a:r>
              <a:rPr lang="en-US" sz="2000" i="1" dirty="0">
                <a:solidFill>
                  <a:srgbClr val="000000"/>
                </a:solidFill>
                <a:cs typeface="Arial" charset="0"/>
              </a:rPr>
              <a:t>Sufficient</a:t>
            </a:r>
          </a:p>
        </p:txBody>
      </p:sp>
      <p:sp>
        <p:nvSpPr>
          <p:cNvPr id="22533" name="Rectangle 5"/>
          <p:cNvSpPr>
            <a:spLocks noChangeArrowheads="1"/>
          </p:cNvSpPr>
          <p:nvPr/>
        </p:nvSpPr>
        <p:spPr bwMode="auto">
          <a:xfrm>
            <a:off x="4716020" y="1329578"/>
            <a:ext cx="1600200" cy="342900"/>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spcBef>
                <a:spcPct val="10000"/>
              </a:spcBef>
              <a:spcAft>
                <a:spcPct val="10000"/>
              </a:spcAft>
              <a:buClr>
                <a:srgbClr val="0000FF"/>
              </a:buClr>
              <a:buFont typeface="Arial" charset="0"/>
              <a:buNone/>
              <a:defRPr/>
            </a:pPr>
            <a:r>
              <a:rPr lang="en-US" sz="2000" i="1" dirty="0">
                <a:solidFill>
                  <a:srgbClr val="000000"/>
                </a:solidFill>
                <a:cs typeface="Arial" charset="0"/>
              </a:rPr>
              <a:t>Limited</a:t>
            </a:r>
          </a:p>
        </p:txBody>
      </p:sp>
      <p:sp>
        <p:nvSpPr>
          <p:cNvPr id="22534" name="Rectangle 6"/>
          <p:cNvSpPr>
            <a:spLocks noChangeArrowheads="1"/>
          </p:cNvSpPr>
          <p:nvPr/>
        </p:nvSpPr>
        <p:spPr bwMode="auto">
          <a:xfrm>
            <a:off x="6660290" y="1329578"/>
            <a:ext cx="1600200" cy="342900"/>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spcBef>
                <a:spcPct val="10000"/>
              </a:spcBef>
              <a:spcAft>
                <a:spcPct val="10000"/>
              </a:spcAft>
              <a:buClr>
                <a:srgbClr val="0000FF"/>
              </a:buClr>
              <a:buFont typeface="Arial" charset="0"/>
              <a:buNone/>
              <a:defRPr/>
            </a:pPr>
            <a:r>
              <a:rPr lang="en-US" sz="2000" i="1" dirty="0">
                <a:solidFill>
                  <a:srgbClr val="000000"/>
                </a:solidFill>
                <a:cs typeface="Arial" charset="0"/>
              </a:rPr>
              <a:t>Inadequate</a:t>
            </a:r>
          </a:p>
        </p:txBody>
      </p:sp>
      <p:sp>
        <p:nvSpPr>
          <p:cNvPr id="22536" name="Rectangle 8"/>
          <p:cNvSpPr>
            <a:spLocks noChangeArrowheads="1"/>
          </p:cNvSpPr>
          <p:nvPr/>
        </p:nvSpPr>
        <p:spPr bwMode="auto">
          <a:xfrm>
            <a:off x="2267681" y="1005533"/>
            <a:ext cx="6399213" cy="171450"/>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spcBef>
                <a:spcPct val="10000"/>
              </a:spcBef>
              <a:spcAft>
                <a:spcPct val="10000"/>
              </a:spcAft>
              <a:buClr>
                <a:srgbClr val="0000FF"/>
              </a:buClr>
              <a:buFont typeface="Arial" charset="0"/>
              <a:buNone/>
              <a:defRPr/>
            </a:pPr>
            <a:r>
              <a:rPr lang="en-US" sz="2000" b="1" dirty="0">
                <a:solidFill>
                  <a:srgbClr val="3333FF"/>
                </a:solidFill>
                <a:cs typeface="Arial" charset="0"/>
              </a:rPr>
              <a:t>EVIDENCE IN EXPERIMENTAL ANIMALS</a:t>
            </a:r>
          </a:p>
        </p:txBody>
      </p:sp>
      <p:sp>
        <p:nvSpPr>
          <p:cNvPr id="22537" name="Rectangle 9"/>
          <p:cNvSpPr>
            <a:spLocks noChangeArrowheads="1"/>
          </p:cNvSpPr>
          <p:nvPr/>
        </p:nvSpPr>
        <p:spPr bwMode="auto">
          <a:xfrm>
            <a:off x="2266950" y="1707630"/>
            <a:ext cx="6400800" cy="803399"/>
          </a:xfrm>
          <a:prstGeom prst="rect">
            <a:avLst/>
          </a:prstGeom>
          <a:solidFill>
            <a:srgbClr val="FF0000">
              <a:alpha val="50195"/>
            </a:srgbClr>
          </a:solidFill>
          <a:ln>
            <a:noFill/>
          </a:ln>
          <a:effectLst/>
          <a:extLs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spcBef>
                <a:spcPct val="10000"/>
              </a:spcBef>
              <a:spcAft>
                <a:spcPct val="10000"/>
              </a:spcAft>
              <a:buClr>
                <a:srgbClr val="0000FF"/>
              </a:buClr>
              <a:buFont typeface="Arial" charset="0"/>
              <a:buNone/>
              <a:defRPr/>
            </a:pPr>
            <a:r>
              <a:rPr lang="en-US" dirty="0">
                <a:solidFill>
                  <a:srgbClr val="000000"/>
                </a:solidFill>
                <a:cs typeface="Arial" charset="0"/>
              </a:rPr>
              <a:t>Group 1 </a:t>
            </a:r>
            <a:r>
              <a:rPr lang="en-US" i="1" dirty="0">
                <a:solidFill>
                  <a:srgbClr val="000000"/>
                </a:solidFill>
                <a:cs typeface="Arial" charset="0"/>
              </a:rPr>
              <a:t>(carcinogenic to humans)</a:t>
            </a:r>
            <a:endParaRPr lang="en-US" dirty="0">
              <a:solidFill>
                <a:srgbClr val="000000"/>
              </a:solidFill>
              <a:cs typeface="Arial" charset="0"/>
            </a:endParaRPr>
          </a:p>
        </p:txBody>
      </p:sp>
      <p:sp>
        <p:nvSpPr>
          <p:cNvPr id="22539" name="Rectangle 11"/>
          <p:cNvSpPr>
            <a:spLocks noChangeArrowheads="1"/>
          </p:cNvSpPr>
          <p:nvPr/>
        </p:nvSpPr>
        <p:spPr bwMode="auto">
          <a:xfrm rot="16200000">
            <a:off x="-665938" y="2732983"/>
            <a:ext cx="2410938" cy="576262"/>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spcBef>
                <a:spcPct val="10000"/>
              </a:spcBef>
              <a:spcAft>
                <a:spcPct val="10000"/>
              </a:spcAft>
              <a:buClr>
                <a:srgbClr val="0000FF"/>
              </a:buClr>
              <a:buFont typeface="Arial" charset="0"/>
              <a:buNone/>
              <a:defRPr/>
            </a:pPr>
            <a:r>
              <a:rPr lang="en-US" sz="2000" b="1" dirty="0">
                <a:solidFill>
                  <a:srgbClr val="3333FF"/>
                </a:solidFill>
                <a:cs typeface="Arial" charset="0"/>
              </a:rPr>
              <a:t>EVIDENCE IN HUMANS</a:t>
            </a:r>
          </a:p>
        </p:txBody>
      </p:sp>
      <p:sp>
        <p:nvSpPr>
          <p:cNvPr id="22541" name="Rectangle 13"/>
          <p:cNvSpPr>
            <a:spLocks noChangeArrowheads="1"/>
          </p:cNvSpPr>
          <p:nvPr/>
        </p:nvSpPr>
        <p:spPr bwMode="auto">
          <a:xfrm>
            <a:off x="2266950" y="2518172"/>
            <a:ext cx="2161030" cy="863690"/>
          </a:xfrm>
          <a:prstGeom prst="rect">
            <a:avLst/>
          </a:prstGeom>
          <a:solidFill>
            <a:srgbClr val="FF9900">
              <a:alpha val="50195"/>
            </a:srgbClr>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spcBef>
                <a:spcPct val="10000"/>
              </a:spcBef>
              <a:spcAft>
                <a:spcPct val="10000"/>
              </a:spcAft>
              <a:buClr>
                <a:srgbClr val="0000FF"/>
              </a:buClr>
              <a:buFont typeface="Arial" charset="0"/>
              <a:buNone/>
              <a:defRPr/>
            </a:pPr>
            <a:r>
              <a:rPr lang="en-US" dirty="0">
                <a:solidFill>
                  <a:srgbClr val="000000"/>
                </a:solidFill>
                <a:cs typeface="Arial" charset="0"/>
                <a:sym typeface="Wingdings" charset="0"/>
              </a:rPr>
              <a:t>Group </a:t>
            </a:r>
            <a:r>
              <a:rPr lang="en-US" dirty="0">
                <a:solidFill>
                  <a:srgbClr val="000000"/>
                </a:solidFill>
                <a:cs typeface="Arial" charset="0"/>
              </a:rPr>
              <a:t>2A</a:t>
            </a:r>
          </a:p>
          <a:p>
            <a:pPr algn="ctr" eaLnBrk="0" hangingPunct="0">
              <a:spcBef>
                <a:spcPct val="10000"/>
              </a:spcBef>
              <a:spcAft>
                <a:spcPct val="10000"/>
              </a:spcAft>
              <a:buClr>
                <a:srgbClr val="0000FF"/>
              </a:buClr>
              <a:buFont typeface="Arial" charset="0"/>
              <a:buNone/>
              <a:defRPr/>
            </a:pPr>
            <a:r>
              <a:rPr lang="en-US" sz="1600" i="1" dirty="0">
                <a:solidFill>
                  <a:srgbClr val="000000"/>
                </a:solidFill>
                <a:cs typeface="Arial" charset="0"/>
              </a:rPr>
              <a:t>(probably carcinogenic)</a:t>
            </a:r>
          </a:p>
        </p:txBody>
      </p:sp>
      <p:sp>
        <p:nvSpPr>
          <p:cNvPr id="22542" name="Rectangle 14"/>
          <p:cNvSpPr>
            <a:spLocks noChangeArrowheads="1"/>
          </p:cNvSpPr>
          <p:nvPr/>
        </p:nvSpPr>
        <p:spPr bwMode="auto">
          <a:xfrm>
            <a:off x="4427981" y="3381862"/>
            <a:ext cx="4223895" cy="972135"/>
          </a:xfrm>
          <a:prstGeom prst="rect">
            <a:avLst/>
          </a:prstGeom>
          <a:solidFill>
            <a:schemeClr val="bg1">
              <a:lumMod val="65000"/>
              <a:alpha val="50195"/>
            </a:schemeClr>
          </a:solidFill>
          <a:ln>
            <a:noFill/>
          </a:ln>
          <a:effectLst/>
          <a:extLst/>
        </p:spPr>
        <p:txBody>
          <a:bodyPr lIns="0" tIns="0" rIns="0" bIns="0" anchor="ctr"/>
          <a:lstStyle/>
          <a:p>
            <a:pPr algn="ctr" eaLnBrk="0" hangingPunct="0">
              <a:spcBef>
                <a:spcPct val="10000"/>
              </a:spcBef>
              <a:spcAft>
                <a:spcPct val="10000"/>
              </a:spcAft>
              <a:buClr>
                <a:srgbClr val="0000FF"/>
              </a:buClr>
              <a:buFont typeface="Arial" charset="0"/>
              <a:buNone/>
              <a:defRPr/>
            </a:pPr>
            <a:r>
              <a:rPr lang="en-US" dirty="0">
                <a:solidFill>
                  <a:srgbClr val="010000"/>
                </a:solidFill>
                <a:cs typeface="Arial" charset="0"/>
              </a:rPr>
              <a:t>Group 3 </a:t>
            </a:r>
            <a:r>
              <a:rPr lang="en-US" i="1" dirty="0">
                <a:solidFill>
                  <a:srgbClr val="010000"/>
                </a:solidFill>
                <a:cs typeface="Arial" charset="0"/>
              </a:rPr>
              <a:t>(not classifiable)</a:t>
            </a:r>
            <a:endParaRPr lang="en-US" u="sng" dirty="0">
              <a:solidFill>
                <a:srgbClr val="008000"/>
              </a:solidFill>
              <a:cs typeface="Arial" charset="0"/>
            </a:endParaRPr>
          </a:p>
        </p:txBody>
      </p:sp>
      <p:sp>
        <p:nvSpPr>
          <p:cNvPr id="22543" name="Rectangle 15"/>
          <p:cNvSpPr>
            <a:spLocks noChangeArrowheads="1"/>
          </p:cNvSpPr>
          <p:nvPr/>
        </p:nvSpPr>
        <p:spPr bwMode="auto">
          <a:xfrm>
            <a:off x="4427980" y="2518172"/>
            <a:ext cx="4223894" cy="863691"/>
          </a:xfrm>
          <a:prstGeom prst="rect">
            <a:avLst/>
          </a:prstGeom>
          <a:solidFill>
            <a:srgbClr val="FFFF99">
              <a:alpha val="50195"/>
            </a:srgbClr>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spcBef>
                <a:spcPct val="10000"/>
              </a:spcBef>
              <a:spcAft>
                <a:spcPct val="10000"/>
              </a:spcAft>
              <a:buClr>
                <a:srgbClr val="0000FF"/>
              </a:buClr>
              <a:buFont typeface="Arial" charset="0"/>
              <a:buNone/>
              <a:defRPr/>
            </a:pPr>
            <a:r>
              <a:rPr lang="en-US" dirty="0">
                <a:solidFill>
                  <a:srgbClr val="010000"/>
                </a:solidFill>
                <a:cs typeface="Arial" charset="0"/>
              </a:rPr>
              <a:t>Group 2B </a:t>
            </a:r>
            <a:r>
              <a:rPr lang="en-US" i="1" dirty="0">
                <a:solidFill>
                  <a:srgbClr val="010000"/>
                </a:solidFill>
                <a:cs typeface="Arial" charset="0"/>
              </a:rPr>
              <a:t>(possibly carcinogenic)</a:t>
            </a:r>
          </a:p>
          <a:p>
            <a:pPr algn="ctr" eaLnBrk="0" hangingPunct="0">
              <a:spcBef>
                <a:spcPct val="10000"/>
              </a:spcBef>
              <a:spcAft>
                <a:spcPct val="10000"/>
              </a:spcAft>
              <a:buClr>
                <a:srgbClr val="0000FF"/>
              </a:buClr>
              <a:buFont typeface="Arial" charset="0"/>
              <a:buNone/>
              <a:defRPr/>
            </a:pPr>
            <a:r>
              <a:rPr lang="en-US" sz="1400" dirty="0">
                <a:solidFill>
                  <a:srgbClr val="777777"/>
                </a:solidFill>
                <a:cs typeface="Arial" charset="0"/>
              </a:rPr>
              <a:t>(exceptionally, Group 2A)</a:t>
            </a:r>
          </a:p>
        </p:txBody>
      </p:sp>
      <p:sp>
        <p:nvSpPr>
          <p:cNvPr id="22544" name="Rectangle 16"/>
          <p:cNvSpPr>
            <a:spLocks noChangeArrowheads="1"/>
          </p:cNvSpPr>
          <p:nvPr/>
        </p:nvSpPr>
        <p:spPr bwMode="auto">
          <a:xfrm>
            <a:off x="2267680" y="3381862"/>
            <a:ext cx="2160300" cy="972135"/>
          </a:xfrm>
          <a:prstGeom prst="rect">
            <a:avLst/>
          </a:prstGeom>
          <a:solidFill>
            <a:srgbClr val="FFFF99">
              <a:alpha val="50195"/>
            </a:srgbClr>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spcBef>
                <a:spcPct val="10000"/>
              </a:spcBef>
              <a:spcAft>
                <a:spcPct val="10000"/>
              </a:spcAft>
              <a:buClr>
                <a:srgbClr val="0000FF"/>
              </a:buClr>
              <a:buFont typeface="Arial" charset="0"/>
              <a:buNone/>
              <a:defRPr/>
            </a:pPr>
            <a:r>
              <a:rPr lang="en-US" dirty="0">
                <a:solidFill>
                  <a:srgbClr val="010000"/>
                </a:solidFill>
                <a:cs typeface="Arial" charset="0"/>
              </a:rPr>
              <a:t>Group 2B</a:t>
            </a:r>
          </a:p>
          <a:p>
            <a:pPr algn="ctr" eaLnBrk="0" hangingPunct="0">
              <a:spcBef>
                <a:spcPct val="10000"/>
              </a:spcBef>
              <a:spcAft>
                <a:spcPct val="10000"/>
              </a:spcAft>
              <a:buClr>
                <a:srgbClr val="0000FF"/>
              </a:buClr>
              <a:buFont typeface="Arial" charset="0"/>
              <a:buNone/>
              <a:defRPr/>
            </a:pPr>
            <a:r>
              <a:rPr lang="en-US" sz="1600" i="1" dirty="0">
                <a:solidFill>
                  <a:srgbClr val="010000"/>
                </a:solidFill>
                <a:cs typeface="Arial" charset="0"/>
              </a:rPr>
              <a:t>(possibly carcinogenic)</a:t>
            </a:r>
          </a:p>
        </p:txBody>
      </p:sp>
      <p:sp>
        <p:nvSpPr>
          <p:cNvPr id="22546" name="Rectangle 18"/>
          <p:cNvSpPr>
            <a:spLocks noChangeArrowheads="1"/>
          </p:cNvSpPr>
          <p:nvPr/>
        </p:nvSpPr>
        <p:spPr bwMode="auto">
          <a:xfrm>
            <a:off x="1115520" y="1977668"/>
            <a:ext cx="1143000" cy="342900"/>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bIns="0" anchor="ctr"/>
          <a:lstStyle/>
          <a:p>
            <a:pPr algn="r" eaLnBrk="0" hangingPunct="0">
              <a:spcBef>
                <a:spcPct val="10000"/>
              </a:spcBef>
              <a:spcAft>
                <a:spcPct val="10000"/>
              </a:spcAft>
              <a:buClr>
                <a:srgbClr val="0000FF"/>
              </a:buClr>
              <a:buFont typeface="Arial" charset="0"/>
              <a:buNone/>
              <a:defRPr/>
            </a:pPr>
            <a:r>
              <a:rPr lang="en-US" sz="2000" i="1" dirty="0">
                <a:solidFill>
                  <a:srgbClr val="000000"/>
                </a:solidFill>
                <a:cs typeface="Arial" charset="0"/>
              </a:rPr>
              <a:t>Sufficient</a:t>
            </a:r>
          </a:p>
        </p:txBody>
      </p:sp>
      <p:sp>
        <p:nvSpPr>
          <p:cNvPr id="22547" name="Rectangle 19"/>
          <p:cNvSpPr>
            <a:spLocks noChangeArrowheads="1"/>
          </p:cNvSpPr>
          <p:nvPr/>
        </p:nvSpPr>
        <p:spPr bwMode="auto">
          <a:xfrm>
            <a:off x="1115520" y="2571750"/>
            <a:ext cx="1143000" cy="685800"/>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bIns="0" anchor="ctr"/>
          <a:lstStyle/>
          <a:p>
            <a:pPr algn="r" eaLnBrk="0" hangingPunct="0">
              <a:spcBef>
                <a:spcPct val="10000"/>
              </a:spcBef>
              <a:spcAft>
                <a:spcPct val="10000"/>
              </a:spcAft>
              <a:buClr>
                <a:srgbClr val="0000FF"/>
              </a:buClr>
              <a:buFont typeface="Arial" charset="0"/>
              <a:buNone/>
              <a:defRPr/>
            </a:pPr>
            <a:r>
              <a:rPr lang="en-US" sz="2000" i="1" dirty="0">
                <a:solidFill>
                  <a:srgbClr val="000000"/>
                </a:solidFill>
                <a:cs typeface="Arial" charset="0"/>
              </a:rPr>
              <a:t>Limited</a:t>
            </a:r>
          </a:p>
        </p:txBody>
      </p:sp>
      <p:sp>
        <p:nvSpPr>
          <p:cNvPr id="22548" name="Rectangle 20"/>
          <p:cNvSpPr>
            <a:spLocks noChangeArrowheads="1"/>
          </p:cNvSpPr>
          <p:nvPr/>
        </p:nvSpPr>
        <p:spPr bwMode="auto">
          <a:xfrm>
            <a:off x="827480" y="3003810"/>
            <a:ext cx="1458520" cy="1714500"/>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bIns="0" anchor="ctr"/>
          <a:lstStyle/>
          <a:p>
            <a:pPr algn="r" eaLnBrk="0" hangingPunct="0">
              <a:spcBef>
                <a:spcPct val="10000"/>
              </a:spcBef>
              <a:spcAft>
                <a:spcPct val="10000"/>
              </a:spcAft>
              <a:buClr>
                <a:srgbClr val="0000FF"/>
              </a:buClr>
              <a:buFont typeface="Arial" charset="0"/>
              <a:buNone/>
              <a:defRPr/>
            </a:pPr>
            <a:r>
              <a:rPr lang="en-US" sz="2000" i="1" dirty="0">
                <a:solidFill>
                  <a:srgbClr val="000000"/>
                </a:solidFill>
                <a:cs typeface="Arial" charset="0"/>
              </a:rPr>
              <a:t>Inadequate</a:t>
            </a:r>
          </a:p>
        </p:txBody>
      </p:sp>
      <p:sp>
        <p:nvSpPr>
          <p:cNvPr id="2" name="Up Arrow 1"/>
          <p:cNvSpPr/>
          <p:nvPr/>
        </p:nvSpPr>
        <p:spPr>
          <a:xfrm>
            <a:off x="3131800" y="3165832"/>
            <a:ext cx="432060" cy="486068"/>
          </a:xfrm>
          <a:prstGeom prst="up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TextBox 2"/>
          <p:cNvSpPr txBox="1"/>
          <p:nvPr/>
        </p:nvSpPr>
        <p:spPr>
          <a:xfrm>
            <a:off x="1447800" y="4344253"/>
            <a:ext cx="7162800" cy="830997"/>
          </a:xfrm>
          <a:prstGeom prst="rect">
            <a:avLst/>
          </a:prstGeom>
          <a:noFill/>
          <a:ln w="19050" cmpd="sng">
            <a:solidFill>
              <a:schemeClr val="tx1"/>
            </a:solidFill>
          </a:ln>
        </p:spPr>
        <p:txBody>
          <a:bodyPr wrap="square" rtlCol="0">
            <a:spAutoFit/>
          </a:bodyPr>
          <a:lstStyle/>
          <a:p>
            <a:pPr algn="ctr"/>
            <a:r>
              <a:rPr lang="en-GB" sz="2400" b="1" dirty="0" smtClean="0">
                <a:solidFill>
                  <a:srgbClr val="FF0000"/>
                </a:solidFill>
              </a:rPr>
              <a:t>Strong evidence; mechanism also operates in humans (e.g. </a:t>
            </a:r>
            <a:r>
              <a:rPr lang="en-GB" sz="2400" b="1" dirty="0" err="1" smtClean="0">
                <a:solidFill>
                  <a:srgbClr val="FF0000"/>
                </a:solidFill>
              </a:rPr>
              <a:t>Dibenzanthracene</a:t>
            </a:r>
            <a:r>
              <a:rPr lang="en-GB" sz="2400" b="1" dirty="0" smtClean="0">
                <a:solidFill>
                  <a:srgbClr val="FF0000"/>
                </a:solidFill>
              </a:rPr>
              <a:t>, </a:t>
            </a:r>
            <a:r>
              <a:rPr lang="en-GB" sz="2400" b="1" dirty="0" err="1" smtClean="0">
                <a:solidFill>
                  <a:srgbClr val="FF0000"/>
                </a:solidFill>
              </a:rPr>
              <a:t>nitrosodiethylamine</a:t>
            </a:r>
            <a:r>
              <a:rPr lang="en-GB" sz="2400" b="1" dirty="0" smtClean="0">
                <a:solidFill>
                  <a:srgbClr val="FF0000"/>
                </a:solidFill>
              </a:rPr>
              <a:t>)</a:t>
            </a:r>
            <a:endParaRPr lang="en-GB" sz="2400" b="1" dirty="0">
              <a:solidFill>
                <a:srgbClr val="FF0000"/>
              </a:solidFill>
            </a:endParaRPr>
          </a:p>
        </p:txBody>
      </p:sp>
    </p:spTree>
    <p:extLst>
      <p:ext uri="{BB962C8B-B14F-4D97-AF65-F5344CB8AC3E}">
        <p14:creationId xmlns:p14="http://schemas.microsoft.com/office/powerpoint/2010/main" val="4165792141"/>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533400" y="133350"/>
            <a:ext cx="8066087" cy="685800"/>
          </a:xfrm>
        </p:spPr>
        <p:txBody>
          <a:bodyPr>
            <a:normAutofit fontScale="90000"/>
          </a:bodyPr>
          <a:lstStyle/>
          <a:p>
            <a:pPr>
              <a:defRPr/>
            </a:pPr>
            <a:r>
              <a:rPr lang="en-GB" sz="3200" dirty="0" smtClean="0"/>
              <a:t>Mechanistic Data Are Pivotal When Human Data Are Not Sufficient (Example 3)</a:t>
            </a:r>
            <a:endParaRPr lang="en-GB" sz="3200" dirty="0">
              <a:solidFill>
                <a:srgbClr val="3333FF"/>
              </a:solidFill>
              <a:latin typeface="Arial" charset="0"/>
            </a:endParaRPr>
          </a:p>
        </p:txBody>
      </p:sp>
      <p:sp>
        <p:nvSpPr>
          <p:cNvPr id="22531" name="Rectangle 3"/>
          <p:cNvSpPr>
            <a:spLocks noChangeArrowheads="1"/>
          </p:cNvSpPr>
          <p:nvPr/>
        </p:nvSpPr>
        <p:spPr bwMode="auto">
          <a:xfrm>
            <a:off x="914400" y="1200150"/>
            <a:ext cx="1371600" cy="514350"/>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spcBef>
                <a:spcPct val="10000"/>
              </a:spcBef>
              <a:spcAft>
                <a:spcPct val="10000"/>
              </a:spcAft>
              <a:buClr>
                <a:srgbClr val="0000FF"/>
              </a:buClr>
              <a:buFont typeface="Arial" charset="0"/>
              <a:buNone/>
              <a:defRPr/>
            </a:pPr>
            <a:endParaRPr lang="en-GB" sz="1600">
              <a:solidFill>
                <a:srgbClr val="000000"/>
              </a:solidFill>
              <a:cs typeface="Arial" charset="0"/>
            </a:endParaRPr>
          </a:p>
        </p:txBody>
      </p:sp>
      <p:sp>
        <p:nvSpPr>
          <p:cNvPr id="22532" name="Rectangle 4"/>
          <p:cNvSpPr>
            <a:spLocks noChangeArrowheads="1"/>
          </p:cNvSpPr>
          <p:nvPr/>
        </p:nvSpPr>
        <p:spPr bwMode="auto">
          <a:xfrm>
            <a:off x="2627313" y="1329928"/>
            <a:ext cx="1600200" cy="342900"/>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spcBef>
                <a:spcPct val="10000"/>
              </a:spcBef>
              <a:spcAft>
                <a:spcPct val="10000"/>
              </a:spcAft>
              <a:buClr>
                <a:srgbClr val="0000FF"/>
              </a:buClr>
              <a:buFont typeface="Arial" charset="0"/>
              <a:buNone/>
              <a:defRPr/>
            </a:pPr>
            <a:r>
              <a:rPr lang="en-US" sz="2000" i="1" dirty="0">
                <a:solidFill>
                  <a:srgbClr val="000000"/>
                </a:solidFill>
                <a:cs typeface="Arial" charset="0"/>
              </a:rPr>
              <a:t>Sufficient</a:t>
            </a:r>
          </a:p>
        </p:txBody>
      </p:sp>
      <p:sp>
        <p:nvSpPr>
          <p:cNvPr id="22533" name="Rectangle 5"/>
          <p:cNvSpPr>
            <a:spLocks noChangeArrowheads="1"/>
          </p:cNvSpPr>
          <p:nvPr/>
        </p:nvSpPr>
        <p:spPr bwMode="auto">
          <a:xfrm>
            <a:off x="4716463" y="1329928"/>
            <a:ext cx="1600200" cy="342900"/>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spcBef>
                <a:spcPct val="10000"/>
              </a:spcBef>
              <a:spcAft>
                <a:spcPct val="10000"/>
              </a:spcAft>
              <a:buClr>
                <a:srgbClr val="0000FF"/>
              </a:buClr>
              <a:buFont typeface="Arial" charset="0"/>
              <a:buNone/>
              <a:defRPr/>
            </a:pPr>
            <a:r>
              <a:rPr lang="en-US" sz="2000" i="1" dirty="0">
                <a:solidFill>
                  <a:srgbClr val="000000"/>
                </a:solidFill>
                <a:cs typeface="Arial" charset="0"/>
              </a:rPr>
              <a:t>Limited</a:t>
            </a:r>
          </a:p>
        </p:txBody>
      </p:sp>
      <p:sp>
        <p:nvSpPr>
          <p:cNvPr id="22534" name="Rectangle 6"/>
          <p:cNvSpPr>
            <a:spLocks noChangeArrowheads="1"/>
          </p:cNvSpPr>
          <p:nvPr/>
        </p:nvSpPr>
        <p:spPr bwMode="auto">
          <a:xfrm>
            <a:off x="6659563" y="1329928"/>
            <a:ext cx="1600200" cy="342900"/>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spcBef>
                <a:spcPct val="10000"/>
              </a:spcBef>
              <a:spcAft>
                <a:spcPct val="10000"/>
              </a:spcAft>
              <a:buClr>
                <a:srgbClr val="0000FF"/>
              </a:buClr>
              <a:buFont typeface="Arial" charset="0"/>
              <a:buNone/>
              <a:defRPr/>
            </a:pPr>
            <a:r>
              <a:rPr lang="en-US" sz="2000" i="1" dirty="0">
                <a:solidFill>
                  <a:srgbClr val="000000"/>
                </a:solidFill>
                <a:cs typeface="Arial" charset="0"/>
              </a:rPr>
              <a:t>Inadequate</a:t>
            </a:r>
          </a:p>
        </p:txBody>
      </p:sp>
      <p:sp>
        <p:nvSpPr>
          <p:cNvPr id="22536" name="Rectangle 8"/>
          <p:cNvSpPr>
            <a:spLocks noChangeArrowheads="1"/>
          </p:cNvSpPr>
          <p:nvPr/>
        </p:nvSpPr>
        <p:spPr bwMode="auto">
          <a:xfrm>
            <a:off x="2266951" y="1006079"/>
            <a:ext cx="6399213" cy="171450"/>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spcBef>
                <a:spcPct val="10000"/>
              </a:spcBef>
              <a:spcAft>
                <a:spcPct val="10000"/>
              </a:spcAft>
              <a:buClr>
                <a:srgbClr val="0000FF"/>
              </a:buClr>
              <a:buFont typeface="Arial" charset="0"/>
              <a:buNone/>
              <a:defRPr/>
            </a:pPr>
            <a:r>
              <a:rPr lang="en-US" sz="2000" b="1" dirty="0">
                <a:solidFill>
                  <a:srgbClr val="3333FF"/>
                </a:solidFill>
                <a:cs typeface="Arial" charset="0"/>
              </a:rPr>
              <a:t>EVIDENCE IN EXPERIMENTAL ANIMALS</a:t>
            </a:r>
          </a:p>
        </p:txBody>
      </p:sp>
      <p:sp>
        <p:nvSpPr>
          <p:cNvPr id="22537" name="Rectangle 9"/>
          <p:cNvSpPr>
            <a:spLocks noChangeArrowheads="1"/>
          </p:cNvSpPr>
          <p:nvPr/>
        </p:nvSpPr>
        <p:spPr bwMode="auto">
          <a:xfrm>
            <a:off x="2266950" y="1707357"/>
            <a:ext cx="6400800" cy="803672"/>
          </a:xfrm>
          <a:prstGeom prst="rect">
            <a:avLst/>
          </a:prstGeom>
          <a:solidFill>
            <a:srgbClr val="FF0000">
              <a:alpha val="50195"/>
            </a:srgbClr>
          </a:solidFill>
          <a:ln>
            <a:noFill/>
          </a:ln>
          <a:effectLst/>
          <a:extLs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spcBef>
                <a:spcPct val="10000"/>
              </a:spcBef>
              <a:spcAft>
                <a:spcPct val="10000"/>
              </a:spcAft>
              <a:buClr>
                <a:srgbClr val="0000FF"/>
              </a:buClr>
              <a:buFont typeface="Arial" charset="0"/>
              <a:buNone/>
              <a:defRPr/>
            </a:pPr>
            <a:r>
              <a:rPr lang="en-US" dirty="0">
                <a:solidFill>
                  <a:srgbClr val="000000"/>
                </a:solidFill>
                <a:cs typeface="Arial" charset="0"/>
              </a:rPr>
              <a:t>Group 1 </a:t>
            </a:r>
            <a:r>
              <a:rPr lang="en-US" i="1" dirty="0">
                <a:solidFill>
                  <a:srgbClr val="000000"/>
                </a:solidFill>
                <a:cs typeface="Arial" charset="0"/>
              </a:rPr>
              <a:t>(carcinogenic to humans)</a:t>
            </a:r>
            <a:endParaRPr lang="en-US" dirty="0">
              <a:solidFill>
                <a:srgbClr val="000000"/>
              </a:solidFill>
              <a:cs typeface="Arial" charset="0"/>
            </a:endParaRPr>
          </a:p>
        </p:txBody>
      </p:sp>
      <p:sp>
        <p:nvSpPr>
          <p:cNvPr id="22539" name="Rectangle 11"/>
          <p:cNvSpPr>
            <a:spLocks noChangeArrowheads="1"/>
          </p:cNvSpPr>
          <p:nvPr/>
        </p:nvSpPr>
        <p:spPr bwMode="auto">
          <a:xfrm rot="16200000">
            <a:off x="-666551" y="2733080"/>
            <a:ext cx="2411015" cy="576263"/>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spcBef>
                <a:spcPct val="10000"/>
              </a:spcBef>
              <a:spcAft>
                <a:spcPct val="10000"/>
              </a:spcAft>
              <a:buClr>
                <a:srgbClr val="0000FF"/>
              </a:buClr>
              <a:buFont typeface="Arial" charset="0"/>
              <a:buNone/>
              <a:defRPr/>
            </a:pPr>
            <a:r>
              <a:rPr lang="en-US" sz="2000" b="1" dirty="0">
                <a:solidFill>
                  <a:srgbClr val="3333FF"/>
                </a:solidFill>
                <a:cs typeface="Arial" charset="0"/>
              </a:rPr>
              <a:t>EVIDENCE IN HUMANS</a:t>
            </a:r>
          </a:p>
        </p:txBody>
      </p:sp>
      <p:sp>
        <p:nvSpPr>
          <p:cNvPr id="22541" name="Rectangle 13"/>
          <p:cNvSpPr>
            <a:spLocks noChangeArrowheads="1"/>
          </p:cNvSpPr>
          <p:nvPr/>
        </p:nvSpPr>
        <p:spPr bwMode="auto">
          <a:xfrm>
            <a:off x="2266950" y="2518173"/>
            <a:ext cx="2160588" cy="863203"/>
          </a:xfrm>
          <a:prstGeom prst="rect">
            <a:avLst/>
          </a:prstGeom>
          <a:solidFill>
            <a:srgbClr val="FF9900">
              <a:alpha val="50195"/>
            </a:srgbClr>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spcBef>
                <a:spcPct val="10000"/>
              </a:spcBef>
              <a:spcAft>
                <a:spcPct val="10000"/>
              </a:spcAft>
              <a:buClr>
                <a:srgbClr val="0000FF"/>
              </a:buClr>
              <a:buFont typeface="Arial" charset="0"/>
              <a:buNone/>
              <a:defRPr/>
            </a:pPr>
            <a:r>
              <a:rPr lang="en-US" dirty="0">
                <a:solidFill>
                  <a:srgbClr val="000000"/>
                </a:solidFill>
                <a:cs typeface="Arial" charset="0"/>
                <a:sym typeface="Wingdings" charset="0"/>
              </a:rPr>
              <a:t>Group </a:t>
            </a:r>
            <a:r>
              <a:rPr lang="en-US" dirty="0">
                <a:solidFill>
                  <a:srgbClr val="000000"/>
                </a:solidFill>
                <a:cs typeface="Arial" charset="0"/>
              </a:rPr>
              <a:t>2A</a:t>
            </a:r>
          </a:p>
          <a:p>
            <a:pPr algn="ctr" eaLnBrk="0" hangingPunct="0">
              <a:spcBef>
                <a:spcPct val="10000"/>
              </a:spcBef>
              <a:spcAft>
                <a:spcPct val="10000"/>
              </a:spcAft>
              <a:buClr>
                <a:srgbClr val="0000FF"/>
              </a:buClr>
              <a:buFont typeface="Arial" charset="0"/>
              <a:buNone/>
              <a:defRPr/>
            </a:pPr>
            <a:r>
              <a:rPr lang="en-US" sz="1600" i="1" dirty="0">
                <a:solidFill>
                  <a:srgbClr val="000000"/>
                </a:solidFill>
                <a:cs typeface="Arial" charset="0"/>
              </a:rPr>
              <a:t>(probably carcinogenic)</a:t>
            </a:r>
          </a:p>
        </p:txBody>
      </p:sp>
      <p:sp>
        <p:nvSpPr>
          <p:cNvPr id="22542" name="Rectangle 14"/>
          <p:cNvSpPr>
            <a:spLocks noChangeArrowheads="1"/>
          </p:cNvSpPr>
          <p:nvPr/>
        </p:nvSpPr>
        <p:spPr bwMode="auto">
          <a:xfrm>
            <a:off x="4427539" y="3381375"/>
            <a:ext cx="4224337" cy="972741"/>
          </a:xfrm>
          <a:prstGeom prst="rect">
            <a:avLst/>
          </a:prstGeom>
          <a:solidFill>
            <a:schemeClr val="bg1">
              <a:lumMod val="65000"/>
              <a:alpha val="50195"/>
            </a:schemeClr>
          </a:solidFill>
          <a:ln>
            <a:noFill/>
          </a:ln>
          <a:effectLst/>
          <a:extLst/>
        </p:spPr>
        <p:txBody>
          <a:bodyPr lIns="0" tIns="0" rIns="0" bIns="0" anchor="ctr"/>
          <a:lstStyle/>
          <a:p>
            <a:pPr algn="ctr" eaLnBrk="0" hangingPunct="0">
              <a:spcBef>
                <a:spcPct val="10000"/>
              </a:spcBef>
              <a:spcAft>
                <a:spcPct val="10000"/>
              </a:spcAft>
              <a:buClr>
                <a:srgbClr val="0000FF"/>
              </a:buClr>
              <a:buFont typeface="Arial" charset="0"/>
              <a:buNone/>
              <a:defRPr/>
            </a:pPr>
            <a:r>
              <a:rPr lang="en-US" dirty="0">
                <a:solidFill>
                  <a:srgbClr val="010000"/>
                </a:solidFill>
                <a:cs typeface="Arial" charset="0"/>
              </a:rPr>
              <a:t>Group 3 </a:t>
            </a:r>
            <a:r>
              <a:rPr lang="en-US" i="1" dirty="0">
                <a:solidFill>
                  <a:srgbClr val="010000"/>
                </a:solidFill>
                <a:cs typeface="Arial" charset="0"/>
              </a:rPr>
              <a:t>(not classifiable)</a:t>
            </a:r>
            <a:endParaRPr lang="en-US" u="sng" dirty="0">
              <a:solidFill>
                <a:srgbClr val="008000"/>
              </a:solidFill>
              <a:cs typeface="Arial" charset="0"/>
            </a:endParaRPr>
          </a:p>
        </p:txBody>
      </p:sp>
      <p:sp>
        <p:nvSpPr>
          <p:cNvPr id="22543" name="Rectangle 15"/>
          <p:cNvSpPr>
            <a:spLocks noChangeArrowheads="1"/>
          </p:cNvSpPr>
          <p:nvPr/>
        </p:nvSpPr>
        <p:spPr bwMode="auto">
          <a:xfrm>
            <a:off x="4427539" y="2518173"/>
            <a:ext cx="4224337" cy="863203"/>
          </a:xfrm>
          <a:prstGeom prst="rect">
            <a:avLst/>
          </a:prstGeom>
          <a:solidFill>
            <a:srgbClr val="FFFF99">
              <a:alpha val="50195"/>
            </a:srgbClr>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spcBef>
                <a:spcPct val="10000"/>
              </a:spcBef>
              <a:spcAft>
                <a:spcPct val="10000"/>
              </a:spcAft>
              <a:buClr>
                <a:srgbClr val="0000FF"/>
              </a:buClr>
              <a:buFont typeface="Arial" charset="0"/>
              <a:buNone/>
              <a:defRPr/>
            </a:pPr>
            <a:r>
              <a:rPr lang="en-US" dirty="0">
                <a:solidFill>
                  <a:srgbClr val="010000"/>
                </a:solidFill>
                <a:cs typeface="Arial" charset="0"/>
              </a:rPr>
              <a:t>Group 2B </a:t>
            </a:r>
            <a:r>
              <a:rPr lang="en-US" i="1" dirty="0">
                <a:solidFill>
                  <a:srgbClr val="010000"/>
                </a:solidFill>
                <a:cs typeface="Arial" charset="0"/>
              </a:rPr>
              <a:t>(possibly carcinogenic)</a:t>
            </a:r>
          </a:p>
          <a:p>
            <a:pPr algn="ctr" eaLnBrk="0" hangingPunct="0">
              <a:spcBef>
                <a:spcPct val="10000"/>
              </a:spcBef>
              <a:spcAft>
                <a:spcPct val="10000"/>
              </a:spcAft>
              <a:buClr>
                <a:srgbClr val="0000FF"/>
              </a:buClr>
              <a:buFont typeface="Arial" charset="0"/>
              <a:buNone/>
              <a:defRPr/>
            </a:pPr>
            <a:r>
              <a:rPr lang="en-US" sz="1400" dirty="0">
                <a:solidFill>
                  <a:srgbClr val="777777"/>
                </a:solidFill>
                <a:cs typeface="Arial" charset="0"/>
              </a:rPr>
              <a:t>(exceptionally, Group 2A)</a:t>
            </a:r>
          </a:p>
        </p:txBody>
      </p:sp>
      <p:sp>
        <p:nvSpPr>
          <p:cNvPr id="22544" name="Rectangle 16"/>
          <p:cNvSpPr>
            <a:spLocks noChangeArrowheads="1"/>
          </p:cNvSpPr>
          <p:nvPr/>
        </p:nvSpPr>
        <p:spPr bwMode="auto">
          <a:xfrm>
            <a:off x="2266950" y="3381375"/>
            <a:ext cx="2160588" cy="972741"/>
          </a:xfrm>
          <a:prstGeom prst="rect">
            <a:avLst/>
          </a:prstGeom>
          <a:solidFill>
            <a:srgbClr val="FFFF99">
              <a:alpha val="50195"/>
            </a:srgbClr>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spcBef>
                <a:spcPct val="10000"/>
              </a:spcBef>
              <a:spcAft>
                <a:spcPct val="10000"/>
              </a:spcAft>
              <a:buClr>
                <a:srgbClr val="0000FF"/>
              </a:buClr>
              <a:buFont typeface="Arial" charset="0"/>
              <a:buNone/>
              <a:defRPr/>
            </a:pPr>
            <a:r>
              <a:rPr lang="en-US" dirty="0">
                <a:solidFill>
                  <a:srgbClr val="010000"/>
                </a:solidFill>
                <a:cs typeface="Arial" charset="0"/>
              </a:rPr>
              <a:t>Group 2B</a:t>
            </a:r>
          </a:p>
          <a:p>
            <a:pPr algn="ctr" eaLnBrk="0" hangingPunct="0">
              <a:spcBef>
                <a:spcPct val="10000"/>
              </a:spcBef>
              <a:spcAft>
                <a:spcPct val="10000"/>
              </a:spcAft>
              <a:buClr>
                <a:srgbClr val="0000FF"/>
              </a:buClr>
              <a:buFont typeface="Arial" charset="0"/>
              <a:buNone/>
              <a:defRPr/>
            </a:pPr>
            <a:r>
              <a:rPr lang="en-US" sz="1600" i="1" dirty="0">
                <a:solidFill>
                  <a:srgbClr val="010000"/>
                </a:solidFill>
                <a:cs typeface="Arial" charset="0"/>
              </a:rPr>
              <a:t>(possibly carcinogenic)</a:t>
            </a:r>
          </a:p>
        </p:txBody>
      </p:sp>
      <p:sp>
        <p:nvSpPr>
          <p:cNvPr id="22546" name="Rectangle 18"/>
          <p:cNvSpPr>
            <a:spLocks noChangeArrowheads="1"/>
          </p:cNvSpPr>
          <p:nvPr/>
        </p:nvSpPr>
        <p:spPr bwMode="auto">
          <a:xfrm>
            <a:off x="1116013" y="1977629"/>
            <a:ext cx="1143000" cy="342900"/>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bIns="0" anchor="ctr"/>
          <a:lstStyle/>
          <a:p>
            <a:pPr algn="r" eaLnBrk="0" hangingPunct="0">
              <a:spcBef>
                <a:spcPct val="10000"/>
              </a:spcBef>
              <a:spcAft>
                <a:spcPct val="10000"/>
              </a:spcAft>
              <a:buClr>
                <a:srgbClr val="0000FF"/>
              </a:buClr>
              <a:buFont typeface="Arial" charset="0"/>
              <a:buNone/>
              <a:defRPr/>
            </a:pPr>
            <a:r>
              <a:rPr lang="en-US" sz="2000" i="1" dirty="0">
                <a:solidFill>
                  <a:srgbClr val="000000"/>
                </a:solidFill>
                <a:cs typeface="Arial" charset="0"/>
              </a:rPr>
              <a:t>Sufficient</a:t>
            </a:r>
          </a:p>
        </p:txBody>
      </p:sp>
      <p:sp>
        <p:nvSpPr>
          <p:cNvPr id="22547" name="Rectangle 19"/>
          <p:cNvSpPr>
            <a:spLocks noChangeArrowheads="1"/>
          </p:cNvSpPr>
          <p:nvPr/>
        </p:nvSpPr>
        <p:spPr bwMode="auto">
          <a:xfrm>
            <a:off x="1116013" y="2571750"/>
            <a:ext cx="1143000" cy="685800"/>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bIns="0" anchor="ctr"/>
          <a:lstStyle/>
          <a:p>
            <a:pPr algn="r" eaLnBrk="0" hangingPunct="0">
              <a:spcBef>
                <a:spcPct val="10000"/>
              </a:spcBef>
              <a:spcAft>
                <a:spcPct val="10000"/>
              </a:spcAft>
              <a:buClr>
                <a:srgbClr val="0000FF"/>
              </a:buClr>
              <a:buFont typeface="Arial" charset="0"/>
              <a:buNone/>
              <a:defRPr/>
            </a:pPr>
            <a:r>
              <a:rPr lang="en-US" sz="2000" i="1" dirty="0">
                <a:solidFill>
                  <a:srgbClr val="000000"/>
                </a:solidFill>
                <a:cs typeface="Arial" charset="0"/>
              </a:rPr>
              <a:t>Limited</a:t>
            </a:r>
          </a:p>
        </p:txBody>
      </p:sp>
      <p:sp>
        <p:nvSpPr>
          <p:cNvPr id="22548" name="Rectangle 20"/>
          <p:cNvSpPr>
            <a:spLocks noChangeArrowheads="1"/>
          </p:cNvSpPr>
          <p:nvPr/>
        </p:nvSpPr>
        <p:spPr bwMode="auto">
          <a:xfrm>
            <a:off x="827088" y="3003947"/>
            <a:ext cx="1458912" cy="1714500"/>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bIns="0" anchor="ctr"/>
          <a:lstStyle/>
          <a:p>
            <a:pPr algn="r" eaLnBrk="0" hangingPunct="0">
              <a:spcBef>
                <a:spcPct val="10000"/>
              </a:spcBef>
              <a:spcAft>
                <a:spcPct val="10000"/>
              </a:spcAft>
              <a:buClr>
                <a:srgbClr val="0000FF"/>
              </a:buClr>
              <a:buFont typeface="Arial" charset="0"/>
              <a:buNone/>
              <a:defRPr/>
            </a:pPr>
            <a:r>
              <a:rPr lang="en-US" sz="2000" i="1" dirty="0">
                <a:solidFill>
                  <a:srgbClr val="000000"/>
                </a:solidFill>
                <a:cs typeface="Arial" charset="0"/>
              </a:rPr>
              <a:t>Inadequate</a:t>
            </a:r>
          </a:p>
        </p:txBody>
      </p:sp>
      <p:sp>
        <p:nvSpPr>
          <p:cNvPr id="88080" name="TextBox 2"/>
          <p:cNvSpPr txBox="1">
            <a:spLocks noChangeArrowheads="1"/>
          </p:cNvSpPr>
          <p:nvPr/>
        </p:nvSpPr>
        <p:spPr bwMode="auto">
          <a:xfrm>
            <a:off x="1371600" y="4462463"/>
            <a:ext cx="7232651" cy="707886"/>
          </a:xfrm>
          <a:prstGeom prst="rect">
            <a:avLst/>
          </a:prstGeom>
          <a:solidFill>
            <a:schemeClr val="bg1"/>
          </a:solidFill>
          <a:ln w="19050">
            <a:solidFill>
              <a:schemeClr val="tx1"/>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2000" b="1" dirty="0">
                <a:solidFill>
                  <a:srgbClr val="FF0000"/>
                </a:solidFill>
              </a:rPr>
              <a:t>Strong evidence: mechanism in animals DOES NOT operate in </a:t>
            </a:r>
            <a:r>
              <a:rPr lang="en-GB" sz="2000" b="1" dirty="0" smtClean="0">
                <a:solidFill>
                  <a:srgbClr val="FF0000"/>
                </a:solidFill>
              </a:rPr>
              <a:t>humans (e.g. Limonene, saccharin)</a:t>
            </a:r>
            <a:endParaRPr lang="en-GB" sz="2000" b="1" dirty="0">
              <a:solidFill>
                <a:srgbClr val="FF0000"/>
              </a:solidFill>
            </a:endParaRPr>
          </a:p>
        </p:txBody>
      </p:sp>
      <p:sp>
        <p:nvSpPr>
          <p:cNvPr id="4" name="Right Arrow 3"/>
          <p:cNvSpPr/>
          <p:nvPr/>
        </p:nvSpPr>
        <p:spPr>
          <a:xfrm>
            <a:off x="4140200" y="3706416"/>
            <a:ext cx="863600" cy="323850"/>
          </a:xfrm>
          <a:prstGeom prst="rightArrow">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solidFill>
                <a:srgbClr val="FFFFFF"/>
              </a:solidFill>
              <a:latin typeface="Arial"/>
            </a:endParaRPr>
          </a:p>
        </p:txBody>
      </p:sp>
    </p:spTree>
    <p:extLst>
      <p:ext uri="{BB962C8B-B14F-4D97-AF65-F5344CB8AC3E}">
        <p14:creationId xmlns:p14="http://schemas.microsoft.com/office/powerpoint/2010/main" val="706170945"/>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ChangeArrowheads="1"/>
          </p:cNvSpPr>
          <p:nvPr>
            <p:ph type="title"/>
          </p:nvPr>
        </p:nvSpPr>
        <p:spPr>
          <a:xfrm>
            <a:off x="685800" y="-19050"/>
            <a:ext cx="7772400" cy="857250"/>
          </a:xfrm>
        </p:spPr>
        <p:txBody>
          <a:bodyPr/>
          <a:lstStyle/>
          <a:p>
            <a:r>
              <a:rPr lang="en-GB" sz="3200" b="1" kern="1200" dirty="0">
                <a:solidFill>
                  <a:srgbClr val="1F1F99"/>
                </a:solidFill>
                <a:latin typeface="Calibri"/>
                <a:ea typeface="+mj-ea"/>
                <a:cs typeface="Calibri"/>
              </a:rPr>
              <a:t>Mechanistic</a:t>
            </a:r>
            <a:r>
              <a:rPr lang="en-GB" sz="3200" b="1" dirty="0">
                <a:latin typeface="Calibri" charset="0"/>
                <a:ea typeface="MS PGothic" charset="0"/>
                <a:cs typeface="Calibri" charset="0"/>
              </a:rPr>
              <a:t> </a:t>
            </a:r>
            <a:r>
              <a:rPr lang="en-GB" sz="3200" b="1" kern="1200" dirty="0">
                <a:solidFill>
                  <a:srgbClr val="1F1F99"/>
                </a:solidFill>
                <a:latin typeface="Calibri"/>
                <a:ea typeface="+mj-ea"/>
                <a:cs typeface="Calibri"/>
              </a:rPr>
              <a:t>Data: </a:t>
            </a:r>
            <a:r>
              <a:rPr lang="en-GB" sz="3200" b="1" i="1" kern="1200" dirty="0">
                <a:solidFill>
                  <a:srgbClr val="1F1F99"/>
                </a:solidFill>
                <a:latin typeface="Calibri"/>
                <a:ea typeface="+mj-ea"/>
                <a:cs typeface="Calibri"/>
              </a:rPr>
              <a:t>Challenges</a:t>
            </a:r>
          </a:p>
        </p:txBody>
      </p:sp>
      <p:pic>
        <p:nvPicPr>
          <p:cNvPr id="112642" name="Picture 14" descr="Monographs, volume 1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75" y="1038225"/>
            <a:ext cx="258445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Rectangle 7"/>
          <p:cNvSpPr>
            <a:spLocks noChangeArrowheads="1"/>
          </p:cNvSpPr>
          <p:nvPr/>
        </p:nvSpPr>
        <p:spPr bwMode="auto">
          <a:xfrm>
            <a:off x="298637" y="4213236"/>
            <a:ext cx="25062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sz="2400" b="1" i="1">
                <a:solidFill>
                  <a:srgbClr val="C00000"/>
                </a:solidFill>
                <a:latin typeface="Calibri" charset="0"/>
                <a:cs typeface="Verdana" charset="0"/>
              </a:rPr>
              <a:t>IARC Monographs</a:t>
            </a:r>
            <a:r>
              <a:rPr lang="fr-FR" sz="2400" b="1">
                <a:solidFill>
                  <a:srgbClr val="C00000"/>
                </a:solidFill>
                <a:latin typeface="Calibri" charset="0"/>
                <a:cs typeface="Verdana" charset="0"/>
              </a:rPr>
              <a:t> </a:t>
            </a:r>
          </a:p>
          <a:p>
            <a:pPr algn="ctr"/>
            <a:r>
              <a:rPr lang="fr-FR" sz="2400" b="1">
                <a:solidFill>
                  <a:srgbClr val="C00000"/>
                </a:solidFill>
                <a:latin typeface="Calibri" charset="0"/>
                <a:cs typeface="Verdana" charset="0"/>
              </a:rPr>
              <a:t>Volume 100</a:t>
            </a:r>
            <a:endParaRPr lang="en-US" sz="2400">
              <a:latin typeface="Calibri" charset="0"/>
              <a:cs typeface="Verdana" charset="0"/>
            </a:endParaRPr>
          </a:p>
        </p:txBody>
      </p:sp>
      <p:sp>
        <p:nvSpPr>
          <p:cNvPr id="9" name="Content Placeholder 2"/>
          <p:cNvSpPr txBox="1">
            <a:spLocks/>
          </p:cNvSpPr>
          <p:nvPr/>
        </p:nvSpPr>
        <p:spPr bwMode="auto">
          <a:xfrm>
            <a:off x="3079750" y="895350"/>
            <a:ext cx="5607050" cy="352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4500" indent="-444500">
              <a:defRPr sz="2100">
                <a:solidFill>
                  <a:schemeClr val="tx1"/>
                </a:solidFill>
                <a:latin typeface="Times New Roman" charset="0"/>
                <a:ea typeface="MS PGothic" charset="0"/>
                <a:cs typeface="MS PGothic" charset="0"/>
              </a:defRPr>
            </a:lvl1pPr>
            <a:lvl2pPr marL="742950" indent="-285750">
              <a:defRPr sz="2100">
                <a:solidFill>
                  <a:schemeClr val="tx1"/>
                </a:solidFill>
                <a:latin typeface="Times New Roman" charset="0"/>
                <a:ea typeface="MS PGothic" charset="0"/>
                <a:cs typeface="MS PGothic" charset="0"/>
              </a:defRPr>
            </a:lvl2pPr>
            <a:lvl3pPr marL="1143000" indent="-228600">
              <a:defRPr sz="2100">
                <a:solidFill>
                  <a:schemeClr val="tx1"/>
                </a:solidFill>
                <a:latin typeface="Times New Roman" charset="0"/>
                <a:ea typeface="MS PGothic" charset="0"/>
                <a:cs typeface="MS PGothic" charset="0"/>
              </a:defRPr>
            </a:lvl3pPr>
            <a:lvl4pPr marL="1600200" indent="-228600">
              <a:defRPr sz="2100">
                <a:solidFill>
                  <a:schemeClr val="tx1"/>
                </a:solidFill>
                <a:latin typeface="Times New Roman" charset="0"/>
                <a:ea typeface="MS PGothic" charset="0"/>
                <a:cs typeface="MS PGothic" charset="0"/>
              </a:defRPr>
            </a:lvl4pPr>
            <a:lvl5pPr marL="2057400" indent="-228600">
              <a:defRPr sz="21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1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1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1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100">
                <a:solidFill>
                  <a:schemeClr val="tx1"/>
                </a:solidFill>
                <a:latin typeface="Times New Roman" charset="0"/>
                <a:ea typeface="MS PGothic" charset="0"/>
                <a:cs typeface="MS PGothic" charset="0"/>
              </a:defRPr>
            </a:lvl9pPr>
          </a:lstStyle>
          <a:p>
            <a:pPr eaLnBrk="1" hangingPunct="1">
              <a:spcBef>
                <a:spcPct val="20000"/>
              </a:spcBef>
              <a:buClr>
                <a:schemeClr val="tx1"/>
              </a:buClr>
              <a:buFontTx/>
              <a:buChar char="•"/>
            </a:pPr>
            <a:r>
              <a:rPr lang="en-US" sz="2800" dirty="0">
                <a:latin typeface="Calibri" charset="0"/>
                <a:cs typeface="Calibri" charset="0"/>
              </a:rPr>
              <a:t>Different human carcinogens may operate through distinct mechanisms</a:t>
            </a:r>
          </a:p>
          <a:p>
            <a:pPr eaLnBrk="1" hangingPunct="1">
              <a:spcBef>
                <a:spcPct val="20000"/>
              </a:spcBef>
              <a:buClr>
                <a:schemeClr val="tx1"/>
              </a:buClr>
              <a:buFontTx/>
              <a:buChar char="•"/>
            </a:pPr>
            <a:r>
              <a:rPr lang="en-US" sz="2800" dirty="0">
                <a:latin typeface="Calibri" charset="0"/>
                <a:cs typeface="Calibri" charset="0"/>
              </a:rPr>
              <a:t>Many human carcinogens act via multiple mechanisms </a:t>
            </a:r>
          </a:p>
          <a:p>
            <a:pPr eaLnBrk="1" hangingPunct="1">
              <a:spcBef>
                <a:spcPct val="20000"/>
              </a:spcBef>
              <a:buClr>
                <a:schemeClr val="tx1"/>
              </a:buClr>
              <a:buFontTx/>
              <a:buChar char="•"/>
            </a:pPr>
            <a:r>
              <a:rPr lang="en-US" sz="2800" dirty="0">
                <a:latin typeface="Calibri" charset="0"/>
                <a:cs typeface="Calibri" charset="0"/>
              </a:rPr>
              <a:t>There is no broadly accepted, systematic method for evaluating mechanistic data to support cancer hazard identification</a:t>
            </a:r>
          </a:p>
        </p:txBody>
      </p:sp>
    </p:spTree>
    <p:extLst>
      <p:ext uri="{BB962C8B-B14F-4D97-AF65-F5344CB8AC3E}">
        <p14:creationId xmlns:p14="http://schemas.microsoft.com/office/powerpoint/2010/main" val="305849741"/>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dissolve">
                                      <p:cBhvr>
                                        <p:cTn id="12" dur="500"/>
                                        <p:tgtEl>
                                          <p:spTgt spid="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dissolve">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a:xfrm>
            <a:off x="0" y="19050"/>
            <a:ext cx="9120012" cy="952500"/>
          </a:xfrm>
        </p:spPr>
        <p:txBody>
          <a:bodyPr/>
          <a:lstStyle/>
          <a:p>
            <a:r>
              <a:rPr lang="en-GB">
                <a:latin typeface="Calibri" charset="0"/>
                <a:ea typeface="MS PGothic" charset="0"/>
              </a:rPr>
              <a:t>So Many Studies, So Little Time</a:t>
            </a:r>
            <a:r>
              <a:rPr lang="is-IS">
                <a:latin typeface="Calibri" charset="0"/>
                <a:ea typeface="MS PGothic" charset="0"/>
              </a:rPr>
              <a:t>…</a:t>
            </a:r>
            <a:endParaRPr lang="en-GB">
              <a:solidFill>
                <a:srgbClr val="3333FF"/>
              </a:solidFill>
              <a:latin typeface="Calibri" charset="0"/>
              <a:ea typeface="MS PGothic" charset="0"/>
            </a:endParaRPr>
          </a:p>
        </p:txBody>
      </p:sp>
      <p:grpSp>
        <p:nvGrpSpPr>
          <p:cNvPr id="113666" name="Group 3"/>
          <p:cNvGrpSpPr>
            <a:grpSpLocks/>
          </p:cNvGrpSpPr>
          <p:nvPr/>
        </p:nvGrpSpPr>
        <p:grpSpPr bwMode="auto">
          <a:xfrm>
            <a:off x="381000" y="1485900"/>
            <a:ext cx="5290256" cy="2906316"/>
            <a:chOff x="457200" y="1600200"/>
            <a:chExt cx="8251825" cy="4572000"/>
          </a:xfrm>
        </p:grpSpPr>
        <p:sp>
          <p:nvSpPr>
            <p:cNvPr id="57348" name="Text Box 3"/>
            <p:cNvSpPr txBox="1">
              <a:spLocks noChangeArrowheads="1"/>
            </p:cNvSpPr>
            <p:nvPr/>
          </p:nvSpPr>
          <p:spPr bwMode="auto">
            <a:xfrm>
              <a:off x="457200" y="1600200"/>
              <a:ext cx="2286000" cy="1143000"/>
            </a:xfrm>
            <a:prstGeom prst="rect">
              <a:avLst/>
            </a:prstGeom>
            <a:solidFill>
              <a:srgbClr val="CCFFCC"/>
            </a:solidFill>
            <a:ln w="38100" cmpd="dbl">
              <a:solidFill>
                <a:srgbClr val="008000"/>
              </a:solidFill>
              <a:miter lim="800000"/>
              <a:headEnd/>
              <a:tailEnd/>
            </a:ln>
          </p:spPr>
          <p:txBody>
            <a:bodyPr lIns="45720" rIns="45720" anchor="ctr"/>
            <a:lstStyle>
              <a:lvl1pPr marL="120650" defTabSz="292100" eaLnBrk="0" hangingPunct="0">
                <a:defRPr sz="2400" b="1" i="1">
                  <a:solidFill>
                    <a:schemeClr val="bg1"/>
                  </a:solidFill>
                  <a:latin typeface="Arial" charset="0"/>
                  <a:ea typeface="ＭＳ Ｐゴシック" charset="0"/>
                  <a:cs typeface="ＭＳ Ｐゴシック" charset="0"/>
                </a:defRPr>
              </a:lvl1pPr>
              <a:lvl2pPr marL="742950" indent="-285750" defTabSz="292100" eaLnBrk="0" hangingPunct="0">
                <a:defRPr sz="2400" b="1" i="1">
                  <a:solidFill>
                    <a:schemeClr val="bg1"/>
                  </a:solidFill>
                  <a:latin typeface="Arial" charset="0"/>
                  <a:ea typeface="ＭＳ Ｐゴシック" charset="0"/>
                </a:defRPr>
              </a:lvl2pPr>
              <a:lvl3pPr marL="1143000" indent="-228600" defTabSz="292100" eaLnBrk="0" hangingPunct="0">
                <a:defRPr sz="2400" b="1" i="1">
                  <a:solidFill>
                    <a:schemeClr val="bg1"/>
                  </a:solidFill>
                  <a:latin typeface="Arial" charset="0"/>
                  <a:ea typeface="ＭＳ Ｐゴシック" charset="0"/>
                </a:defRPr>
              </a:lvl3pPr>
              <a:lvl4pPr marL="1600200" indent="-228600" defTabSz="292100" eaLnBrk="0" hangingPunct="0">
                <a:defRPr sz="2400" b="1" i="1">
                  <a:solidFill>
                    <a:schemeClr val="bg1"/>
                  </a:solidFill>
                  <a:latin typeface="Arial" charset="0"/>
                  <a:ea typeface="ＭＳ Ｐゴシック" charset="0"/>
                </a:defRPr>
              </a:lvl4pPr>
              <a:lvl5pPr marL="2057400" indent="-228600" defTabSz="292100" eaLnBrk="0" hangingPunct="0">
                <a:defRPr sz="2400" b="1" i="1">
                  <a:solidFill>
                    <a:schemeClr val="bg1"/>
                  </a:solidFill>
                  <a:latin typeface="Arial" charset="0"/>
                  <a:ea typeface="ＭＳ Ｐゴシック" charset="0"/>
                </a:defRPr>
              </a:lvl5pPr>
              <a:lvl6pPr marL="2514600" indent="-228600" defTabSz="292100" eaLnBrk="0" fontAlgn="base" hangingPunct="0">
                <a:spcBef>
                  <a:spcPct val="0"/>
                </a:spcBef>
                <a:spcAft>
                  <a:spcPct val="0"/>
                </a:spcAft>
                <a:defRPr sz="2400" b="1" i="1">
                  <a:solidFill>
                    <a:schemeClr val="bg1"/>
                  </a:solidFill>
                  <a:latin typeface="Arial" charset="0"/>
                  <a:ea typeface="ＭＳ Ｐゴシック" charset="0"/>
                </a:defRPr>
              </a:lvl6pPr>
              <a:lvl7pPr marL="2971800" indent="-228600" defTabSz="292100" eaLnBrk="0" fontAlgn="base" hangingPunct="0">
                <a:spcBef>
                  <a:spcPct val="0"/>
                </a:spcBef>
                <a:spcAft>
                  <a:spcPct val="0"/>
                </a:spcAft>
                <a:defRPr sz="2400" b="1" i="1">
                  <a:solidFill>
                    <a:schemeClr val="bg1"/>
                  </a:solidFill>
                  <a:latin typeface="Arial" charset="0"/>
                  <a:ea typeface="ＭＳ Ｐゴシック" charset="0"/>
                </a:defRPr>
              </a:lvl7pPr>
              <a:lvl8pPr marL="3429000" indent="-228600" defTabSz="292100" eaLnBrk="0" fontAlgn="base" hangingPunct="0">
                <a:spcBef>
                  <a:spcPct val="0"/>
                </a:spcBef>
                <a:spcAft>
                  <a:spcPct val="0"/>
                </a:spcAft>
                <a:defRPr sz="2400" b="1" i="1">
                  <a:solidFill>
                    <a:schemeClr val="bg1"/>
                  </a:solidFill>
                  <a:latin typeface="Arial" charset="0"/>
                  <a:ea typeface="ＭＳ Ｐゴシック" charset="0"/>
                </a:defRPr>
              </a:lvl8pPr>
              <a:lvl9pPr marL="3886200" indent="-228600" defTabSz="292100" eaLnBrk="0" fontAlgn="base" hangingPunct="0">
                <a:spcBef>
                  <a:spcPct val="0"/>
                </a:spcBef>
                <a:spcAft>
                  <a:spcPct val="0"/>
                </a:spcAft>
                <a:defRPr sz="2400" b="1" i="1">
                  <a:solidFill>
                    <a:schemeClr val="bg1"/>
                  </a:solidFill>
                  <a:latin typeface="Arial" charset="0"/>
                  <a:ea typeface="ＭＳ Ｐゴシック" charset="0"/>
                </a:defRPr>
              </a:lvl9pPr>
            </a:lstStyle>
            <a:p>
              <a:pPr algn="ctr" eaLnBrk="1" hangingPunct="1"/>
              <a:r>
                <a:rPr lang="en-US" sz="1500">
                  <a:solidFill>
                    <a:srgbClr val="000000"/>
                  </a:solidFill>
                  <a:latin typeface="Calibri" charset="0"/>
                  <a:ea typeface="MS PGothic" charset="0"/>
                  <a:sym typeface="Arial" charset="0"/>
                </a:rPr>
                <a:t>Cancer in</a:t>
              </a:r>
            </a:p>
            <a:p>
              <a:pPr algn="ctr" eaLnBrk="1" hangingPunct="1">
                <a:spcAft>
                  <a:spcPct val="50000"/>
                </a:spcAft>
              </a:pPr>
              <a:r>
                <a:rPr lang="en-US" sz="1500">
                  <a:solidFill>
                    <a:srgbClr val="000000"/>
                  </a:solidFill>
                  <a:latin typeface="Calibri" charset="0"/>
                  <a:ea typeface="MS PGothic" charset="0"/>
                  <a:sym typeface="Arial" charset="0"/>
                </a:rPr>
                <a:t>humans</a:t>
              </a:r>
            </a:p>
          </p:txBody>
        </p:sp>
        <p:sp>
          <p:nvSpPr>
            <p:cNvPr id="57349" name="Text Box 4"/>
            <p:cNvSpPr txBox="1">
              <a:spLocks noChangeArrowheads="1"/>
            </p:cNvSpPr>
            <p:nvPr/>
          </p:nvSpPr>
          <p:spPr bwMode="auto">
            <a:xfrm>
              <a:off x="3429000" y="1600200"/>
              <a:ext cx="2286000" cy="1143000"/>
            </a:xfrm>
            <a:prstGeom prst="rect">
              <a:avLst/>
            </a:prstGeom>
            <a:solidFill>
              <a:srgbClr val="CCFFCC"/>
            </a:solidFill>
            <a:ln w="38100" cmpd="dbl">
              <a:solidFill>
                <a:srgbClr val="008000"/>
              </a:solidFill>
              <a:miter lim="800000"/>
              <a:headEnd/>
              <a:tailEnd/>
            </a:ln>
          </p:spPr>
          <p:txBody>
            <a:bodyPr lIns="45720" rIns="45720" anchor="ctr"/>
            <a:lstStyle>
              <a:lvl1pPr marL="120650" eaLnBrk="0" hangingPunct="0">
                <a:defRPr sz="2400" b="1" i="1">
                  <a:solidFill>
                    <a:schemeClr val="bg1"/>
                  </a:solidFill>
                  <a:latin typeface="Arial" charset="0"/>
                  <a:ea typeface="ＭＳ Ｐゴシック" charset="0"/>
                  <a:cs typeface="ＭＳ Ｐゴシック" charset="0"/>
                </a:defRPr>
              </a:lvl1pPr>
              <a:lvl2pPr marL="742950" indent="-285750" eaLnBrk="0" hangingPunct="0">
                <a:defRPr sz="2400" b="1" i="1">
                  <a:solidFill>
                    <a:schemeClr val="bg1"/>
                  </a:solidFill>
                  <a:latin typeface="Arial" charset="0"/>
                  <a:ea typeface="ＭＳ Ｐゴシック" charset="0"/>
                </a:defRPr>
              </a:lvl2pPr>
              <a:lvl3pPr marL="1143000" indent="-228600" eaLnBrk="0" hangingPunct="0">
                <a:defRPr sz="2400" b="1" i="1">
                  <a:solidFill>
                    <a:schemeClr val="bg1"/>
                  </a:solidFill>
                  <a:latin typeface="Arial" charset="0"/>
                  <a:ea typeface="ＭＳ Ｐゴシック" charset="0"/>
                </a:defRPr>
              </a:lvl3pPr>
              <a:lvl4pPr marL="1600200" indent="-228600" eaLnBrk="0" hangingPunct="0">
                <a:defRPr sz="2400" b="1" i="1">
                  <a:solidFill>
                    <a:schemeClr val="bg1"/>
                  </a:solidFill>
                  <a:latin typeface="Arial" charset="0"/>
                  <a:ea typeface="ＭＳ Ｐゴシック" charset="0"/>
                </a:defRPr>
              </a:lvl4pPr>
              <a:lvl5pPr marL="2057400" indent="-228600" eaLnBrk="0" hangingPunct="0">
                <a:defRPr sz="2400" b="1" i="1">
                  <a:solidFill>
                    <a:schemeClr val="bg1"/>
                  </a:solidFill>
                  <a:latin typeface="Arial" charset="0"/>
                  <a:ea typeface="ＭＳ Ｐゴシック" charset="0"/>
                </a:defRPr>
              </a:lvl5pPr>
              <a:lvl6pPr marL="2514600" indent="-228600" eaLnBrk="0" fontAlgn="base" hangingPunct="0">
                <a:spcBef>
                  <a:spcPct val="0"/>
                </a:spcBef>
                <a:spcAft>
                  <a:spcPct val="0"/>
                </a:spcAft>
                <a:defRPr sz="2400" b="1" i="1">
                  <a:solidFill>
                    <a:schemeClr val="bg1"/>
                  </a:solidFill>
                  <a:latin typeface="Arial" charset="0"/>
                  <a:ea typeface="ＭＳ Ｐゴシック" charset="0"/>
                </a:defRPr>
              </a:lvl6pPr>
              <a:lvl7pPr marL="2971800" indent="-228600" eaLnBrk="0" fontAlgn="base" hangingPunct="0">
                <a:spcBef>
                  <a:spcPct val="0"/>
                </a:spcBef>
                <a:spcAft>
                  <a:spcPct val="0"/>
                </a:spcAft>
                <a:defRPr sz="2400" b="1" i="1">
                  <a:solidFill>
                    <a:schemeClr val="bg1"/>
                  </a:solidFill>
                  <a:latin typeface="Arial" charset="0"/>
                  <a:ea typeface="ＭＳ Ｐゴシック" charset="0"/>
                </a:defRPr>
              </a:lvl7pPr>
              <a:lvl8pPr marL="3429000" indent="-228600" eaLnBrk="0" fontAlgn="base" hangingPunct="0">
                <a:spcBef>
                  <a:spcPct val="0"/>
                </a:spcBef>
                <a:spcAft>
                  <a:spcPct val="0"/>
                </a:spcAft>
                <a:defRPr sz="2400" b="1" i="1">
                  <a:solidFill>
                    <a:schemeClr val="bg1"/>
                  </a:solidFill>
                  <a:latin typeface="Arial" charset="0"/>
                  <a:ea typeface="ＭＳ Ｐゴシック" charset="0"/>
                </a:defRPr>
              </a:lvl8pPr>
              <a:lvl9pPr marL="3886200" indent="-228600" eaLnBrk="0" fontAlgn="base" hangingPunct="0">
                <a:spcBef>
                  <a:spcPct val="0"/>
                </a:spcBef>
                <a:spcAft>
                  <a:spcPct val="0"/>
                </a:spcAft>
                <a:defRPr sz="2400" b="1" i="1">
                  <a:solidFill>
                    <a:schemeClr val="bg1"/>
                  </a:solidFill>
                  <a:latin typeface="Arial" charset="0"/>
                  <a:ea typeface="ＭＳ Ｐゴシック" charset="0"/>
                </a:defRPr>
              </a:lvl9pPr>
            </a:lstStyle>
            <a:p>
              <a:pPr algn="ctr" eaLnBrk="1" hangingPunct="1"/>
              <a:r>
                <a:rPr lang="en-US" sz="1500">
                  <a:solidFill>
                    <a:srgbClr val="000000"/>
                  </a:solidFill>
                  <a:latin typeface="Calibri" charset="0"/>
                  <a:ea typeface="MS PGothic" charset="0"/>
                  <a:sym typeface="Arial" charset="0"/>
                </a:rPr>
                <a:t>Cancer in animals</a:t>
              </a:r>
            </a:p>
          </p:txBody>
        </p:sp>
        <p:sp>
          <p:nvSpPr>
            <p:cNvPr id="57350" name="Line 5"/>
            <p:cNvSpPr>
              <a:spLocks noChangeShapeType="1"/>
            </p:cNvSpPr>
            <p:nvPr/>
          </p:nvSpPr>
          <p:spPr bwMode="auto">
            <a:xfrm>
              <a:off x="1600200" y="2828925"/>
              <a:ext cx="0" cy="1371600"/>
            </a:xfrm>
            <a:prstGeom prst="line">
              <a:avLst/>
            </a:prstGeom>
            <a:noFill/>
            <a:ln w="76200" cmpd="dbl">
              <a:solidFill>
                <a:srgbClr val="0080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lstStyle/>
            <a:p>
              <a:endParaRPr lang="en-US"/>
            </a:p>
          </p:txBody>
        </p:sp>
        <p:sp>
          <p:nvSpPr>
            <p:cNvPr id="57351" name="Line 6"/>
            <p:cNvSpPr>
              <a:spLocks noChangeShapeType="1"/>
            </p:cNvSpPr>
            <p:nvPr/>
          </p:nvSpPr>
          <p:spPr bwMode="auto">
            <a:xfrm flipH="1">
              <a:off x="7543800" y="2828925"/>
              <a:ext cx="0" cy="1371600"/>
            </a:xfrm>
            <a:prstGeom prst="line">
              <a:avLst/>
            </a:prstGeom>
            <a:noFill/>
            <a:ln w="76200" cmpd="dbl">
              <a:solidFill>
                <a:srgbClr val="0080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lstStyle/>
            <a:p>
              <a:endParaRPr lang="en-US"/>
            </a:p>
          </p:txBody>
        </p:sp>
        <p:sp>
          <p:nvSpPr>
            <p:cNvPr id="57352" name="Text Box 7"/>
            <p:cNvSpPr txBox="1">
              <a:spLocks noChangeArrowheads="1"/>
            </p:cNvSpPr>
            <p:nvPr/>
          </p:nvSpPr>
          <p:spPr bwMode="auto">
            <a:xfrm>
              <a:off x="6400800" y="1600200"/>
              <a:ext cx="2286000" cy="1143000"/>
            </a:xfrm>
            <a:prstGeom prst="rect">
              <a:avLst/>
            </a:prstGeom>
            <a:solidFill>
              <a:srgbClr val="CCFFCC"/>
            </a:solidFill>
            <a:ln w="38100" cmpd="dbl">
              <a:solidFill>
                <a:srgbClr val="008000"/>
              </a:solidFill>
              <a:miter lim="800000"/>
              <a:headEnd/>
              <a:tailEnd/>
            </a:ln>
          </p:spPr>
          <p:txBody>
            <a:bodyPr lIns="45720" rIns="45720" anchor="ctr"/>
            <a:lstStyle>
              <a:lvl1pPr marL="120650" eaLnBrk="0" hangingPunct="0">
                <a:defRPr sz="2400" b="1" i="1">
                  <a:solidFill>
                    <a:schemeClr val="bg1"/>
                  </a:solidFill>
                  <a:latin typeface="Arial" charset="0"/>
                  <a:ea typeface="ＭＳ Ｐゴシック" charset="0"/>
                  <a:cs typeface="ＭＳ Ｐゴシック" charset="0"/>
                </a:defRPr>
              </a:lvl1pPr>
              <a:lvl2pPr marL="742950" indent="-285750" eaLnBrk="0" hangingPunct="0">
                <a:defRPr sz="2400" b="1" i="1">
                  <a:solidFill>
                    <a:schemeClr val="bg1"/>
                  </a:solidFill>
                  <a:latin typeface="Arial" charset="0"/>
                  <a:ea typeface="ＭＳ Ｐゴシック" charset="0"/>
                </a:defRPr>
              </a:lvl2pPr>
              <a:lvl3pPr marL="1143000" indent="-228600" eaLnBrk="0" hangingPunct="0">
                <a:defRPr sz="2400" b="1" i="1">
                  <a:solidFill>
                    <a:schemeClr val="bg1"/>
                  </a:solidFill>
                  <a:latin typeface="Arial" charset="0"/>
                  <a:ea typeface="ＭＳ Ｐゴシック" charset="0"/>
                </a:defRPr>
              </a:lvl3pPr>
              <a:lvl4pPr marL="1600200" indent="-228600" eaLnBrk="0" hangingPunct="0">
                <a:defRPr sz="2400" b="1" i="1">
                  <a:solidFill>
                    <a:schemeClr val="bg1"/>
                  </a:solidFill>
                  <a:latin typeface="Arial" charset="0"/>
                  <a:ea typeface="ＭＳ Ｐゴシック" charset="0"/>
                </a:defRPr>
              </a:lvl4pPr>
              <a:lvl5pPr marL="2057400" indent="-228600" eaLnBrk="0" hangingPunct="0">
                <a:defRPr sz="2400" b="1" i="1">
                  <a:solidFill>
                    <a:schemeClr val="bg1"/>
                  </a:solidFill>
                  <a:latin typeface="Arial" charset="0"/>
                  <a:ea typeface="ＭＳ Ｐゴシック" charset="0"/>
                </a:defRPr>
              </a:lvl5pPr>
              <a:lvl6pPr marL="2514600" indent="-228600" eaLnBrk="0" fontAlgn="base" hangingPunct="0">
                <a:spcBef>
                  <a:spcPct val="0"/>
                </a:spcBef>
                <a:spcAft>
                  <a:spcPct val="0"/>
                </a:spcAft>
                <a:defRPr sz="2400" b="1" i="1">
                  <a:solidFill>
                    <a:schemeClr val="bg1"/>
                  </a:solidFill>
                  <a:latin typeface="Arial" charset="0"/>
                  <a:ea typeface="ＭＳ Ｐゴシック" charset="0"/>
                </a:defRPr>
              </a:lvl6pPr>
              <a:lvl7pPr marL="2971800" indent="-228600" eaLnBrk="0" fontAlgn="base" hangingPunct="0">
                <a:spcBef>
                  <a:spcPct val="0"/>
                </a:spcBef>
                <a:spcAft>
                  <a:spcPct val="0"/>
                </a:spcAft>
                <a:defRPr sz="2400" b="1" i="1">
                  <a:solidFill>
                    <a:schemeClr val="bg1"/>
                  </a:solidFill>
                  <a:latin typeface="Arial" charset="0"/>
                  <a:ea typeface="ＭＳ Ｐゴシック" charset="0"/>
                </a:defRPr>
              </a:lvl7pPr>
              <a:lvl8pPr marL="3429000" indent="-228600" eaLnBrk="0" fontAlgn="base" hangingPunct="0">
                <a:spcBef>
                  <a:spcPct val="0"/>
                </a:spcBef>
                <a:spcAft>
                  <a:spcPct val="0"/>
                </a:spcAft>
                <a:defRPr sz="2400" b="1" i="1">
                  <a:solidFill>
                    <a:schemeClr val="bg1"/>
                  </a:solidFill>
                  <a:latin typeface="Arial" charset="0"/>
                  <a:ea typeface="ＭＳ Ｐゴシック" charset="0"/>
                </a:defRPr>
              </a:lvl8pPr>
              <a:lvl9pPr marL="3886200" indent="-228600" eaLnBrk="0" fontAlgn="base" hangingPunct="0">
                <a:spcBef>
                  <a:spcPct val="0"/>
                </a:spcBef>
                <a:spcAft>
                  <a:spcPct val="0"/>
                </a:spcAft>
                <a:defRPr sz="2400" b="1" i="1">
                  <a:solidFill>
                    <a:schemeClr val="bg1"/>
                  </a:solidFill>
                  <a:latin typeface="Arial" charset="0"/>
                  <a:ea typeface="ＭＳ Ｐゴシック" charset="0"/>
                </a:defRPr>
              </a:lvl9pPr>
            </a:lstStyle>
            <a:p>
              <a:pPr algn="ctr" eaLnBrk="1" hangingPunct="1"/>
              <a:r>
                <a:rPr lang="en-US" sz="1500">
                  <a:solidFill>
                    <a:srgbClr val="000000"/>
                  </a:solidFill>
                  <a:latin typeface="Calibri" charset="0"/>
                  <a:ea typeface="MS PGothic" charset="0"/>
                  <a:sym typeface="Arial" charset="0"/>
                </a:rPr>
                <a:t>Mechanistic data</a:t>
              </a:r>
            </a:p>
          </p:txBody>
        </p:sp>
        <p:sp>
          <p:nvSpPr>
            <p:cNvPr id="57353" name="Line 8"/>
            <p:cNvSpPr>
              <a:spLocks noChangeShapeType="1"/>
            </p:cNvSpPr>
            <p:nvPr/>
          </p:nvSpPr>
          <p:spPr bwMode="auto">
            <a:xfrm flipH="1">
              <a:off x="4572000" y="2854325"/>
              <a:ext cx="0" cy="1371600"/>
            </a:xfrm>
            <a:prstGeom prst="line">
              <a:avLst/>
            </a:prstGeom>
            <a:noFill/>
            <a:ln w="76200" cmpd="dbl">
              <a:solidFill>
                <a:srgbClr val="0080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lstStyle/>
            <a:p>
              <a:endParaRPr lang="en-US"/>
            </a:p>
          </p:txBody>
        </p:sp>
        <p:sp>
          <p:nvSpPr>
            <p:cNvPr id="57354" name="Text Box 3"/>
            <p:cNvSpPr txBox="1">
              <a:spLocks noChangeArrowheads="1"/>
            </p:cNvSpPr>
            <p:nvPr/>
          </p:nvSpPr>
          <p:spPr bwMode="auto">
            <a:xfrm>
              <a:off x="479425" y="4343400"/>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lIns="45720" rIns="45720"/>
            <a:lstStyle>
              <a:lvl1pPr marL="120650" defTabSz="292100" eaLnBrk="0" hangingPunct="0">
                <a:defRPr sz="2400" b="1" i="1">
                  <a:solidFill>
                    <a:schemeClr val="bg1"/>
                  </a:solidFill>
                  <a:latin typeface="Arial" charset="0"/>
                  <a:ea typeface="ＭＳ Ｐゴシック" charset="0"/>
                  <a:cs typeface="ＭＳ Ｐゴシック" charset="0"/>
                </a:defRPr>
              </a:lvl1pPr>
              <a:lvl2pPr marL="742950" indent="-285750" defTabSz="292100" eaLnBrk="0" hangingPunct="0">
                <a:defRPr sz="2400" b="1" i="1">
                  <a:solidFill>
                    <a:schemeClr val="bg1"/>
                  </a:solidFill>
                  <a:latin typeface="Arial" charset="0"/>
                  <a:ea typeface="ＭＳ Ｐゴシック" charset="0"/>
                </a:defRPr>
              </a:lvl2pPr>
              <a:lvl3pPr marL="1143000" indent="-228600" defTabSz="292100" eaLnBrk="0" hangingPunct="0">
                <a:defRPr sz="2400" b="1" i="1">
                  <a:solidFill>
                    <a:schemeClr val="bg1"/>
                  </a:solidFill>
                  <a:latin typeface="Arial" charset="0"/>
                  <a:ea typeface="ＭＳ Ｐゴシック" charset="0"/>
                </a:defRPr>
              </a:lvl3pPr>
              <a:lvl4pPr marL="1600200" indent="-228600" defTabSz="292100" eaLnBrk="0" hangingPunct="0">
                <a:defRPr sz="2400" b="1" i="1">
                  <a:solidFill>
                    <a:schemeClr val="bg1"/>
                  </a:solidFill>
                  <a:latin typeface="Arial" charset="0"/>
                  <a:ea typeface="ＭＳ Ｐゴシック" charset="0"/>
                </a:defRPr>
              </a:lvl4pPr>
              <a:lvl5pPr marL="2057400" indent="-228600" defTabSz="292100" eaLnBrk="0" hangingPunct="0">
                <a:defRPr sz="2400" b="1" i="1">
                  <a:solidFill>
                    <a:schemeClr val="bg1"/>
                  </a:solidFill>
                  <a:latin typeface="Arial" charset="0"/>
                  <a:ea typeface="ＭＳ Ｐゴシック" charset="0"/>
                </a:defRPr>
              </a:lvl5pPr>
              <a:lvl6pPr marL="2514600" indent="-228600" defTabSz="292100" eaLnBrk="0" fontAlgn="base" hangingPunct="0">
                <a:spcBef>
                  <a:spcPct val="0"/>
                </a:spcBef>
                <a:spcAft>
                  <a:spcPct val="0"/>
                </a:spcAft>
                <a:defRPr sz="2400" b="1" i="1">
                  <a:solidFill>
                    <a:schemeClr val="bg1"/>
                  </a:solidFill>
                  <a:latin typeface="Arial" charset="0"/>
                  <a:ea typeface="ＭＳ Ｐゴシック" charset="0"/>
                </a:defRPr>
              </a:lvl6pPr>
              <a:lvl7pPr marL="2971800" indent="-228600" defTabSz="292100" eaLnBrk="0" fontAlgn="base" hangingPunct="0">
                <a:spcBef>
                  <a:spcPct val="0"/>
                </a:spcBef>
                <a:spcAft>
                  <a:spcPct val="0"/>
                </a:spcAft>
                <a:defRPr sz="2400" b="1" i="1">
                  <a:solidFill>
                    <a:schemeClr val="bg1"/>
                  </a:solidFill>
                  <a:latin typeface="Arial" charset="0"/>
                  <a:ea typeface="ＭＳ Ｐゴシック" charset="0"/>
                </a:defRPr>
              </a:lvl7pPr>
              <a:lvl8pPr marL="3429000" indent="-228600" defTabSz="292100" eaLnBrk="0" fontAlgn="base" hangingPunct="0">
                <a:spcBef>
                  <a:spcPct val="0"/>
                </a:spcBef>
                <a:spcAft>
                  <a:spcPct val="0"/>
                </a:spcAft>
                <a:defRPr sz="2400" b="1" i="1">
                  <a:solidFill>
                    <a:schemeClr val="bg1"/>
                  </a:solidFill>
                  <a:latin typeface="Arial" charset="0"/>
                  <a:ea typeface="ＭＳ Ｐゴシック" charset="0"/>
                </a:defRPr>
              </a:lvl8pPr>
              <a:lvl9pPr marL="3886200" indent="-228600" defTabSz="292100" eaLnBrk="0" fontAlgn="base" hangingPunct="0">
                <a:spcBef>
                  <a:spcPct val="0"/>
                </a:spcBef>
                <a:spcAft>
                  <a:spcPct val="0"/>
                </a:spcAft>
                <a:defRPr sz="2400" b="1" i="1">
                  <a:solidFill>
                    <a:schemeClr val="bg1"/>
                  </a:solidFill>
                  <a:latin typeface="Arial" charset="0"/>
                  <a:ea typeface="ＭＳ Ｐゴシック" charset="0"/>
                </a:defRPr>
              </a:lvl9pPr>
            </a:lstStyle>
            <a:p>
              <a:pPr algn="ctr" eaLnBrk="1" hangingPunct="1"/>
              <a:r>
                <a:rPr lang="en-US" dirty="0">
                  <a:solidFill>
                    <a:srgbClr val="FF0000"/>
                  </a:solidFill>
                  <a:latin typeface="Calibri" charset="0"/>
                  <a:ea typeface="MS PGothic" charset="0"/>
                  <a:sym typeface="Arial" charset="0"/>
                </a:rPr>
                <a:t>10-100s of studies</a:t>
              </a:r>
            </a:p>
          </p:txBody>
        </p:sp>
        <p:sp>
          <p:nvSpPr>
            <p:cNvPr id="57355" name="Text Box 4"/>
            <p:cNvSpPr txBox="1">
              <a:spLocks noChangeArrowheads="1"/>
            </p:cNvSpPr>
            <p:nvPr/>
          </p:nvSpPr>
          <p:spPr bwMode="auto">
            <a:xfrm>
              <a:off x="3451225" y="4343400"/>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lIns="45720" rIns="45720"/>
            <a:lstStyle>
              <a:lvl1pPr marL="120650" eaLnBrk="0" hangingPunct="0">
                <a:defRPr sz="2400" b="1" i="1">
                  <a:solidFill>
                    <a:schemeClr val="bg1"/>
                  </a:solidFill>
                  <a:latin typeface="Arial" charset="0"/>
                  <a:ea typeface="ＭＳ Ｐゴシック" charset="0"/>
                  <a:cs typeface="ＭＳ Ｐゴシック" charset="0"/>
                </a:defRPr>
              </a:lvl1pPr>
              <a:lvl2pPr marL="742950" indent="-285750" eaLnBrk="0" hangingPunct="0">
                <a:defRPr sz="2400" b="1" i="1">
                  <a:solidFill>
                    <a:schemeClr val="bg1"/>
                  </a:solidFill>
                  <a:latin typeface="Arial" charset="0"/>
                  <a:ea typeface="ＭＳ Ｐゴシック" charset="0"/>
                </a:defRPr>
              </a:lvl2pPr>
              <a:lvl3pPr marL="1143000" indent="-228600" eaLnBrk="0" hangingPunct="0">
                <a:defRPr sz="2400" b="1" i="1">
                  <a:solidFill>
                    <a:schemeClr val="bg1"/>
                  </a:solidFill>
                  <a:latin typeface="Arial" charset="0"/>
                  <a:ea typeface="ＭＳ Ｐゴシック" charset="0"/>
                </a:defRPr>
              </a:lvl3pPr>
              <a:lvl4pPr marL="1600200" indent="-228600" eaLnBrk="0" hangingPunct="0">
                <a:defRPr sz="2400" b="1" i="1">
                  <a:solidFill>
                    <a:schemeClr val="bg1"/>
                  </a:solidFill>
                  <a:latin typeface="Arial" charset="0"/>
                  <a:ea typeface="ＭＳ Ｐゴシック" charset="0"/>
                </a:defRPr>
              </a:lvl4pPr>
              <a:lvl5pPr marL="2057400" indent="-228600" eaLnBrk="0" hangingPunct="0">
                <a:defRPr sz="2400" b="1" i="1">
                  <a:solidFill>
                    <a:schemeClr val="bg1"/>
                  </a:solidFill>
                  <a:latin typeface="Arial" charset="0"/>
                  <a:ea typeface="ＭＳ Ｐゴシック" charset="0"/>
                </a:defRPr>
              </a:lvl5pPr>
              <a:lvl6pPr marL="2514600" indent="-228600" eaLnBrk="0" fontAlgn="base" hangingPunct="0">
                <a:spcBef>
                  <a:spcPct val="0"/>
                </a:spcBef>
                <a:spcAft>
                  <a:spcPct val="0"/>
                </a:spcAft>
                <a:defRPr sz="2400" b="1" i="1">
                  <a:solidFill>
                    <a:schemeClr val="bg1"/>
                  </a:solidFill>
                  <a:latin typeface="Arial" charset="0"/>
                  <a:ea typeface="ＭＳ Ｐゴシック" charset="0"/>
                </a:defRPr>
              </a:lvl6pPr>
              <a:lvl7pPr marL="2971800" indent="-228600" eaLnBrk="0" fontAlgn="base" hangingPunct="0">
                <a:spcBef>
                  <a:spcPct val="0"/>
                </a:spcBef>
                <a:spcAft>
                  <a:spcPct val="0"/>
                </a:spcAft>
                <a:defRPr sz="2400" b="1" i="1">
                  <a:solidFill>
                    <a:schemeClr val="bg1"/>
                  </a:solidFill>
                  <a:latin typeface="Arial" charset="0"/>
                  <a:ea typeface="ＭＳ Ｐゴシック" charset="0"/>
                </a:defRPr>
              </a:lvl7pPr>
              <a:lvl8pPr marL="3429000" indent="-228600" eaLnBrk="0" fontAlgn="base" hangingPunct="0">
                <a:spcBef>
                  <a:spcPct val="0"/>
                </a:spcBef>
                <a:spcAft>
                  <a:spcPct val="0"/>
                </a:spcAft>
                <a:defRPr sz="2400" b="1" i="1">
                  <a:solidFill>
                    <a:schemeClr val="bg1"/>
                  </a:solidFill>
                  <a:latin typeface="Arial" charset="0"/>
                  <a:ea typeface="ＭＳ Ｐゴシック" charset="0"/>
                </a:defRPr>
              </a:lvl8pPr>
              <a:lvl9pPr marL="3886200" indent="-228600" eaLnBrk="0" fontAlgn="base" hangingPunct="0">
                <a:spcBef>
                  <a:spcPct val="0"/>
                </a:spcBef>
                <a:spcAft>
                  <a:spcPct val="0"/>
                </a:spcAft>
                <a:defRPr sz="2400" b="1" i="1">
                  <a:solidFill>
                    <a:schemeClr val="bg1"/>
                  </a:solidFill>
                  <a:latin typeface="Arial" charset="0"/>
                  <a:ea typeface="ＭＳ Ｐゴシック" charset="0"/>
                </a:defRPr>
              </a:lvl9pPr>
            </a:lstStyle>
            <a:p>
              <a:pPr algn="ctr" eaLnBrk="1" hangingPunct="1"/>
              <a:r>
                <a:rPr lang="en-US" dirty="0">
                  <a:solidFill>
                    <a:srgbClr val="FF0000"/>
                  </a:solidFill>
                  <a:latin typeface="Calibri" charset="0"/>
                  <a:ea typeface="MS PGothic" charset="0"/>
                  <a:sym typeface="Arial" charset="0"/>
                </a:rPr>
                <a:t>10s of studies</a:t>
              </a:r>
            </a:p>
          </p:txBody>
        </p:sp>
        <p:sp>
          <p:nvSpPr>
            <p:cNvPr id="57356" name="Text Box 7"/>
            <p:cNvSpPr txBox="1">
              <a:spLocks noChangeArrowheads="1"/>
            </p:cNvSpPr>
            <p:nvPr/>
          </p:nvSpPr>
          <p:spPr bwMode="auto">
            <a:xfrm>
              <a:off x="6423025" y="4343400"/>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lIns="45720" rIns="45720"/>
            <a:lstStyle>
              <a:lvl1pPr marL="120650" eaLnBrk="0" hangingPunct="0">
                <a:defRPr sz="2400" b="1" i="1">
                  <a:solidFill>
                    <a:schemeClr val="bg1"/>
                  </a:solidFill>
                  <a:latin typeface="Arial" charset="0"/>
                  <a:ea typeface="ＭＳ Ｐゴシック" charset="0"/>
                  <a:cs typeface="ＭＳ Ｐゴシック" charset="0"/>
                </a:defRPr>
              </a:lvl1pPr>
              <a:lvl2pPr marL="742950" indent="-285750" eaLnBrk="0" hangingPunct="0">
                <a:defRPr sz="2400" b="1" i="1">
                  <a:solidFill>
                    <a:schemeClr val="bg1"/>
                  </a:solidFill>
                  <a:latin typeface="Arial" charset="0"/>
                  <a:ea typeface="ＭＳ Ｐゴシック" charset="0"/>
                </a:defRPr>
              </a:lvl2pPr>
              <a:lvl3pPr marL="1143000" indent="-228600" eaLnBrk="0" hangingPunct="0">
                <a:defRPr sz="2400" b="1" i="1">
                  <a:solidFill>
                    <a:schemeClr val="bg1"/>
                  </a:solidFill>
                  <a:latin typeface="Arial" charset="0"/>
                  <a:ea typeface="ＭＳ Ｐゴシック" charset="0"/>
                </a:defRPr>
              </a:lvl3pPr>
              <a:lvl4pPr marL="1600200" indent="-228600" eaLnBrk="0" hangingPunct="0">
                <a:defRPr sz="2400" b="1" i="1">
                  <a:solidFill>
                    <a:schemeClr val="bg1"/>
                  </a:solidFill>
                  <a:latin typeface="Arial" charset="0"/>
                  <a:ea typeface="ＭＳ Ｐゴシック" charset="0"/>
                </a:defRPr>
              </a:lvl4pPr>
              <a:lvl5pPr marL="2057400" indent="-228600" eaLnBrk="0" hangingPunct="0">
                <a:defRPr sz="2400" b="1" i="1">
                  <a:solidFill>
                    <a:schemeClr val="bg1"/>
                  </a:solidFill>
                  <a:latin typeface="Arial" charset="0"/>
                  <a:ea typeface="ＭＳ Ｐゴシック" charset="0"/>
                </a:defRPr>
              </a:lvl5pPr>
              <a:lvl6pPr marL="2514600" indent="-228600" eaLnBrk="0" fontAlgn="base" hangingPunct="0">
                <a:spcBef>
                  <a:spcPct val="0"/>
                </a:spcBef>
                <a:spcAft>
                  <a:spcPct val="0"/>
                </a:spcAft>
                <a:defRPr sz="2400" b="1" i="1">
                  <a:solidFill>
                    <a:schemeClr val="bg1"/>
                  </a:solidFill>
                  <a:latin typeface="Arial" charset="0"/>
                  <a:ea typeface="ＭＳ Ｐゴシック" charset="0"/>
                </a:defRPr>
              </a:lvl6pPr>
              <a:lvl7pPr marL="2971800" indent="-228600" eaLnBrk="0" fontAlgn="base" hangingPunct="0">
                <a:spcBef>
                  <a:spcPct val="0"/>
                </a:spcBef>
                <a:spcAft>
                  <a:spcPct val="0"/>
                </a:spcAft>
                <a:defRPr sz="2400" b="1" i="1">
                  <a:solidFill>
                    <a:schemeClr val="bg1"/>
                  </a:solidFill>
                  <a:latin typeface="Arial" charset="0"/>
                  <a:ea typeface="ＭＳ Ｐゴシック" charset="0"/>
                </a:defRPr>
              </a:lvl7pPr>
              <a:lvl8pPr marL="3429000" indent="-228600" eaLnBrk="0" fontAlgn="base" hangingPunct="0">
                <a:spcBef>
                  <a:spcPct val="0"/>
                </a:spcBef>
                <a:spcAft>
                  <a:spcPct val="0"/>
                </a:spcAft>
                <a:defRPr sz="2400" b="1" i="1">
                  <a:solidFill>
                    <a:schemeClr val="bg1"/>
                  </a:solidFill>
                  <a:latin typeface="Arial" charset="0"/>
                  <a:ea typeface="ＭＳ Ｐゴシック" charset="0"/>
                </a:defRPr>
              </a:lvl8pPr>
              <a:lvl9pPr marL="3886200" indent="-228600" eaLnBrk="0" fontAlgn="base" hangingPunct="0">
                <a:spcBef>
                  <a:spcPct val="0"/>
                </a:spcBef>
                <a:spcAft>
                  <a:spcPct val="0"/>
                </a:spcAft>
                <a:defRPr sz="2400" b="1" i="1">
                  <a:solidFill>
                    <a:schemeClr val="bg1"/>
                  </a:solidFill>
                  <a:latin typeface="Arial" charset="0"/>
                  <a:ea typeface="ＭＳ Ｐゴシック" charset="0"/>
                </a:defRPr>
              </a:lvl9pPr>
            </a:lstStyle>
            <a:p>
              <a:pPr algn="ctr" eaLnBrk="1" hangingPunct="1"/>
              <a:r>
                <a:rPr lang="en-US" dirty="0">
                  <a:solidFill>
                    <a:srgbClr val="FF0000"/>
                  </a:solidFill>
                  <a:latin typeface="Calibri" charset="0"/>
                  <a:ea typeface="MS PGothic" charset="0"/>
                  <a:sym typeface="Arial" charset="0"/>
                </a:rPr>
                <a:t>100s to 10,000s of studies</a:t>
              </a:r>
            </a:p>
          </p:txBody>
        </p:sp>
      </p:grpSp>
      <p:sp>
        <p:nvSpPr>
          <p:cNvPr id="16" name="Rectangle 15"/>
          <p:cNvSpPr>
            <a:spLocks noChangeArrowheads="1"/>
          </p:cNvSpPr>
          <p:nvPr/>
        </p:nvSpPr>
        <p:spPr bwMode="auto">
          <a:xfrm>
            <a:off x="5185834" y="872728"/>
            <a:ext cx="3958166" cy="3970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197" tIns="38098" rIns="76197" bIns="38098">
            <a:spAutoFit/>
          </a:bodyPr>
          <a:lstStyle/>
          <a:p>
            <a:pPr marL="761970" lvl="1" indent="-380985">
              <a:buFont typeface="Arial" charset="0"/>
              <a:buChar char="•"/>
              <a:defRPr/>
            </a:pPr>
            <a:r>
              <a:rPr lang="en-US" sz="2300" dirty="0">
                <a:solidFill>
                  <a:schemeClr val="tx2">
                    <a:lumMod val="50000"/>
                  </a:schemeClr>
                </a:solidFill>
                <a:latin typeface="Calibri" charset="0"/>
                <a:cs typeface="Calibri" charset="0"/>
              </a:rPr>
              <a:t>How to search systematically for relevant mechanisms?</a:t>
            </a:r>
          </a:p>
          <a:p>
            <a:pPr marL="761970" lvl="1" indent="-380985">
              <a:buFont typeface="Arial" charset="0"/>
              <a:buChar char="•"/>
              <a:defRPr/>
            </a:pPr>
            <a:r>
              <a:rPr lang="en-US" sz="2300" dirty="0">
                <a:solidFill>
                  <a:schemeClr val="tx2">
                    <a:lumMod val="50000"/>
                  </a:schemeClr>
                </a:solidFill>
                <a:latin typeface="Calibri" charset="0"/>
                <a:cs typeface="Calibri" charset="0"/>
              </a:rPr>
              <a:t>How to bring uniformity across assessments?</a:t>
            </a:r>
          </a:p>
          <a:p>
            <a:pPr marL="761970" lvl="1" indent="-380985">
              <a:buFont typeface="Arial" charset="0"/>
              <a:buChar char="•"/>
              <a:defRPr/>
            </a:pPr>
            <a:r>
              <a:rPr lang="en-US" sz="2300" dirty="0">
                <a:solidFill>
                  <a:schemeClr val="tx2">
                    <a:lumMod val="50000"/>
                  </a:schemeClr>
                </a:solidFill>
                <a:latin typeface="Calibri" charset="0"/>
                <a:cs typeface="Calibri" charset="0"/>
              </a:rPr>
              <a:t>How to analyze the voluminous mechanistic database efficiently?</a:t>
            </a:r>
          </a:p>
          <a:p>
            <a:pPr marL="761970" lvl="1" indent="-380985">
              <a:buFont typeface="Arial" charset="0"/>
              <a:buChar char="•"/>
              <a:defRPr/>
            </a:pPr>
            <a:r>
              <a:rPr lang="en-US" sz="2300" dirty="0">
                <a:solidFill>
                  <a:schemeClr val="tx2">
                    <a:lumMod val="50000"/>
                  </a:schemeClr>
                </a:solidFill>
                <a:latin typeface="Calibri" charset="0"/>
                <a:cs typeface="Calibri" charset="0"/>
              </a:rPr>
              <a:t>How to avoid bias towards favored mechanisms</a:t>
            </a:r>
          </a:p>
        </p:txBody>
      </p:sp>
    </p:spTree>
    <p:extLst>
      <p:ext uri="{BB962C8B-B14F-4D97-AF65-F5344CB8AC3E}">
        <p14:creationId xmlns:p14="http://schemas.microsoft.com/office/powerpoint/2010/main" val="489250614"/>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3666"/>
                                        </p:tgtEl>
                                        <p:attrNameLst>
                                          <p:attrName>style.visibility</p:attrName>
                                        </p:attrNameLst>
                                      </p:cBhvr>
                                      <p:to>
                                        <p:strVal val="visible"/>
                                      </p:to>
                                    </p:set>
                                    <p:animEffect transition="in" filter="dissolve">
                                      <p:cBhvr>
                                        <p:cTn id="7" dur="500"/>
                                        <p:tgtEl>
                                          <p:spTgt spid="1136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6">
                                            <p:txEl>
                                              <p:pRg st="2" end="2"/>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86" name="Group 938"/>
          <p:cNvGraphicFramePr>
            <a:graphicFrameLocks noGrp="1"/>
          </p:cNvGraphicFramePr>
          <p:nvPr/>
        </p:nvGraphicFramePr>
        <p:xfrm>
          <a:off x="3154496" y="4203154"/>
          <a:ext cx="2047875" cy="989648"/>
        </p:xfrm>
        <a:graphic>
          <a:graphicData uri="http://schemas.openxmlformats.org/drawingml/2006/table">
            <a:tbl>
              <a:tblPr/>
              <a:tblGrid>
                <a:gridCol w="644260"/>
                <a:gridCol w="1403615"/>
              </a:tblGrid>
              <a:tr h="9858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rgbClr val="FF0066"/>
                          </a:solidFill>
                          <a:effectLst/>
                          <a:latin typeface="Arial" charset="0"/>
                          <a:ea typeface="Times New Roman" pitchFamily="18" charset="0"/>
                          <a:cs typeface="Arial" charset="0"/>
                        </a:rPr>
                        <a:t>Group 1 agents with less than </a:t>
                      </a:r>
                      <a:r>
                        <a:rPr kumimoji="0" lang="en-GB" sz="400" b="0" i="1" u="none" strike="noStrike" cap="none" normalizeH="0" baseline="0" smtClean="0">
                          <a:ln>
                            <a:noFill/>
                          </a:ln>
                          <a:solidFill>
                            <a:srgbClr val="FF0066"/>
                          </a:solidFill>
                          <a:effectLst/>
                          <a:latin typeface="Arial" charset="0"/>
                          <a:ea typeface="Times New Roman" pitchFamily="18" charset="0"/>
                          <a:cs typeface="Arial" charset="0"/>
                        </a:rPr>
                        <a:t>sufficient</a:t>
                      </a:r>
                      <a:r>
                        <a:rPr kumimoji="0" lang="en-GB" sz="400" b="0" i="0" u="none" strike="noStrike" cap="none" normalizeH="0" baseline="0" smtClean="0">
                          <a:ln>
                            <a:noFill/>
                          </a:ln>
                          <a:solidFill>
                            <a:srgbClr val="FF0066"/>
                          </a:solidFill>
                          <a:effectLst/>
                          <a:latin typeface="Arial" charset="0"/>
                          <a:ea typeface="Times New Roman" pitchFamily="18" charset="0"/>
                          <a:cs typeface="Arial" charset="0"/>
                        </a:rPr>
                        <a:t> evidence in humans</a:t>
                      </a:r>
                    </a:p>
                  </a:txBody>
                  <a:tcPr marL="18750" marR="18750" marT="7313" marB="7313"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77813" marR="0" lvl="0" indent="-277813"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2,3,4,7,8-Pentachlorodibenzofuran</a:t>
                      </a:r>
                    </a:p>
                    <a:p>
                      <a:pPr marL="277813" marR="0" lvl="0" indent="-277813"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3,4,5,3’,4’-Pentachlorobiphenyl (PCB-126)</a:t>
                      </a:r>
                    </a:p>
                    <a:p>
                      <a:pPr marL="277813" marR="0" lvl="0" indent="-277813"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4,4’-Methylenebis(2-chloroaniline) (MOCA)</a:t>
                      </a:r>
                    </a:p>
                    <a:p>
                      <a:pPr marL="277813" marR="0" lvl="0" indent="-277813"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Alpha- and beta-particle emitters</a:t>
                      </a:r>
                    </a:p>
                    <a:p>
                      <a:pPr marL="277813" marR="0" lvl="0" indent="-277813"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Areca nut</a:t>
                      </a:r>
                    </a:p>
                    <a:p>
                      <a:pPr marL="277813" marR="0" lvl="0" indent="-277813"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Aristolochic acid </a:t>
                      </a:r>
                    </a:p>
                    <a:p>
                      <a:pPr marL="277813" marR="0" lvl="0" indent="-277813"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Benzidine, dyes metabolised to</a:t>
                      </a:r>
                    </a:p>
                    <a:p>
                      <a:pPr marL="277813" marR="0" lvl="0" indent="-277813"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Benzo[</a:t>
                      </a:r>
                      <a:r>
                        <a:rPr kumimoji="0" lang="en-GB" sz="400" b="0" i="1" u="none" strike="noStrike" cap="none" normalizeH="0" baseline="0" smtClean="0">
                          <a:ln>
                            <a:noFill/>
                          </a:ln>
                          <a:solidFill>
                            <a:schemeClr val="tx1"/>
                          </a:solidFill>
                          <a:effectLst/>
                          <a:latin typeface="Arial" charset="0"/>
                          <a:ea typeface="Times New Roman" pitchFamily="18" charset="0"/>
                          <a:cs typeface="Arial" charset="0"/>
                        </a:rPr>
                        <a:t>a</a:t>
                      </a: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]pyrene</a:t>
                      </a:r>
                    </a:p>
                    <a:p>
                      <a:pPr marL="277813" marR="0" lvl="0" indent="-277813"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Ethanol in alcoholic beverages</a:t>
                      </a:r>
                    </a:p>
                    <a:p>
                      <a:pPr marL="277813" marR="0" lvl="0" indent="-277813"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Ethylene oxide </a:t>
                      </a:r>
                    </a:p>
                    <a:p>
                      <a:pPr marL="277813" marR="0" lvl="0" indent="-277813"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Etoposide</a:t>
                      </a:r>
                    </a:p>
                    <a:p>
                      <a:pPr marL="277813" marR="0" lvl="0" indent="-277813"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Ionizing radiation (all types)</a:t>
                      </a:r>
                    </a:p>
                    <a:p>
                      <a:pPr marL="277813" marR="0" lvl="0" indent="-277813"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Neutron radiation</a:t>
                      </a:r>
                    </a:p>
                    <a:p>
                      <a:pPr marL="277813" marR="0" lvl="0" indent="-277813" algn="l" defTabSz="914400" rtl="0" eaLnBrk="0" fontAlgn="base" latinLnBrk="0" hangingPunct="0">
                        <a:lnSpc>
                          <a:spcPct val="100000"/>
                        </a:lnSpc>
                        <a:spcBef>
                          <a:spcPct val="0"/>
                        </a:spcBef>
                        <a:spcAft>
                          <a:spcPct val="0"/>
                        </a:spcAft>
                        <a:buClrTx/>
                        <a:buSzTx/>
                        <a:buFontTx/>
                        <a:buNone/>
                        <a:tabLst/>
                      </a:pPr>
                      <a:r>
                        <a:rPr kumimoji="0" lang="en-GB" sz="400" b="0" i="1" u="none" strike="noStrike" cap="none" normalizeH="0" baseline="0" smtClean="0">
                          <a:ln>
                            <a:noFill/>
                          </a:ln>
                          <a:solidFill>
                            <a:schemeClr val="tx1"/>
                          </a:solidFill>
                          <a:effectLst/>
                          <a:latin typeface="Arial" charset="0"/>
                          <a:ea typeface="Times New Roman" pitchFamily="18" charset="0"/>
                          <a:cs typeface="Arial" charset="0"/>
                        </a:rPr>
                        <a:t>N′-</a:t>
                      </a: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Nitrosonornicotine (NNN) and 4-(</a:t>
                      </a:r>
                      <a:r>
                        <a:rPr kumimoji="0" lang="en-GB" sz="400" b="0" i="1" u="none" strike="noStrike" cap="none" normalizeH="0" baseline="0" smtClean="0">
                          <a:ln>
                            <a:noFill/>
                          </a:ln>
                          <a:solidFill>
                            <a:schemeClr val="tx1"/>
                          </a:solidFill>
                          <a:effectLst/>
                          <a:latin typeface="Arial" charset="0"/>
                          <a:ea typeface="Times New Roman" pitchFamily="18" charset="0"/>
                          <a:cs typeface="Arial" charset="0"/>
                        </a:rPr>
                        <a:t>N</a:t>
                      </a: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-nitroso-methylamino)-1-(3-pyridyl)-1-butanone (NNK)</a:t>
                      </a:r>
                    </a:p>
                    <a:p>
                      <a:pPr marL="277813" marR="0" lvl="0" indent="-277813"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Ultraviolet radiation</a:t>
                      </a:r>
                    </a:p>
                  </a:txBody>
                  <a:tcPr marL="19050" marR="19050" marT="7144" marB="7144"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2057" name="Oval 670"/>
          <p:cNvSpPr>
            <a:spLocks noChangeArrowheads="1"/>
          </p:cNvSpPr>
          <p:nvPr/>
        </p:nvSpPr>
        <p:spPr bwMode="auto">
          <a:xfrm>
            <a:off x="5306880" y="4102199"/>
            <a:ext cx="2002896" cy="955973"/>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47" tIns="9523" rIns="19047" bIns="9523" anchor="ctr"/>
          <a:lstStyle/>
          <a:p>
            <a:endParaRPr lang="en-US"/>
          </a:p>
        </p:txBody>
      </p:sp>
      <p:sp>
        <p:nvSpPr>
          <p:cNvPr id="2058" name="Oval 651"/>
          <p:cNvSpPr>
            <a:spLocks noChangeArrowheads="1"/>
          </p:cNvSpPr>
          <p:nvPr/>
        </p:nvSpPr>
        <p:spPr bwMode="auto">
          <a:xfrm>
            <a:off x="5937250" y="2346772"/>
            <a:ext cx="3180292" cy="104626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47" tIns="9523" rIns="19047" bIns="9523" anchor="ctr"/>
          <a:lstStyle/>
          <a:p>
            <a:endParaRPr lang="en-US"/>
          </a:p>
        </p:txBody>
      </p:sp>
      <p:sp>
        <p:nvSpPr>
          <p:cNvPr id="2059" name="Oval 629"/>
          <p:cNvSpPr>
            <a:spLocks noChangeArrowheads="1"/>
          </p:cNvSpPr>
          <p:nvPr/>
        </p:nvSpPr>
        <p:spPr bwMode="auto">
          <a:xfrm>
            <a:off x="5367074" y="412503"/>
            <a:ext cx="3746831" cy="175989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47" tIns="9523" rIns="19047" bIns="9523" anchor="ctr"/>
          <a:lstStyle/>
          <a:p>
            <a:endParaRPr lang="en-US"/>
          </a:p>
        </p:txBody>
      </p:sp>
      <p:sp>
        <p:nvSpPr>
          <p:cNvPr id="2060" name="Oval 572"/>
          <p:cNvSpPr>
            <a:spLocks noChangeArrowheads="1"/>
          </p:cNvSpPr>
          <p:nvPr/>
        </p:nvSpPr>
        <p:spPr bwMode="auto">
          <a:xfrm>
            <a:off x="44979" y="546448"/>
            <a:ext cx="3762044" cy="76522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47" tIns="9523" rIns="19047" bIns="9523" anchor="ctr"/>
          <a:lstStyle/>
          <a:p>
            <a:endParaRPr lang="en-US"/>
          </a:p>
        </p:txBody>
      </p:sp>
      <p:sp>
        <p:nvSpPr>
          <p:cNvPr id="2061" name="Oval 574"/>
          <p:cNvSpPr>
            <a:spLocks noChangeArrowheads="1"/>
          </p:cNvSpPr>
          <p:nvPr/>
        </p:nvSpPr>
        <p:spPr bwMode="auto">
          <a:xfrm>
            <a:off x="48949" y="3432473"/>
            <a:ext cx="3555339" cy="95076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47" tIns="9523" rIns="19047" bIns="9523" anchor="ctr"/>
          <a:lstStyle/>
          <a:p>
            <a:endParaRPr lang="en-US"/>
          </a:p>
        </p:txBody>
      </p:sp>
      <p:sp>
        <p:nvSpPr>
          <p:cNvPr id="2062" name="Oval 649"/>
          <p:cNvSpPr>
            <a:spLocks noChangeArrowheads="1"/>
          </p:cNvSpPr>
          <p:nvPr/>
        </p:nvSpPr>
        <p:spPr bwMode="auto">
          <a:xfrm>
            <a:off x="131631" y="1547813"/>
            <a:ext cx="3645297" cy="182835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47" tIns="9523" rIns="19047" bIns="9523" anchor="ctr"/>
          <a:lstStyle/>
          <a:p>
            <a:pPr algn="ctr"/>
            <a:endParaRPr lang="en-US"/>
          </a:p>
        </p:txBody>
      </p:sp>
      <p:sp>
        <p:nvSpPr>
          <p:cNvPr id="2063" name="Rectangle 6"/>
          <p:cNvSpPr>
            <a:spLocks noChangeArrowheads="1"/>
          </p:cNvSpPr>
          <p:nvPr/>
        </p:nvSpPr>
        <p:spPr bwMode="auto">
          <a:xfrm>
            <a:off x="-16867" y="0"/>
            <a:ext cx="9160867"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800000"/>
                </a:solidFill>
                <a:miter lim="800000"/>
                <a:headEnd/>
                <a:tailEnd/>
              </a14:hiddenLine>
            </a:ext>
          </a:extLst>
        </p:spPr>
        <p:txBody>
          <a:bodyPr wrap="none" lIns="19047" tIns="9523" rIns="19047" bIns="9523" anchor="ctr"/>
          <a:lstStyle/>
          <a:p>
            <a:endParaRPr lang="en-US"/>
          </a:p>
        </p:txBody>
      </p:sp>
      <p:sp>
        <p:nvSpPr>
          <p:cNvPr id="2064" name="Text Box 9"/>
          <p:cNvSpPr txBox="1">
            <a:spLocks noChangeAspect="1" noChangeArrowheads="1"/>
          </p:cNvSpPr>
          <p:nvPr/>
        </p:nvSpPr>
        <p:spPr bwMode="auto">
          <a:xfrm>
            <a:off x="3638" y="57150"/>
            <a:ext cx="9144000" cy="239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algn="ctr">
              <a:spcBef>
                <a:spcPct val="50000"/>
              </a:spcBef>
            </a:pPr>
            <a:r>
              <a:rPr lang="fr-FR" sz="2100" b="1" i="1" dirty="0" smtClean="0">
                <a:solidFill>
                  <a:srgbClr val="C00000"/>
                </a:solidFill>
                <a:latin typeface="+mn-lt"/>
              </a:rPr>
              <a:t>IARC </a:t>
            </a:r>
            <a:r>
              <a:rPr lang="fr-FR" sz="2100" b="1" i="1" dirty="0" err="1">
                <a:solidFill>
                  <a:srgbClr val="C00000"/>
                </a:solidFill>
                <a:latin typeface="+mn-lt"/>
              </a:rPr>
              <a:t>Monographs</a:t>
            </a:r>
            <a:r>
              <a:rPr lang="fr-FR" sz="2100" b="1" dirty="0">
                <a:solidFill>
                  <a:srgbClr val="C00000"/>
                </a:solidFill>
                <a:latin typeface="+mn-lt"/>
              </a:rPr>
              <a:t> Volume </a:t>
            </a:r>
            <a:r>
              <a:rPr lang="fr-FR" sz="2100" b="1" dirty="0" smtClean="0">
                <a:solidFill>
                  <a:srgbClr val="C00000"/>
                </a:solidFill>
                <a:latin typeface="+mn-lt"/>
              </a:rPr>
              <a:t>100</a:t>
            </a:r>
            <a:r>
              <a:rPr lang="en-US" sz="2100" b="1" dirty="0" smtClean="0">
                <a:solidFill>
                  <a:srgbClr val="C00000"/>
                </a:solidFill>
                <a:latin typeface="+mn-lt"/>
              </a:rPr>
              <a:t>:</a:t>
            </a:r>
            <a:r>
              <a:rPr lang="fr-FR" sz="2100" b="1" dirty="0" smtClean="0">
                <a:solidFill>
                  <a:srgbClr val="C00000"/>
                </a:solidFill>
                <a:latin typeface="+mn-lt"/>
              </a:rPr>
              <a:t> </a:t>
            </a:r>
            <a:r>
              <a:rPr lang="fr-FR" sz="2100" b="1" dirty="0">
                <a:solidFill>
                  <a:srgbClr val="C00000"/>
                </a:solidFill>
                <a:latin typeface="+mn-lt"/>
              </a:rPr>
              <a:t>The </a:t>
            </a:r>
            <a:r>
              <a:rPr lang="fr-FR" sz="2100" b="1" dirty="0" err="1">
                <a:solidFill>
                  <a:srgbClr val="C00000"/>
                </a:solidFill>
                <a:latin typeface="+mn-lt"/>
              </a:rPr>
              <a:t>known</a:t>
            </a:r>
            <a:r>
              <a:rPr lang="fr-FR" sz="2100" b="1" dirty="0">
                <a:solidFill>
                  <a:srgbClr val="C00000"/>
                </a:solidFill>
                <a:latin typeface="+mn-lt"/>
              </a:rPr>
              <a:t> causes of </a:t>
            </a:r>
            <a:r>
              <a:rPr lang="fr-FR" sz="2100" b="1" dirty="0" err="1">
                <a:solidFill>
                  <a:srgbClr val="C00000"/>
                </a:solidFill>
                <a:latin typeface="+mn-lt"/>
              </a:rPr>
              <a:t>human</a:t>
            </a:r>
            <a:r>
              <a:rPr lang="fr-FR" sz="2100" b="1" dirty="0">
                <a:solidFill>
                  <a:srgbClr val="C00000"/>
                </a:solidFill>
                <a:latin typeface="+mn-lt"/>
              </a:rPr>
              <a:t> cancer by </a:t>
            </a:r>
            <a:r>
              <a:rPr lang="fr-FR" sz="2100" b="1" dirty="0" err="1">
                <a:solidFill>
                  <a:srgbClr val="C00000"/>
                </a:solidFill>
                <a:latin typeface="+mn-lt"/>
              </a:rPr>
              <a:t>organ</a:t>
            </a:r>
            <a:r>
              <a:rPr lang="fr-FR" sz="2100" b="1" dirty="0">
                <a:solidFill>
                  <a:srgbClr val="C00000"/>
                </a:solidFill>
                <a:latin typeface="+mn-lt"/>
              </a:rPr>
              <a:t> site</a:t>
            </a:r>
          </a:p>
        </p:txBody>
      </p:sp>
      <p:pic>
        <p:nvPicPr>
          <p:cNvPr id="2065"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6943" y="646659"/>
            <a:ext cx="2502958" cy="326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6" name="Line 37"/>
          <p:cNvSpPr>
            <a:spLocks noChangeShapeType="1"/>
          </p:cNvSpPr>
          <p:nvPr/>
        </p:nvSpPr>
        <p:spPr bwMode="auto">
          <a:xfrm rot="20967358" flipV="1">
            <a:off x="3433300" y="3434209"/>
            <a:ext cx="818555" cy="369094"/>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47" tIns="9523" rIns="19047" bIns="9523" anchor="ctr"/>
          <a:lstStyle/>
          <a:p>
            <a:endParaRPr lang="en-US"/>
          </a:p>
        </p:txBody>
      </p:sp>
      <p:graphicFrame>
        <p:nvGraphicFramePr>
          <p:cNvPr id="2660" name="Group 612"/>
          <p:cNvGraphicFramePr>
            <a:graphicFrameLocks noGrp="1"/>
          </p:cNvGraphicFramePr>
          <p:nvPr/>
        </p:nvGraphicFramePr>
        <p:xfrm>
          <a:off x="739180" y="659061"/>
          <a:ext cx="1305058" cy="380048"/>
        </p:xfrm>
        <a:graphic>
          <a:graphicData uri="http://schemas.openxmlformats.org/drawingml/2006/table">
            <a:tbl>
              <a:tblPr/>
              <a:tblGrid>
                <a:gridCol w="389930"/>
                <a:gridCol w="915128"/>
              </a:tblGrid>
              <a:tr h="3571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rgbClr val="FF0066"/>
                          </a:solidFill>
                          <a:effectLst/>
                          <a:latin typeface="Arial" charset="0"/>
                          <a:ea typeface="Times New Roman" pitchFamily="18" charset="0"/>
                          <a:cs typeface="Arial" charset="0"/>
                        </a:rPr>
                        <a:t>Oral cavity</a:t>
                      </a:r>
                    </a:p>
                  </a:txBody>
                  <a:tcPr marL="19050" marR="19050" marT="7144" marB="7144"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Alcoholic beverages</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Betel quid with tobacco</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Betel quid without tobacco</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Human papillomavirus type 16</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Smokeless tobacco</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Tobacco smoking</a:t>
                      </a:r>
                    </a:p>
                  </a:txBody>
                  <a:tcPr marL="19050" marR="19050" marT="7144" marB="7144" horzOverflow="overflow">
                    <a:lnL>
                      <a:noFill/>
                    </a:lnL>
                    <a:lnR cap="flat">
                      <a:noFill/>
                    </a:lnR>
                    <a:lnT cap="flat">
                      <a:noFill/>
                    </a:lnT>
                    <a:lnB cap="flat">
                      <a:noFill/>
                    </a:lnB>
                    <a:lnTlToBr>
                      <a:noFill/>
                    </a:lnTlToBr>
                    <a:lnBlToTr>
                      <a:noFill/>
                    </a:lnBlToTr>
                    <a:noFill/>
                  </a:tcPr>
                </a:tc>
              </a:tr>
            </a:tbl>
          </a:graphicData>
        </a:graphic>
      </p:graphicFrame>
      <p:graphicFrame>
        <p:nvGraphicFramePr>
          <p:cNvPr id="2686" name="Group 638"/>
          <p:cNvGraphicFramePr>
            <a:graphicFrameLocks noGrp="1"/>
          </p:cNvGraphicFramePr>
          <p:nvPr/>
        </p:nvGraphicFramePr>
        <p:xfrm>
          <a:off x="2036630" y="659061"/>
          <a:ext cx="1500188" cy="258124"/>
        </p:xfrm>
        <a:graphic>
          <a:graphicData uri="http://schemas.openxmlformats.org/drawingml/2006/table">
            <a:tbl>
              <a:tblPr/>
              <a:tblGrid>
                <a:gridCol w="330068"/>
                <a:gridCol w="1170120"/>
              </a:tblGrid>
              <a:tr h="24288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rgbClr val="FF0066"/>
                          </a:solidFill>
                          <a:effectLst/>
                          <a:latin typeface="Arial" charset="0"/>
                          <a:ea typeface="Times New Roman" pitchFamily="18" charset="0"/>
                          <a:cs typeface="Arial" charset="0"/>
                        </a:rPr>
                        <a:t>Pharynx</a:t>
                      </a:r>
                    </a:p>
                  </a:txBody>
                  <a:tcPr marL="19050" marR="19050" marT="7142" marB="7142"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Alcoholic beverages</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Betel quid with tobacco</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Human papillomavirus type 16</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Tobacco smoking</a:t>
                      </a:r>
                    </a:p>
                  </a:txBody>
                  <a:tcPr marL="19050" marR="19050" marT="7142" marB="7142" horzOverflow="overflow">
                    <a:lnL>
                      <a:noFill/>
                    </a:lnL>
                    <a:lnR cap="flat">
                      <a:noFill/>
                    </a:lnR>
                    <a:lnT cap="flat">
                      <a:noFill/>
                    </a:lnT>
                    <a:lnB cap="flat">
                      <a:noFill/>
                    </a:lnB>
                    <a:lnTlToBr>
                      <a:noFill/>
                    </a:lnTlToBr>
                    <a:lnBlToTr>
                      <a:noFill/>
                    </a:lnBlToTr>
                    <a:noFill/>
                  </a:tcPr>
                </a:tc>
              </a:tr>
            </a:tbl>
          </a:graphicData>
        </a:graphic>
      </p:graphicFrame>
      <p:graphicFrame>
        <p:nvGraphicFramePr>
          <p:cNvPr id="2924" name="Group 876"/>
          <p:cNvGraphicFramePr>
            <a:graphicFrameLocks noGrp="1"/>
          </p:cNvGraphicFramePr>
          <p:nvPr/>
        </p:nvGraphicFramePr>
        <p:xfrm>
          <a:off x="1129441" y="1173013"/>
          <a:ext cx="1462484" cy="75248"/>
        </p:xfrm>
        <a:graphic>
          <a:graphicData uri="http://schemas.openxmlformats.org/drawingml/2006/table">
            <a:tbl>
              <a:tblPr/>
              <a:tblGrid>
                <a:gridCol w="571169"/>
                <a:gridCol w="891315"/>
              </a:tblGrid>
              <a:tr h="714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rgbClr val="FF0066"/>
                          </a:solidFill>
                          <a:effectLst/>
                          <a:latin typeface="Arial" charset="0"/>
                          <a:ea typeface="Times New Roman" pitchFamily="18" charset="0"/>
                          <a:cs typeface="Arial" charset="0"/>
                        </a:rPr>
                        <a:t>Salivary gland</a:t>
                      </a:r>
                    </a:p>
                  </a:txBody>
                  <a:tcPr marL="19050" marR="19050" marT="7144" marB="7144"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X-radiation, gamma-radiation</a:t>
                      </a:r>
                    </a:p>
                  </a:txBody>
                  <a:tcPr marL="19050" marR="19050" marT="7144" marB="7144" horzOverflow="overflow">
                    <a:lnL>
                      <a:noFill/>
                    </a:lnL>
                    <a:lnR cap="flat">
                      <a:noFill/>
                    </a:lnR>
                    <a:lnT cap="flat">
                      <a:noFill/>
                    </a:lnT>
                    <a:lnB cap="flat">
                      <a:noFill/>
                    </a:lnB>
                    <a:lnTlToBr>
                      <a:noFill/>
                    </a:lnTlToBr>
                    <a:lnBlToTr>
                      <a:noFill/>
                    </a:lnBlToTr>
                    <a:noFill/>
                  </a:tcPr>
                </a:tc>
              </a:tr>
            </a:tbl>
          </a:graphicData>
        </a:graphic>
      </p:graphicFrame>
      <p:graphicFrame>
        <p:nvGraphicFramePr>
          <p:cNvPr id="2688" name="Group 640"/>
          <p:cNvGraphicFramePr>
            <a:graphicFrameLocks noGrp="1"/>
          </p:cNvGraphicFramePr>
          <p:nvPr/>
        </p:nvGraphicFramePr>
        <p:xfrm>
          <a:off x="2187112" y="946051"/>
          <a:ext cx="1304726" cy="258124"/>
        </p:xfrm>
        <a:graphic>
          <a:graphicData uri="http://schemas.openxmlformats.org/drawingml/2006/table">
            <a:tbl>
              <a:tblPr/>
              <a:tblGrid>
                <a:gridCol w="451776"/>
                <a:gridCol w="852950"/>
              </a:tblGrid>
              <a:tr h="24288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rgbClr val="FF0066"/>
                          </a:solidFill>
                          <a:effectLst/>
                          <a:latin typeface="Arial" charset="0"/>
                          <a:ea typeface="Times New Roman" pitchFamily="18" charset="0"/>
                          <a:cs typeface="Arial" charset="0"/>
                        </a:rPr>
                        <a:t>Nasopharynx</a:t>
                      </a:r>
                    </a:p>
                  </a:txBody>
                  <a:tcPr marL="19050" marR="19050" marT="7142" marB="7142"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Epstein-Barr virus</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Formaldehyde</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Salted fish, Chinese-style</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Wood dust</a:t>
                      </a:r>
                    </a:p>
                  </a:txBody>
                  <a:tcPr marL="19050" marR="19050" marT="7142" marB="7142" horzOverflow="overflow">
                    <a:lnL>
                      <a:noFill/>
                    </a:lnL>
                    <a:lnR cap="flat">
                      <a:noFill/>
                    </a:lnR>
                    <a:lnT cap="flat">
                      <a:noFill/>
                    </a:lnT>
                    <a:lnB cap="flat">
                      <a:noFill/>
                    </a:lnB>
                    <a:lnTlToBr>
                      <a:noFill/>
                    </a:lnTlToBr>
                    <a:lnBlToTr>
                      <a:noFill/>
                    </a:lnBlToTr>
                    <a:noFill/>
                  </a:tcPr>
                </a:tc>
              </a:tr>
            </a:tbl>
          </a:graphicData>
        </a:graphic>
      </p:graphicFrame>
      <p:graphicFrame>
        <p:nvGraphicFramePr>
          <p:cNvPr id="2982" name="Group 934"/>
          <p:cNvGraphicFramePr>
            <a:graphicFrameLocks noGrp="1"/>
          </p:cNvGraphicFramePr>
          <p:nvPr/>
        </p:nvGraphicFramePr>
        <p:xfrm>
          <a:off x="5697141" y="837158"/>
          <a:ext cx="1545167" cy="471537"/>
        </p:xfrm>
        <a:graphic>
          <a:graphicData uri="http://schemas.openxmlformats.org/drawingml/2006/table">
            <a:tbl>
              <a:tblPr/>
              <a:tblGrid>
                <a:gridCol w="410766"/>
                <a:gridCol w="1134401"/>
              </a:tblGrid>
              <a:tr h="471537">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rgbClr val="FF0066"/>
                          </a:solidFill>
                          <a:effectLst/>
                          <a:latin typeface="Arial" charset="0"/>
                          <a:ea typeface="Times New Roman" pitchFamily="18" charset="0"/>
                          <a:cs typeface="Arial" charset="0"/>
                        </a:rPr>
                        <a:t>Nasal cavity and paranasal sinus</a:t>
                      </a:r>
                    </a:p>
                  </a:txBody>
                  <a:tcPr marL="19050" marR="19050" marT="7145" marB="7145" horzOverflow="overflow">
                    <a:lnL cap="flat">
                      <a:noFill/>
                    </a:lnL>
                    <a:lnR>
                      <a:noFill/>
                    </a:lnR>
                    <a:lnT cap="flat">
                      <a:noFill/>
                    </a:lnT>
                    <a:lnB cap="flat">
                      <a:noFill/>
                    </a:lnB>
                    <a:lnTlToBr>
                      <a:noFill/>
                    </a:lnTlToBr>
                    <a:lnBlToTr>
                      <a:noFill/>
                    </a:lnBlToTr>
                    <a:noFill/>
                  </a:tcPr>
                </a:tc>
                <a:tc>
                  <a:txBody>
                    <a:bodyPr/>
                    <a:lstStyle/>
                    <a:p>
                      <a:pPr marL="266700" marR="0" lvl="0" indent="-2667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Isopropyl alcohol manufacture using strong acids</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266700" marR="0" lvl="0" indent="-2667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Leather dust</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266700" marR="0" lvl="0" indent="-2667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Nickel compounds</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266700" marR="0" lvl="0" indent="-2667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Radium-226 and its decay products</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266700" marR="0" lvl="0" indent="-2667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Radium-228 and its decay products</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266700" marR="0" lvl="0" indent="-2667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Tobacco smoking</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266700" marR="0" lvl="0" indent="-2667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Wood dust</a:t>
                      </a:r>
                    </a:p>
                  </a:txBody>
                  <a:tcPr marL="19050" marR="19050" marT="7145" marB="7145" horzOverflow="overflow">
                    <a:lnL>
                      <a:noFill/>
                    </a:lnL>
                    <a:lnR cap="flat">
                      <a:noFill/>
                    </a:lnR>
                    <a:lnT cap="flat">
                      <a:noFill/>
                    </a:lnT>
                    <a:lnB cap="flat">
                      <a:noFill/>
                    </a:lnB>
                    <a:lnTlToBr>
                      <a:noFill/>
                    </a:lnTlToBr>
                    <a:lnBlToTr>
                      <a:noFill/>
                    </a:lnBlToTr>
                    <a:noFill/>
                  </a:tcPr>
                </a:tc>
              </a:tr>
            </a:tbl>
          </a:graphicData>
        </a:graphic>
      </p:graphicFrame>
      <p:graphicFrame>
        <p:nvGraphicFramePr>
          <p:cNvPr id="2740" name="Group 692"/>
          <p:cNvGraphicFramePr>
            <a:graphicFrameLocks noGrp="1"/>
          </p:cNvGraphicFramePr>
          <p:nvPr/>
        </p:nvGraphicFramePr>
        <p:xfrm>
          <a:off x="5772216" y="1339205"/>
          <a:ext cx="1185002" cy="258124"/>
        </p:xfrm>
        <a:graphic>
          <a:graphicData uri="http://schemas.openxmlformats.org/drawingml/2006/table">
            <a:tbl>
              <a:tblPr/>
              <a:tblGrid>
                <a:gridCol w="299971"/>
                <a:gridCol w="885031"/>
              </a:tblGrid>
              <a:tr h="24288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rgbClr val="FF0066"/>
                          </a:solidFill>
                          <a:effectLst/>
                          <a:latin typeface="Arial" charset="0"/>
                          <a:ea typeface="Times New Roman" pitchFamily="18" charset="0"/>
                          <a:cs typeface="Arial" charset="0"/>
                        </a:rPr>
                        <a:t>Larynx</a:t>
                      </a:r>
                    </a:p>
                  </a:txBody>
                  <a:tcPr marL="19050" marR="19050" marT="7142" marB="7142"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Acid mists, strong inorganic</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Alcoholic beverages</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Asbestos (all forms)</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Tobacco smoking</a:t>
                      </a:r>
                    </a:p>
                  </a:txBody>
                  <a:tcPr marL="19050" marR="19050" marT="7142" marB="7142" horzOverflow="overflow">
                    <a:lnL>
                      <a:noFill/>
                    </a:lnL>
                    <a:lnR cap="flat">
                      <a:noFill/>
                    </a:lnR>
                    <a:lnT cap="flat">
                      <a:noFill/>
                    </a:lnT>
                    <a:lnB cap="flat">
                      <a:noFill/>
                    </a:lnB>
                    <a:lnTlToBr>
                      <a:noFill/>
                    </a:lnTlToBr>
                    <a:lnBlToTr>
                      <a:noFill/>
                    </a:lnBlToTr>
                    <a:noFill/>
                  </a:tcPr>
                </a:tc>
              </a:tr>
            </a:tbl>
          </a:graphicData>
        </a:graphic>
      </p:graphicFrame>
      <p:graphicFrame>
        <p:nvGraphicFramePr>
          <p:cNvPr id="2945" name="Group 897"/>
          <p:cNvGraphicFramePr>
            <a:graphicFrameLocks noGrp="1"/>
          </p:cNvGraphicFramePr>
          <p:nvPr/>
        </p:nvGraphicFramePr>
        <p:xfrm>
          <a:off x="6987316" y="529581"/>
          <a:ext cx="2062757" cy="1599246"/>
        </p:xfrm>
        <a:graphic>
          <a:graphicData uri="http://schemas.openxmlformats.org/drawingml/2006/table">
            <a:tbl>
              <a:tblPr/>
              <a:tblGrid>
                <a:gridCol w="234156"/>
                <a:gridCol w="1828601"/>
              </a:tblGrid>
              <a:tr h="1557337">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rgbClr val="FF0066"/>
                          </a:solidFill>
                          <a:effectLst/>
                          <a:latin typeface="Arial" charset="0"/>
                          <a:ea typeface="Times New Roman" pitchFamily="18" charset="0"/>
                          <a:cs typeface="Arial" charset="0"/>
                        </a:rPr>
                        <a:t>Lung</a:t>
                      </a:r>
                    </a:p>
                  </a:txBody>
                  <a:tcPr marL="19050" marR="19050" marT="7143" marB="7143" horzOverflow="overflow">
                    <a:lnL cap="flat">
                      <a:noFill/>
                    </a:lnL>
                    <a:lnR>
                      <a:noFill/>
                    </a:lnR>
                    <a:lnT cap="flat">
                      <a:noFill/>
                    </a:lnT>
                    <a:lnB cap="flat">
                      <a:noFill/>
                    </a:lnB>
                    <a:lnTlToBr>
                      <a:noFill/>
                    </a:lnTlToBr>
                    <a:lnBlToTr>
                      <a:noFill/>
                    </a:lnBlToTr>
                    <a:noFill/>
                  </a:tcPr>
                </a:tc>
                <a:tc>
                  <a:txBody>
                    <a:bodyPr/>
                    <a:lstStyle/>
                    <a:p>
                      <a:pPr marL="533400" marR="0" lvl="0" indent="-5334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Aluminium production</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533400" marR="0" lvl="0" indent="-5334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Arsenic and inorganic arsenic compounds</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533400" marR="0" lvl="0" indent="-5334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Asbestos (all forms)</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533400" marR="0" lvl="0" indent="-5334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Beryllium and beryllium compounds</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533400" marR="0" lvl="0" indent="-5334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Bis(chloromethyl)ether; chloromethyl methyl ether</a:t>
                      </a:r>
                      <a:b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b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(technical grade)</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533400" marR="0" lvl="0" indent="-5334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Cadmium and cadmium compounds</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533400" marR="0" lvl="0" indent="-5334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Chromium (VI) compounds</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533400" marR="0" lvl="0" indent="-5334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Coal, indoor emissions from household combustion</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533400" marR="0" lvl="0" indent="-5334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Coal gasification</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533400" marR="0" lvl="0" indent="-5334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Coal-tar pitch</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533400" marR="0" lvl="0" indent="-5334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Coke production</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533400" marR="0" lvl="0" indent="-5334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Haematite mining (underground)</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533400" marR="0" lvl="0" indent="-5334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Iron and steel founding</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533400" marR="0" lvl="0" indent="-5334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MOPP (vincristine-prednisone-nitrogen mustard-procarbazine mixture)</a:t>
                      </a:r>
                    </a:p>
                    <a:p>
                      <a:pPr marL="533400" marR="0" lvl="0" indent="-5334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Nickel compounds</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533400" marR="0" lvl="0" indent="-5334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Painter (occupational exposure as)</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533400" marR="0" lvl="0" indent="-5334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Plutonium</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533400" marR="0" lvl="0" indent="-5334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Radon-222 and its decay products</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533400" marR="0" lvl="0" indent="-5334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Rubber production industry</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533400" marR="0" lvl="0" indent="-5334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Silica dust, crystalline</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533400" marR="0" lvl="0" indent="-5334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Soot</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533400" marR="0" lvl="0" indent="-5334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Sulfur mustard</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533400" marR="0" lvl="0" indent="-5334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Tobacco smoke, secondhand</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533400" marR="0" lvl="0" indent="-5334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Tobacco smoking</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533400" marR="0" lvl="0" indent="-5334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X-radiation, gamma-radiation</a:t>
                      </a:r>
                    </a:p>
                  </a:txBody>
                  <a:tcPr marL="19050" marR="19050" marT="7143" marB="7143" horzOverflow="overflow">
                    <a:lnL>
                      <a:noFill/>
                    </a:lnL>
                    <a:lnR cap="flat">
                      <a:noFill/>
                    </a:lnR>
                    <a:lnT cap="flat">
                      <a:noFill/>
                    </a:lnT>
                    <a:lnB cap="flat">
                      <a:noFill/>
                    </a:lnB>
                    <a:lnTlToBr>
                      <a:noFill/>
                    </a:lnTlToBr>
                    <a:lnBlToTr>
                      <a:noFill/>
                    </a:lnBlToTr>
                    <a:noFill/>
                  </a:tcPr>
                </a:tc>
              </a:tr>
            </a:tbl>
          </a:graphicData>
        </a:graphic>
      </p:graphicFrame>
      <p:graphicFrame>
        <p:nvGraphicFramePr>
          <p:cNvPr id="2486" name="Group 438"/>
          <p:cNvGraphicFramePr>
            <a:graphicFrameLocks noGrp="1"/>
          </p:cNvGraphicFramePr>
          <p:nvPr/>
        </p:nvGraphicFramePr>
        <p:xfrm>
          <a:off x="1856715" y="2059781"/>
          <a:ext cx="1635125" cy="528639"/>
        </p:xfrm>
        <a:graphic>
          <a:graphicData uri="http://schemas.openxmlformats.org/drawingml/2006/table">
            <a:tbl>
              <a:tblPr/>
              <a:tblGrid>
                <a:gridCol w="434909"/>
                <a:gridCol w="1200216"/>
              </a:tblGrid>
              <a:tr h="52863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rgbClr val="FF0066"/>
                          </a:solidFill>
                          <a:effectLst/>
                          <a:latin typeface="Arial" charset="0"/>
                          <a:ea typeface="Times New Roman" pitchFamily="18" charset="0"/>
                          <a:cs typeface="Arial" charset="0"/>
                        </a:rPr>
                        <a:t>Oesophagus</a:t>
                      </a:r>
                    </a:p>
                  </a:txBody>
                  <a:tcPr marL="19050" marR="19050" marT="7145" marB="7145" horzOverflow="overflow">
                    <a:lnL cap="flat">
                      <a:noFill/>
                    </a:lnL>
                    <a:lnR>
                      <a:noFill/>
                    </a:lnR>
                    <a:lnT cap="flat">
                      <a:noFill/>
                    </a:lnT>
                    <a:lnB cap="flat">
                      <a:noFill/>
                    </a:lnB>
                    <a:lnTlToBr>
                      <a:noFill/>
                    </a:lnTlToBr>
                    <a:lnBlToTr>
                      <a:noFill/>
                    </a:lnBlToTr>
                    <a:noFill/>
                  </a:tcPr>
                </a:tc>
                <a:tc>
                  <a:txBody>
                    <a:bodyPr/>
                    <a:lstStyle/>
                    <a:p>
                      <a:pPr marL="266700" marR="0" lvl="0" indent="-2667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Acetaldehyde associated with consumption of alcoholic beverages</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266700" marR="0" lvl="0" indent="-2667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Alcoholic beverages</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266700" marR="0" lvl="0" indent="-2667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Betel quid with tobacco</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266700" marR="0" lvl="0" indent="-2667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Betel quid without tobacco</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266700" marR="0" lvl="0" indent="-2667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Smokeless tobacco</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266700" marR="0" lvl="0" indent="-2667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Tobacco smoking</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266700" marR="0" lvl="0" indent="-2667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X-radiation, gamma-radiation</a:t>
                      </a:r>
                    </a:p>
                  </a:txBody>
                  <a:tcPr marL="19050" marR="19050" marT="7145" marB="7145" horzOverflow="overflow">
                    <a:lnL>
                      <a:noFill/>
                    </a:lnL>
                    <a:lnR cap="flat">
                      <a:noFill/>
                    </a:lnR>
                    <a:lnT cap="flat">
                      <a:noFill/>
                    </a:lnT>
                    <a:lnB cap="flat">
                      <a:noFill/>
                    </a:lnB>
                    <a:lnTlToBr>
                      <a:noFill/>
                    </a:lnTlToBr>
                    <a:lnBlToTr>
                      <a:noFill/>
                    </a:lnBlToTr>
                    <a:noFill/>
                  </a:tcPr>
                </a:tc>
              </a:tr>
            </a:tbl>
          </a:graphicData>
        </a:graphic>
      </p:graphicFrame>
      <p:graphicFrame>
        <p:nvGraphicFramePr>
          <p:cNvPr id="2737" name="Group 689"/>
          <p:cNvGraphicFramePr>
            <a:graphicFrameLocks noGrp="1"/>
          </p:cNvGraphicFramePr>
          <p:nvPr/>
        </p:nvGraphicFramePr>
        <p:xfrm>
          <a:off x="1369219" y="1637357"/>
          <a:ext cx="1305058" cy="258124"/>
        </p:xfrm>
        <a:graphic>
          <a:graphicData uri="http://schemas.openxmlformats.org/drawingml/2006/table">
            <a:tbl>
              <a:tblPr/>
              <a:tblGrid>
                <a:gridCol w="358180"/>
                <a:gridCol w="946878"/>
              </a:tblGrid>
              <a:tr h="24288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rgbClr val="FF0066"/>
                          </a:solidFill>
                          <a:effectLst/>
                          <a:latin typeface="Arial" charset="0"/>
                          <a:ea typeface="Times New Roman" pitchFamily="18" charset="0"/>
                          <a:cs typeface="Arial" charset="0"/>
                        </a:rPr>
                        <a:t>Stomach</a:t>
                      </a:r>
                    </a:p>
                  </a:txBody>
                  <a:tcPr marL="19050" marR="19050" marT="7142" marB="7142"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1" u="none" strike="noStrike" cap="none" normalizeH="0" baseline="0" smtClean="0">
                          <a:ln>
                            <a:noFill/>
                          </a:ln>
                          <a:solidFill>
                            <a:schemeClr val="tx1"/>
                          </a:solidFill>
                          <a:effectLst/>
                          <a:latin typeface="Arial" charset="0"/>
                          <a:ea typeface="MS PGothic" pitchFamily="34" charset="-128"/>
                          <a:cs typeface="Arial" charset="0"/>
                        </a:rPr>
                        <a:t>Helicobacter pylori</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Rubber production industry</a:t>
                      </a:r>
                      <a:endParaRPr kumimoji="0" lang="en-US" sz="4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MS PGothic" pitchFamily="34" charset="-128"/>
                          <a:cs typeface="Times New Roman" pitchFamily="18" charset="0"/>
                        </a:rPr>
                        <a:t>Tobacco smoking</a:t>
                      </a:r>
                      <a:endParaRPr kumimoji="0" lang="en-US" sz="4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MS PGothic" pitchFamily="34" charset="-128"/>
                          <a:cs typeface="Times New Roman" pitchFamily="18" charset="0"/>
                        </a:rPr>
                        <a:t>X-radiation, gamma-radiation</a:t>
                      </a:r>
                      <a:endParaRPr kumimoji="0" lang="en-GB" sz="400" b="0" i="0" u="none" strike="noStrike" cap="none" normalizeH="0" baseline="0" smtClean="0">
                        <a:ln>
                          <a:noFill/>
                        </a:ln>
                        <a:solidFill>
                          <a:schemeClr val="tx1"/>
                        </a:solidFill>
                        <a:effectLst/>
                        <a:latin typeface="Arial" charset="0"/>
                        <a:ea typeface="MS PGothic" pitchFamily="34" charset="-128"/>
                      </a:endParaRPr>
                    </a:p>
                  </a:txBody>
                  <a:tcPr marL="19050" marR="19050" marT="7142" marB="7142" horzOverflow="overflow">
                    <a:lnL>
                      <a:noFill/>
                    </a:lnL>
                    <a:lnR cap="flat">
                      <a:noFill/>
                    </a:lnR>
                    <a:lnT cap="flat">
                      <a:noFill/>
                    </a:lnT>
                    <a:lnB cap="flat">
                      <a:noFill/>
                    </a:lnB>
                    <a:lnTlToBr>
                      <a:noFill/>
                    </a:lnTlToBr>
                    <a:lnBlToTr>
                      <a:noFill/>
                    </a:lnBlToTr>
                    <a:noFill/>
                  </a:tcPr>
                </a:tc>
              </a:tr>
            </a:tbl>
          </a:graphicData>
        </a:graphic>
      </p:graphicFrame>
      <p:graphicFrame>
        <p:nvGraphicFramePr>
          <p:cNvPr id="2940" name="Group 892"/>
          <p:cNvGraphicFramePr>
            <a:graphicFrameLocks noGrp="1"/>
          </p:cNvGraphicFramePr>
          <p:nvPr/>
        </p:nvGraphicFramePr>
        <p:xfrm>
          <a:off x="806649" y="2881065"/>
          <a:ext cx="1695318" cy="197172"/>
        </p:xfrm>
        <a:graphic>
          <a:graphicData uri="http://schemas.openxmlformats.org/drawingml/2006/table">
            <a:tbl>
              <a:tblPr/>
              <a:tblGrid>
                <a:gridCol w="592667"/>
                <a:gridCol w="1102651"/>
              </a:tblGrid>
              <a:tr h="185787">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rgbClr val="FF0066"/>
                          </a:solidFill>
                          <a:effectLst/>
                          <a:latin typeface="Arial" charset="0"/>
                          <a:ea typeface="Times New Roman" pitchFamily="18" charset="0"/>
                          <a:cs typeface="Arial" charset="0"/>
                        </a:rPr>
                        <a:t>Colon and rectum</a:t>
                      </a:r>
                    </a:p>
                  </a:txBody>
                  <a:tcPr marL="19050" marR="19050" marT="7146" marB="7146"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Alcoholic beverages</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Tobacco smoking</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X-radiation, gamma-radiation</a:t>
                      </a:r>
                    </a:p>
                  </a:txBody>
                  <a:tcPr marL="19050" marR="19050" marT="7146" marB="7146" horzOverflow="overflow">
                    <a:lnL>
                      <a:noFill/>
                    </a:lnL>
                    <a:lnR cap="flat">
                      <a:noFill/>
                    </a:lnR>
                    <a:lnT cap="flat">
                      <a:noFill/>
                    </a:lnT>
                    <a:lnB cap="flat">
                      <a:noFill/>
                    </a:lnB>
                    <a:lnTlToBr>
                      <a:noFill/>
                    </a:lnTlToBr>
                    <a:lnBlToTr>
                      <a:noFill/>
                    </a:lnBlToTr>
                    <a:noFill/>
                  </a:tcPr>
                </a:tc>
              </a:tr>
            </a:tbl>
          </a:graphicData>
        </a:graphic>
      </p:graphicFrame>
      <p:graphicFrame>
        <p:nvGraphicFramePr>
          <p:cNvPr id="2942" name="Group 894"/>
          <p:cNvGraphicFramePr>
            <a:graphicFrameLocks noGrp="1"/>
          </p:cNvGraphicFramePr>
          <p:nvPr/>
        </p:nvGraphicFramePr>
        <p:xfrm>
          <a:off x="371409" y="2052836"/>
          <a:ext cx="1590476" cy="623889"/>
        </p:xfrm>
        <a:graphic>
          <a:graphicData uri="http://schemas.openxmlformats.org/drawingml/2006/table">
            <a:tbl>
              <a:tblPr/>
              <a:tblGrid>
                <a:gridCol w="446484"/>
                <a:gridCol w="1143992"/>
              </a:tblGrid>
              <a:tr h="585887">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rgbClr val="FF0066"/>
                          </a:solidFill>
                          <a:effectLst/>
                          <a:latin typeface="Arial" charset="0"/>
                          <a:ea typeface="Times New Roman" pitchFamily="18" charset="0"/>
                          <a:cs typeface="Arial" charset="0"/>
                        </a:rPr>
                        <a:t>Liver (hepatocytes)</a:t>
                      </a:r>
                    </a:p>
                  </a:txBody>
                  <a:tcPr marL="19050" marR="19050" marT="7145" marB="7145" horzOverflow="overflow">
                    <a:lnL cap="flat">
                      <a:noFill/>
                    </a:lnL>
                    <a:lnR>
                      <a:noFill/>
                    </a:lnR>
                    <a:lnT cap="flat">
                      <a:noFill/>
                    </a:lnT>
                    <a:lnB cap="flat">
                      <a:noFill/>
                    </a:lnB>
                    <a:lnTlToBr>
                      <a:noFill/>
                    </a:lnTlToBr>
                    <a:lnBlToTr>
                      <a:noFill/>
                    </a:lnBlToTr>
                    <a:noFill/>
                  </a:tcPr>
                </a:tc>
                <a:tc>
                  <a:txBody>
                    <a:bodyPr/>
                    <a:lstStyle/>
                    <a:p>
                      <a:pPr marL="266700" marR="0" lvl="0" indent="-2667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Aflatoxins</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266700" marR="0" lvl="0" indent="-2667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Alcoholic beverages</a:t>
                      </a:r>
                      <a:endParaRPr kumimoji="0" lang="en-GB" sz="400" b="0" i="1"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266700" marR="0" lvl="0" indent="-2667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Estrogen-progestogen contraceptives</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266700" marR="0" lvl="0" indent="-2667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Hepatitis B virus</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266700" marR="0" lvl="0" indent="-2667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Hepatitis C virus</a:t>
                      </a:r>
                      <a:endParaRPr kumimoji="0" lang="en-GB" sz="400" b="0" i="1" u="none" strike="noStrike" cap="none" normalizeH="0" baseline="0" smtClean="0">
                        <a:ln>
                          <a:noFill/>
                        </a:ln>
                        <a:solidFill>
                          <a:schemeClr val="tx1"/>
                        </a:solidFill>
                        <a:effectLst/>
                        <a:latin typeface="Arial" charset="0"/>
                        <a:ea typeface="Times New Roman" pitchFamily="18" charset="0"/>
                        <a:cs typeface="Arial" charset="0"/>
                      </a:endParaRPr>
                    </a:p>
                    <a:p>
                      <a:pPr marL="266700" marR="0" lvl="0" indent="-2667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Plutonium</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266700" marR="0" lvl="0" indent="-2667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Thorium-232 and its decay products</a:t>
                      </a:r>
                      <a:endParaRPr kumimoji="0" lang="en-US" sz="400" b="0" i="0" u="none" strike="noStrike" cap="none" normalizeH="0" baseline="0" smtClean="0">
                        <a:ln>
                          <a:noFill/>
                        </a:ln>
                        <a:solidFill>
                          <a:schemeClr val="tx1"/>
                        </a:solidFill>
                        <a:effectLst/>
                        <a:latin typeface="Arial" charset="0"/>
                        <a:ea typeface="Times New Roman" pitchFamily="18" charset="0"/>
                        <a:cs typeface="Arial" charset="0"/>
                      </a:endParaRPr>
                    </a:p>
                    <a:p>
                      <a:pPr marL="266700" marR="0" lvl="0" indent="-2667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Tobacco smoking (in smokers and in smokers’ children)</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266700" marR="0" lvl="0" indent="-2667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Vinyl chloride</a:t>
                      </a:r>
                    </a:p>
                  </a:txBody>
                  <a:tcPr marL="19050" marR="19050" marT="7145" marB="7145" horzOverflow="overflow">
                    <a:lnL>
                      <a:noFill/>
                    </a:lnL>
                    <a:lnR cap="flat">
                      <a:noFill/>
                    </a:lnR>
                    <a:lnT cap="flat">
                      <a:noFill/>
                    </a:lnT>
                    <a:lnB cap="flat">
                      <a:noFill/>
                    </a:lnB>
                    <a:lnTlToBr>
                      <a:noFill/>
                    </a:lnTlToBr>
                    <a:lnBlToTr>
                      <a:noFill/>
                    </a:lnBlToTr>
                    <a:noFill/>
                  </a:tcPr>
                </a:tc>
              </a:tr>
            </a:tbl>
          </a:graphicData>
        </a:graphic>
      </p:graphicFrame>
      <p:graphicFrame>
        <p:nvGraphicFramePr>
          <p:cNvPr id="2758" name="Group 710"/>
          <p:cNvGraphicFramePr>
            <a:graphicFrameLocks noGrp="1"/>
          </p:cNvGraphicFramePr>
          <p:nvPr/>
        </p:nvGraphicFramePr>
        <p:xfrm>
          <a:off x="1969163" y="2599780"/>
          <a:ext cx="1387409" cy="141635"/>
        </p:xfrm>
        <a:graphic>
          <a:graphicData uri="http://schemas.openxmlformats.org/drawingml/2006/table">
            <a:tbl>
              <a:tblPr/>
              <a:tblGrid>
                <a:gridCol w="474266"/>
                <a:gridCol w="913143"/>
              </a:tblGrid>
              <a:tr h="14163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rgbClr val="FF0066"/>
                          </a:solidFill>
                          <a:effectLst/>
                          <a:latin typeface="Arial" charset="0"/>
                          <a:ea typeface="Times New Roman" pitchFamily="18" charset="0"/>
                          <a:cs typeface="Arial" charset="0"/>
                        </a:rPr>
                        <a:t>Gall bladder</a:t>
                      </a:r>
                    </a:p>
                  </a:txBody>
                  <a:tcPr marL="19050" marR="19050" marT="7144" marB="7144" horzOverflow="overflow">
                    <a:lnL cap="flat">
                      <a:noFill/>
                    </a:lnL>
                    <a:lnR>
                      <a:noFill/>
                    </a:lnR>
                    <a:lnT cap="flat">
                      <a:noFill/>
                    </a:lnT>
                    <a:lnB cap="flat">
                      <a:noFill/>
                    </a:lnB>
                    <a:lnTlToBr>
                      <a:noFill/>
                    </a:lnTlToBr>
                    <a:lnBlToTr>
                      <a:noFill/>
                    </a:lnBlToTr>
                    <a:noFill/>
                  </a:tcPr>
                </a:tc>
                <a:tc>
                  <a:txBody>
                    <a:bodyPr/>
                    <a:lstStyle/>
                    <a:p>
                      <a:pPr marL="266700" marR="0" lvl="0" indent="-2667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Thorium-232 and its decay products</a:t>
                      </a:r>
                    </a:p>
                  </a:txBody>
                  <a:tcPr marL="19050" marR="19050" marT="7144" marB="7144" horzOverflow="overflow">
                    <a:lnL>
                      <a:noFill/>
                    </a:lnL>
                    <a:lnR cap="flat">
                      <a:noFill/>
                    </a:lnR>
                    <a:lnT cap="flat">
                      <a:noFill/>
                    </a:lnT>
                    <a:lnB cap="flat">
                      <a:noFill/>
                    </a:lnB>
                    <a:lnTlToBr>
                      <a:noFill/>
                    </a:lnTlToBr>
                    <a:lnBlToTr>
                      <a:noFill/>
                    </a:lnBlToTr>
                    <a:noFill/>
                  </a:tcPr>
                </a:tc>
              </a:tr>
            </a:tbl>
          </a:graphicData>
        </a:graphic>
      </p:graphicFrame>
      <p:graphicFrame>
        <p:nvGraphicFramePr>
          <p:cNvPr id="2739" name="Group 691"/>
          <p:cNvGraphicFramePr>
            <a:graphicFrameLocks noGrp="1"/>
          </p:cNvGraphicFramePr>
          <p:nvPr/>
        </p:nvGraphicFramePr>
        <p:xfrm>
          <a:off x="2261858" y="2808139"/>
          <a:ext cx="1095375" cy="136198"/>
        </p:xfrm>
        <a:graphic>
          <a:graphicData uri="http://schemas.openxmlformats.org/drawingml/2006/table">
            <a:tbl>
              <a:tblPr/>
              <a:tblGrid>
                <a:gridCol w="354542"/>
                <a:gridCol w="740833"/>
              </a:tblGrid>
              <a:tr h="128577">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rgbClr val="FF0066"/>
                          </a:solidFill>
                          <a:effectLst/>
                          <a:latin typeface="Arial" charset="0"/>
                          <a:ea typeface="Times New Roman" pitchFamily="18" charset="0"/>
                          <a:cs typeface="Arial" charset="0"/>
                        </a:rPr>
                        <a:t>Pancreas</a:t>
                      </a:r>
                    </a:p>
                  </a:txBody>
                  <a:tcPr marL="19050" marR="19050" marT="7139" marB="7139"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Smokeless tobacco</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Tobacco smoking</a:t>
                      </a:r>
                    </a:p>
                  </a:txBody>
                  <a:tcPr marL="19050" marR="19050" marT="7139" marB="7139" horzOverflow="overflow">
                    <a:lnL>
                      <a:noFill/>
                    </a:lnL>
                    <a:lnR cap="flat">
                      <a:noFill/>
                    </a:lnR>
                    <a:lnT cap="flat">
                      <a:noFill/>
                    </a:lnT>
                    <a:lnB cap="flat">
                      <a:noFill/>
                    </a:lnB>
                    <a:lnTlToBr>
                      <a:noFill/>
                    </a:lnTlToBr>
                    <a:lnBlToTr>
                      <a:noFill/>
                    </a:lnBlToTr>
                    <a:noFill/>
                  </a:tcPr>
                </a:tc>
              </a:tr>
            </a:tbl>
          </a:graphicData>
        </a:graphic>
      </p:graphicFrame>
      <p:graphicFrame>
        <p:nvGraphicFramePr>
          <p:cNvPr id="2927" name="Group 879"/>
          <p:cNvGraphicFramePr>
            <a:graphicFrameLocks noGrp="1"/>
          </p:cNvGraphicFramePr>
          <p:nvPr/>
        </p:nvGraphicFramePr>
        <p:xfrm>
          <a:off x="694200" y="1897807"/>
          <a:ext cx="2452688" cy="136198"/>
        </p:xfrm>
        <a:graphic>
          <a:graphicData uri="http://schemas.openxmlformats.org/drawingml/2006/table">
            <a:tbl>
              <a:tblPr/>
              <a:tblGrid>
                <a:gridCol w="862542"/>
                <a:gridCol w="1590146"/>
              </a:tblGrid>
              <a:tr h="128577">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rgbClr val="FF0066"/>
                          </a:solidFill>
                          <a:effectLst/>
                          <a:latin typeface="Arial" charset="0"/>
                          <a:ea typeface="Times New Roman" pitchFamily="18" charset="0"/>
                          <a:cs typeface="Arial" charset="0"/>
                        </a:rPr>
                        <a:t>Upper aerodigestive tract</a:t>
                      </a:r>
                    </a:p>
                  </a:txBody>
                  <a:tcPr marL="19050" marR="19050" marT="7139" marB="7139" horzOverflow="overflow">
                    <a:lnL cap="flat">
                      <a:noFill/>
                    </a:lnL>
                    <a:lnR>
                      <a:noFill/>
                    </a:lnR>
                    <a:lnT cap="flat">
                      <a:noFill/>
                    </a:lnT>
                    <a:lnB cap="flat">
                      <a:noFill/>
                    </a:lnB>
                    <a:lnTlToBr>
                      <a:noFill/>
                    </a:lnTlToBr>
                    <a:lnBlToTr>
                      <a:noFill/>
                    </a:lnBlToTr>
                    <a:noFill/>
                  </a:tcPr>
                </a:tc>
                <a:tc>
                  <a:txBody>
                    <a:bodyPr/>
                    <a:lstStyle/>
                    <a:p>
                      <a:pPr marL="266700" marR="0" lvl="0" indent="-2667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Acetaldehyde associated with consumption of </a:t>
                      </a:r>
                      <a:b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b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alcoholic beverages</a:t>
                      </a:r>
                    </a:p>
                  </a:txBody>
                  <a:tcPr marL="19050" marR="19050" marT="7139" marB="7139" horzOverflow="overflow">
                    <a:lnL>
                      <a:noFill/>
                    </a:lnL>
                    <a:lnR cap="flat">
                      <a:noFill/>
                    </a:lnR>
                    <a:lnT cap="flat">
                      <a:noFill/>
                    </a:lnT>
                    <a:lnB cap="flat">
                      <a:noFill/>
                    </a:lnB>
                    <a:lnTlToBr>
                      <a:noFill/>
                    </a:lnTlToBr>
                    <a:lnBlToTr>
                      <a:noFill/>
                    </a:lnBlToTr>
                    <a:noFill/>
                  </a:tcPr>
                </a:tc>
              </a:tr>
            </a:tbl>
          </a:graphicData>
        </a:graphic>
      </p:graphicFrame>
      <p:graphicFrame>
        <p:nvGraphicFramePr>
          <p:cNvPr id="2795" name="Group 747"/>
          <p:cNvGraphicFramePr>
            <a:graphicFrameLocks noGrp="1"/>
          </p:cNvGraphicFramePr>
          <p:nvPr/>
        </p:nvGraphicFramePr>
        <p:xfrm>
          <a:off x="161396" y="3784947"/>
          <a:ext cx="1897724" cy="380048"/>
        </p:xfrm>
        <a:graphic>
          <a:graphicData uri="http://schemas.openxmlformats.org/drawingml/2006/table">
            <a:tbl>
              <a:tblPr/>
              <a:tblGrid>
                <a:gridCol w="469966"/>
                <a:gridCol w="1427758"/>
              </a:tblGrid>
              <a:tr h="3571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rgbClr val="FF0066"/>
                          </a:solidFill>
                          <a:effectLst/>
                          <a:latin typeface="Arial" charset="0"/>
                          <a:ea typeface="Times New Roman" pitchFamily="18" charset="0"/>
                          <a:cs typeface="Arial" charset="0"/>
                        </a:rPr>
                        <a:t>Uterine cervix</a:t>
                      </a:r>
                    </a:p>
                  </a:txBody>
                  <a:tcPr marL="19050" marR="19050" marT="7144" marB="7144" horzOverflow="overflow">
                    <a:lnL cap="flat">
                      <a:noFill/>
                    </a:lnL>
                    <a:lnR>
                      <a:noFill/>
                    </a:lnR>
                    <a:lnT cap="flat">
                      <a:noFill/>
                    </a:lnT>
                    <a:lnB cap="flat">
                      <a:noFill/>
                    </a:lnB>
                    <a:lnTlToBr>
                      <a:noFill/>
                    </a:lnTlToBr>
                    <a:lnBlToTr>
                      <a:noFill/>
                    </a:lnBlToTr>
                    <a:noFill/>
                  </a:tcPr>
                </a:tc>
                <a:tc>
                  <a:txBody>
                    <a:bodyPr/>
                    <a:lstStyle/>
                    <a:p>
                      <a:pPr marL="171450" marR="0" lvl="0" indent="-17145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Diethylstilbestrol (exposure </a:t>
                      </a:r>
                      <a:r>
                        <a:rPr kumimoji="0" lang="en-GB" sz="400" b="0" i="1" u="none" strike="noStrike" cap="none" normalizeH="0" baseline="0" smtClean="0">
                          <a:ln>
                            <a:noFill/>
                          </a:ln>
                          <a:solidFill>
                            <a:schemeClr val="tx1"/>
                          </a:solidFill>
                          <a:effectLst/>
                          <a:latin typeface="Arial" charset="0"/>
                          <a:ea typeface="Times New Roman" pitchFamily="18" charset="0"/>
                          <a:cs typeface="Arial" charset="0"/>
                        </a:rPr>
                        <a:t>in utero</a:t>
                      </a: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171450" marR="0" lvl="0" indent="-17145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Estrogen-progestogen contraceptives</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171450" marR="0" lvl="0" indent="-17145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Human immunodeficiency virus type 1</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171450" marR="0" lvl="0" indent="-17145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Human papillomavirus types 16, 18, 31, 33, 35, 39, 45, 51, 52, 56, 58, 59</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171450" marR="0" lvl="0" indent="-17145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Tobacco smoking</a:t>
                      </a:r>
                    </a:p>
                  </a:txBody>
                  <a:tcPr marL="19050" marR="19050" marT="7144" marB="7144" horzOverflow="overflow">
                    <a:lnL>
                      <a:noFill/>
                    </a:lnL>
                    <a:lnR cap="flat">
                      <a:noFill/>
                    </a:lnR>
                    <a:lnT cap="flat">
                      <a:noFill/>
                    </a:lnT>
                    <a:lnB cap="flat">
                      <a:noFill/>
                    </a:lnB>
                    <a:lnTlToBr>
                      <a:noFill/>
                    </a:lnTlToBr>
                    <a:lnBlToTr>
                      <a:noFill/>
                    </a:lnBlToTr>
                    <a:noFill/>
                  </a:tcPr>
                </a:tc>
              </a:tr>
            </a:tbl>
          </a:graphicData>
        </a:graphic>
      </p:graphicFrame>
      <p:graphicFrame>
        <p:nvGraphicFramePr>
          <p:cNvPr id="2791" name="Group 743"/>
          <p:cNvGraphicFramePr>
            <a:graphicFrameLocks noGrp="1"/>
          </p:cNvGraphicFramePr>
          <p:nvPr/>
        </p:nvGraphicFramePr>
        <p:xfrm>
          <a:off x="993842" y="3522762"/>
          <a:ext cx="1740297" cy="197172"/>
        </p:xfrm>
        <a:graphic>
          <a:graphicData uri="http://schemas.openxmlformats.org/drawingml/2006/table">
            <a:tbl>
              <a:tblPr/>
              <a:tblGrid>
                <a:gridCol w="451115"/>
                <a:gridCol w="1289182"/>
              </a:tblGrid>
              <a:tr h="185787">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rgbClr val="FF0066"/>
                          </a:solidFill>
                          <a:effectLst/>
                          <a:latin typeface="Arial" charset="0"/>
                          <a:ea typeface="Times New Roman" pitchFamily="18" charset="0"/>
                          <a:cs typeface="Arial" charset="0"/>
                        </a:rPr>
                        <a:t>Endometrium</a:t>
                      </a:r>
                    </a:p>
                  </a:txBody>
                  <a:tcPr marL="19050" marR="19050" marT="7146" marB="7146"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Estrogen menopausal therapy</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Estrogen-progestogen menopausal therapy</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Tamoxifen</a:t>
                      </a:r>
                    </a:p>
                  </a:txBody>
                  <a:tcPr marL="19050" marR="19050" marT="7146" marB="7146" horzOverflow="overflow">
                    <a:lnL>
                      <a:noFill/>
                    </a:lnL>
                    <a:lnR cap="flat">
                      <a:noFill/>
                    </a:lnR>
                    <a:lnT cap="flat">
                      <a:noFill/>
                    </a:lnT>
                    <a:lnB cap="flat">
                      <a:noFill/>
                    </a:lnB>
                    <a:lnTlToBr>
                      <a:noFill/>
                    </a:lnTlToBr>
                    <a:lnBlToTr>
                      <a:noFill/>
                    </a:lnBlToTr>
                    <a:noFill/>
                  </a:tcPr>
                </a:tc>
              </a:tr>
            </a:tbl>
          </a:graphicData>
        </a:graphic>
      </p:graphicFrame>
      <p:graphicFrame>
        <p:nvGraphicFramePr>
          <p:cNvPr id="2626" name="Group 578"/>
          <p:cNvGraphicFramePr>
            <a:graphicFrameLocks noGrp="1"/>
          </p:cNvGraphicFramePr>
          <p:nvPr/>
        </p:nvGraphicFramePr>
        <p:xfrm>
          <a:off x="2178845" y="3967014"/>
          <a:ext cx="1275291" cy="197172"/>
        </p:xfrm>
        <a:graphic>
          <a:graphicData uri="http://schemas.openxmlformats.org/drawingml/2006/table">
            <a:tbl>
              <a:tblPr/>
              <a:tblGrid>
                <a:gridCol w="299971"/>
                <a:gridCol w="975320"/>
              </a:tblGrid>
              <a:tr h="185787">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rgbClr val="FF0066"/>
                          </a:solidFill>
                          <a:effectLst/>
                          <a:latin typeface="Arial" charset="0"/>
                          <a:ea typeface="Times New Roman" pitchFamily="18" charset="0"/>
                          <a:cs typeface="Arial" charset="0"/>
                        </a:rPr>
                        <a:t>Ovary</a:t>
                      </a:r>
                    </a:p>
                  </a:txBody>
                  <a:tcPr marL="19050" marR="19050" marT="7146" marB="7146"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Asbestos (all forms)</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Estrogen menopausal therapy</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Tobacco smoking</a:t>
                      </a:r>
                    </a:p>
                  </a:txBody>
                  <a:tcPr marL="19050" marR="19050" marT="7146" marB="7146" horzOverflow="overflow">
                    <a:lnL>
                      <a:noFill/>
                    </a:lnL>
                    <a:lnR cap="flat">
                      <a:noFill/>
                    </a:lnR>
                    <a:lnT cap="flat">
                      <a:noFill/>
                    </a:lnT>
                    <a:lnB cap="flat">
                      <a:noFill/>
                    </a:lnB>
                    <a:lnTlToBr>
                      <a:noFill/>
                    </a:lnTlToBr>
                    <a:lnBlToTr>
                      <a:noFill/>
                    </a:lnBlToTr>
                    <a:noFill/>
                  </a:tcPr>
                </a:tc>
              </a:tr>
            </a:tbl>
          </a:graphicData>
        </a:graphic>
      </p:graphicFrame>
      <p:graphicFrame>
        <p:nvGraphicFramePr>
          <p:cNvPr id="2793" name="Group 745"/>
          <p:cNvGraphicFramePr>
            <a:graphicFrameLocks noGrp="1"/>
          </p:cNvGraphicFramePr>
          <p:nvPr/>
        </p:nvGraphicFramePr>
        <p:xfrm>
          <a:off x="1991652" y="3714998"/>
          <a:ext cx="1372857" cy="136198"/>
        </p:xfrm>
        <a:graphic>
          <a:graphicData uri="http://schemas.openxmlformats.org/drawingml/2006/table">
            <a:tbl>
              <a:tblPr/>
              <a:tblGrid>
                <a:gridCol w="277813"/>
                <a:gridCol w="1095044"/>
              </a:tblGrid>
              <a:tr h="128577">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rgbClr val="FF0066"/>
                          </a:solidFill>
                          <a:effectLst/>
                          <a:latin typeface="Arial" charset="0"/>
                          <a:ea typeface="Times New Roman" pitchFamily="18" charset="0"/>
                          <a:cs typeface="Arial" charset="0"/>
                        </a:rPr>
                        <a:t>Vagina</a:t>
                      </a:r>
                    </a:p>
                  </a:txBody>
                  <a:tcPr marL="19050" marR="19050" marT="7139" marB="7139"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Diethylstilbestrol (exposure </a:t>
                      </a:r>
                      <a:r>
                        <a:rPr kumimoji="0" lang="en-GB" sz="400" b="0" i="1" u="none" strike="noStrike" cap="none" normalizeH="0" baseline="0" smtClean="0">
                          <a:ln>
                            <a:noFill/>
                          </a:ln>
                          <a:solidFill>
                            <a:schemeClr val="tx1"/>
                          </a:solidFill>
                          <a:effectLst/>
                          <a:latin typeface="Arial" charset="0"/>
                          <a:ea typeface="Times New Roman" pitchFamily="18" charset="0"/>
                          <a:cs typeface="Arial" charset="0"/>
                        </a:rPr>
                        <a:t>in utero</a:t>
                      </a: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Human papillomavirus type 16</a:t>
                      </a:r>
                    </a:p>
                  </a:txBody>
                  <a:tcPr marL="19050" marR="19050" marT="7139" marB="7139" horzOverflow="overflow">
                    <a:lnL>
                      <a:noFill/>
                    </a:lnL>
                    <a:lnR cap="flat">
                      <a:noFill/>
                    </a:lnR>
                    <a:lnT cap="flat">
                      <a:noFill/>
                    </a:lnT>
                    <a:lnB cap="flat">
                      <a:noFill/>
                    </a:lnB>
                    <a:lnTlToBr>
                      <a:noFill/>
                    </a:lnTlToBr>
                    <a:lnBlToTr>
                      <a:noFill/>
                    </a:lnBlToTr>
                    <a:noFill/>
                  </a:tcPr>
                </a:tc>
              </a:tr>
            </a:tbl>
          </a:graphicData>
        </a:graphic>
      </p:graphicFrame>
      <p:graphicFrame>
        <p:nvGraphicFramePr>
          <p:cNvPr id="2627" name="Group 579"/>
          <p:cNvGraphicFramePr>
            <a:graphicFrameLocks noGrp="1"/>
          </p:cNvGraphicFramePr>
          <p:nvPr/>
        </p:nvGraphicFramePr>
        <p:xfrm>
          <a:off x="2074004" y="3867547"/>
          <a:ext cx="1199885" cy="75248"/>
        </p:xfrm>
        <a:graphic>
          <a:graphicData uri="http://schemas.openxmlformats.org/drawingml/2006/table">
            <a:tbl>
              <a:tblPr/>
              <a:tblGrid>
                <a:gridCol w="269875"/>
                <a:gridCol w="930010"/>
              </a:tblGrid>
              <a:tr h="714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rgbClr val="FF0066"/>
                          </a:solidFill>
                          <a:effectLst/>
                          <a:latin typeface="Arial" charset="0"/>
                          <a:ea typeface="Times New Roman" pitchFamily="18" charset="0"/>
                          <a:cs typeface="Arial" charset="0"/>
                        </a:rPr>
                        <a:t>Vulva</a:t>
                      </a:r>
                    </a:p>
                  </a:txBody>
                  <a:tcPr marL="19050" marR="19050" marT="7144" marB="7144"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Human papillomavirus type 16</a:t>
                      </a:r>
                    </a:p>
                  </a:txBody>
                  <a:tcPr marL="19050" marR="19050" marT="7144" marB="7144" horzOverflow="overflow">
                    <a:lnL>
                      <a:noFill/>
                    </a:lnL>
                    <a:lnR cap="flat">
                      <a:noFill/>
                    </a:lnR>
                    <a:lnT cap="flat">
                      <a:noFill/>
                    </a:lnT>
                    <a:lnB cap="flat">
                      <a:noFill/>
                    </a:lnB>
                    <a:lnTlToBr>
                      <a:noFill/>
                    </a:lnTlToBr>
                    <a:lnBlToTr>
                      <a:noFill/>
                    </a:lnBlToTr>
                    <a:noFill/>
                  </a:tcPr>
                </a:tc>
              </a:tr>
            </a:tbl>
          </a:graphicData>
        </a:graphic>
      </p:graphicFrame>
      <p:graphicFrame>
        <p:nvGraphicFramePr>
          <p:cNvPr id="2981" name="Group 933"/>
          <p:cNvGraphicFramePr>
            <a:graphicFrameLocks noGrp="1"/>
          </p:cNvGraphicFramePr>
          <p:nvPr/>
        </p:nvGraphicFramePr>
        <p:xfrm>
          <a:off x="1219068" y="4180831"/>
          <a:ext cx="1200216" cy="123527"/>
        </p:xfrm>
        <a:graphic>
          <a:graphicData uri="http://schemas.openxmlformats.org/drawingml/2006/table">
            <a:tbl>
              <a:tblPr/>
              <a:tblGrid>
                <a:gridCol w="237133"/>
                <a:gridCol w="963083"/>
              </a:tblGrid>
              <a:tr h="123527">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rgbClr val="FF0066"/>
                          </a:solidFill>
                          <a:effectLst/>
                          <a:latin typeface="Arial" charset="0"/>
                          <a:ea typeface="Times New Roman" pitchFamily="18" charset="0"/>
                          <a:cs typeface="Arial" charset="0"/>
                        </a:rPr>
                        <a:t>Penis</a:t>
                      </a:r>
                    </a:p>
                  </a:txBody>
                  <a:tcPr marL="18750" marR="18750" marT="7313" marB="7313" anchor="ct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Human papillomavirus type 16</a:t>
                      </a:r>
                    </a:p>
                  </a:txBody>
                  <a:tcPr marL="18750" marR="18750" marT="7313" marB="7313" anchor="ctr" horzOverflow="overflow">
                    <a:lnL>
                      <a:noFill/>
                    </a:lnL>
                    <a:lnR cap="flat">
                      <a:noFill/>
                    </a:lnR>
                    <a:lnT cap="flat">
                      <a:noFill/>
                    </a:lnT>
                    <a:lnB cap="flat">
                      <a:noFill/>
                    </a:lnB>
                    <a:lnTlToBr>
                      <a:noFill/>
                    </a:lnTlToBr>
                    <a:lnBlToTr>
                      <a:noFill/>
                    </a:lnBlToTr>
                    <a:noFill/>
                  </a:tcPr>
                </a:tc>
              </a:tr>
            </a:tbl>
          </a:graphicData>
        </a:graphic>
      </p:graphicFrame>
      <p:graphicFrame>
        <p:nvGraphicFramePr>
          <p:cNvPr id="2679" name="Group 631"/>
          <p:cNvGraphicFramePr>
            <a:graphicFrameLocks noGrp="1"/>
          </p:cNvGraphicFramePr>
          <p:nvPr/>
        </p:nvGraphicFramePr>
        <p:xfrm>
          <a:off x="7058422" y="2427635"/>
          <a:ext cx="1841500" cy="928689"/>
        </p:xfrm>
        <a:graphic>
          <a:graphicData uri="http://schemas.openxmlformats.org/drawingml/2006/table">
            <a:tbl>
              <a:tblPr/>
              <a:tblGrid>
                <a:gridCol w="512300"/>
                <a:gridCol w="1329200"/>
              </a:tblGrid>
              <a:tr h="871637">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rgbClr val="FF0066"/>
                          </a:solidFill>
                          <a:effectLst/>
                          <a:latin typeface="Arial" charset="0"/>
                          <a:ea typeface="Times New Roman" pitchFamily="18" charset="0"/>
                          <a:cs typeface="Arial" charset="0"/>
                        </a:rPr>
                        <a:t>Urinary bladder</a:t>
                      </a:r>
                    </a:p>
                  </a:txBody>
                  <a:tcPr marL="19050" marR="19050" marT="7145" marB="7145"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Aluminium production</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4-Aminobiphenyl</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Arsenic and inorganic arsenic compounds</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Auramine production</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Benzidine</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Chlornaphazine</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Cyclophosphamide</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Magenta production</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2-Naphthylamine</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Painter (occupational exposure as)</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Rubber production industry</a:t>
                      </a:r>
                      <a:endParaRPr kumimoji="0" lang="en-GB" sz="400" b="0" i="1" u="none" strike="noStrike" cap="none" normalizeH="0" baseline="0" smtClean="0">
                        <a:ln>
                          <a:noFill/>
                        </a:ln>
                        <a:solidFill>
                          <a:schemeClr val="tx1"/>
                        </a:solidFill>
                        <a:effectLst/>
                        <a:latin typeface="Arial"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1" u="none" strike="noStrike" cap="none" normalizeH="0" baseline="0" smtClean="0">
                          <a:ln>
                            <a:noFill/>
                          </a:ln>
                          <a:solidFill>
                            <a:schemeClr val="tx1"/>
                          </a:solidFill>
                          <a:effectLst/>
                          <a:latin typeface="Arial" charset="0"/>
                          <a:ea typeface="Times New Roman" pitchFamily="18" charset="0"/>
                          <a:cs typeface="Arial" charset="0"/>
                        </a:rPr>
                        <a:t>Schistosoma haematobium</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Tobacco smoking</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1" u="none" strike="noStrike" cap="none" normalizeH="0" baseline="0" smtClean="0">
                          <a:ln>
                            <a:noFill/>
                          </a:ln>
                          <a:solidFill>
                            <a:schemeClr val="tx1"/>
                          </a:solidFill>
                          <a:effectLst/>
                          <a:latin typeface="Arial" charset="0"/>
                          <a:ea typeface="Times New Roman" pitchFamily="18" charset="0"/>
                          <a:cs typeface="Arial" charset="0"/>
                        </a:rPr>
                        <a:t>ortho</a:t>
                      </a: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-Toluidine</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X-radiation, gamma-radiation</a:t>
                      </a:r>
                    </a:p>
                  </a:txBody>
                  <a:tcPr marL="19050" marR="19050" marT="7145" marB="7145" horzOverflow="overflow">
                    <a:lnL>
                      <a:noFill/>
                    </a:lnL>
                    <a:lnR cap="flat">
                      <a:noFill/>
                    </a:lnR>
                    <a:lnT cap="flat">
                      <a:noFill/>
                    </a:lnT>
                    <a:lnB cap="flat">
                      <a:noFill/>
                    </a:lnB>
                    <a:lnTlToBr>
                      <a:noFill/>
                    </a:lnTlToBr>
                    <a:lnBlToTr>
                      <a:noFill/>
                    </a:lnBlToTr>
                    <a:noFill/>
                  </a:tcPr>
                </a:tc>
              </a:tr>
            </a:tbl>
          </a:graphicData>
        </a:graphic>
      </p:graphicFrame>
      <p:graphicFrame>
        <p:nvGraphicFramePr>
          <p:cNvPr id="2968" name="Group 920"/>
          <p:cNvGraphicFramePr>
            <a:graphicFrameLocks noGrp="1"/>
          </p:cNvGraphicFramePr>
          <p:nvPr/>
        </p:nvGraphicFramePr>
        <p:xfrm>
          <a:off x="6154870" y="2853035"/>
          <a:ext cx="1260078" cy="471488"/>
        </p:xfrm>
        <a:graphic>
          <a:graphicData uri="http://schemas.openxmlformats.org/drawingml/2006/table">
            <a:tbl>
              <a:tblPr/>
              <a:tblGrid>
                <a:gridCol w="472612"/>
                <a:gridCol w="787466"/>
              </a:tblGrid>
              <a:tr h="4714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rgbClr val="FF0066"/>
                          </a:solidFill>
                          <a:effectLst/>
                          <a:latin typeface="Arial" charset="0"/>
                          <a:ea typeface="Times New Roman" pitchFamily="18" charset="0"/>
                          <a:cs typeface="Arial" charset="0"/>
                        </a:rPr>
                        <a:t>Renal pelvis </a:t>
                      </a:r>
                      <a:br>
                        <a:rPr kumimoji="0" lang="en-GB" sz="400" b="0" i="0" u="none" strike="noStrike" cap="none" normalizeH="0" baseline="0" smtClean="0">
                          <a:ln>
                            <a:noFill/>
                          </a:ln>
                          <a:solidFill>
                            <a:srgbClr val="FF0066"/>
                          </a:solidFill>
                          <a:effectLst/>
                          <a:latin typeface="Arial" charset="0"/>
                          <a:ea typeface="Times New Roman" pitchFamily="18" charset="0"/>
                          <a:cs typeface="Arial" charset="0"/>
                        </a:rPr>
                      </a:br>
                      <a:r>
                        <a:rPr kumimoji="0" lang="en-GB" sz="400" b="0" i="0" u="none" strike="noStrike" cap="none" normalizeH="0" baseline="0" smtClean="0">
                          <a:ln>
                            <a:noFill/>
                          </a:ln>
                          <a:solidFill>
                            <a:srgbClr val="FF0066"/>
                          </a:solidFill>
                          <a:effectLst/>
                          <a:latin typeface="Arial" charset="0"/>
                          <a:ea typeface="Times New Roman" pitchFamily="18" charset="0"/>
                          <a:cs typeface="Arial" charset="0"/>
                        </a:rPr>
                        <a:t>and ureter</a:t>
                      </a:r>
                    </a:p>
                  </a:txBody>
                  <a:tcPr marL="19050" marR="19050" marT="7144" marB="7144" horzOverflow="overflow">
                    <a:lnL cap="flat">
                      <a:noFill/>
                    </a:lnL>
                    <a:lnR>
                      <a:noFill/>
                    </a:lnR>
                    <a:lnT cap="flat">
                      <a:noFill/>
                    </a:lnT>
                    <a:lnB cap="flat">
                      <a:noFill/>
                    </a:lnB>
                    <a:lnTlToBr>
                      <a:noFill/>
                    </a:lnTlToBr>
                    <a:lnBlToTr>
                      <a:noFill/>
                    </a:lnBlToTr>
                    <a:noFill/>
                  </a:tcPr>
                </a:tc>
                <a:tc>
                  <a:txBody>
                    <a:bodyPr/>
                    <a:lstStyle/>
                    <a:p>
                      <a:pPr marL="361950" marR="0" lvl="0" indent="-36195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Aristolochic acid, </a:t>
                      </a:r>
                      <a:b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b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plants containing</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361950" marR="0" lvl="0" indent="-36195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Phenacetin</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361950" marR="0" lvl="0" indent="-36195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Phenacetin, analgesic mixtures containing</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361950" marR="0" lvl="0" indent="-36195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Tobacco smoking</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marL="19050" marR="19050" marT="7144" marB="7144" horzOverflow="overflow">
                    <a:lnL>
                      <a:noFill/>
                    </a:lnL>
                    <a:lnR cap="flat">
                      <a:noFill/>
                    </a:lnR>
                    <a:lnT cap="flat">
                      <a:noFill/>
                    </a:lnT>
                    <a:lnB cap="flat">
                      <a:noFill/>
                    </a:lnB>
                    <a:lnTlToBr>
                      <a:noFill/>
                    </a:lnTlToBr>
                    <a:lnBlToTr>
                      <a:noFill/>
                    </a:lnBlToTr>
                    <a:noFill/>
                  </a:tcPr>
                </a:tc>
              </a:tr>
            </a:tbl>
          </a:graphicData>
        </a:graphic>
      </p:graphicFrame>
      <p:graphicFrame>
        <p:nvGraphicFramePr>
          <p:cNvPr id="2988" name="Group 940"/>
          <p:cNvGraphicFramePr>
            <a:graphicFrameLocks noGrp="1"/>
          </p:cNvGraphicFramePr>
          <p:nvPr/>
        </p:nvGraphicFramePr>
        <p:xfrm>
          <a:off x="7384853" y="3432473"/>
          <a:ext cx="1680105" cy="1735006"/>
        </p:xfrm>
        <a:graphic>
          <a:graphicData uri="http://schemas.openxmlformats.org/drawingml/2006/table">
            <a:tbl>
              <a:tblPr/>
              <a:tblGrid>
                <a:gridCol w="398529"/>
                <a:gridCol w="1281576"/>
              </a:tblGrid>
              <a:tr h="168547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rgbClr val="FF0066"/>
                          </a:solidFill>
                          <a:effectLst/>
                          <a:latin typeface="Arial" charset="0"/>
                          <a:ea typeface="Times New Roman" pitchFamily="18" charset="0"/>
                          <a:cs typeface="Arial" charset="0"/>
                        </a:rPr>
                        <a:t>Leukaemia/</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rgbClr val="FF0066"/>
                          </a:solidFill>
                          <a:effectLst/>
                          <a:latin typeface="Arial" charset="0"/>
                          <a:ea typeface="Times New Roman" pitchFamily="18" charset="0"/>
                          <a:cs typeface="Arial" charset="0"/>
                        </a:rPr>
                        <a:t>lymphoma</a:t>
                      </a:r>
                    </a:p>
                  </a:txBody>
                  <a:tcPr marL="18750" marR="18750" marT="14063" marB="14063"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Azathioprine</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Benzene</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Busulfan</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1,3-Butadiene</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Chlorambucil</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Cyclophosphamide</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Cyclosporine</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Epstein-Barr virus</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Etoposide with cisplatin and bleomycin</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Fission products, including Strontium-90</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Formaldehyde</a:t>
                      </a: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GB" sz="400" b="0" i="1" u="none" strike="noStrike" cap="none" normalizeH="0" baseline="0" smtClean="0">
                          <a:ln>
                            <a:noFill/>
                          </a:ln>
                          <a:solidFill>
                            <a:schemeClr val="tx1"/>
                          </a:solidFill>
                          <a:effectLst/>
                          <a:latin typeface="Arial" charset="0"/>
                          <a:ea typeface="Times New Roman" pitchFamily="18" charset="0"/>
                          <a:cs typeface="Arial" charset="0"/>
                        </a:rPr>
                        <a:t>Helicobacter Pylori</a:t>
                      </a:r>
                      <a:endParaRPr kumimoji="0" lang="en-US" sz="400" b="0" i="1"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Hepatitis C virus</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Human immunodeficiency virus type 1</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Human T-cell lymphotropic virus type 1</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Kaposi sarcoma herpes virus</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Melphalan</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MOPP (vincristine-prednisone-nitrogen mustard-procarbazine mixture)</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Phosphorus-32, as phosphate</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Rubber production industry</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Semustine [1-(2-Chloroethyl)-3-(4-methylcyclohexyl)-1-nitrosourea, or methyl-CCNU]</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Thiotepa</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Thorium-232 and its decay products</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Tobacco smoking</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Treosulfan</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177800" marR="0" lvl="0" indent="-17780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X-radiation, gamma-radiation</a:t>
                      </a:r>
                    </a:p>
                  </a:txBody>
                  <a:tcPr marL="18750" marR="18750" marT="14063" marB="14063"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952" name="Group 904"/>
          <p:cNvGraphicFramePr>
            <a:graphicFrameLocks noGrp="1"/>
          </p:cNvGraphicFramePr>
          <p:nvPr/>
        </p:nvGraphicFramePr>
        <p:xfrm>
          <a:off x="5494735" y="2054076"/>
          <a:ext cx="1215099" cy="471825"/>
        </p:xfrm>
        <a:graphic>
          <a:graphicData uri="http://schemas.openxmlformats.org/drawingml/2006/table">
            <a:tbl>
              <a:tblPr/>
              <a:tblGrid>
                <a:gridCol w="301956"/>
                <a:gridCol w="913143"/>
              </a:tblGrid>
              <a:tr h="4718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rgbClr val="FF0066"/>
                          </a:solidFill>
                          <a:effectLst/>
                          <a:latin typeface="Arial" charset="0"/>
                          <a:ea typeface="Times New Roman" pitchFamily="18" charset="0"/>
                          <a:cs typeface="Arial" charset="0"/>
                        </a:rPr>
                        <a:t>Breast</a:t>
                      </a:r>
                    </a:p>
                  </a:txBody>
                  <a:tcPr marL="18750" marR="18750" marT="7313" marB="7313"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61950" marR="0" lvl="0" indent="-36195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Alcoholic beverages</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361950" marR="0" lvl="0" indent="-36195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Diethylstilbestrol</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361950" marR="0" lvl="0" indent="-36195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Estrogen-progestogen contraceptives</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361950" marR="0" lvl="0" indent="-36195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Estrogen-progestogen menopausal therapy</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361950" marR="0" lvl="0" indent="-36195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X-radiation, gamma-radiation</a:t>
                      </a:r>
                    </a:p>
                  </a:txBody>
                  <a:tcPr marL="18750" marR="18750" marT="7313" marB="7313"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857" name="Group 809"/>
          <p:cNvGraphicFramePr>
            <a:graphicFrameLocks noGrp="1"/>
          </p:cNvGraphicFramePr>
          <p:nvPr/>
        </p:nvGraphicFramePr>
        <p:xfrm>
          <a:off x="5442149" y="4360416"/>
          <a:ext cx="1822648" cy="684847"/>
        </p:xfrm>
        <a:graphic>
          <a:graphicData uri="http://schemas.openxmlformats.org/drawingml/2006/table">
            <a:tbl>
              <a:tblPr/>
              <a:tblGrid>
                <a:gridCol w="443177"/>
                <a:gridCol w="1379471"/>
              </a:tblGrid>
              <a:tr h="6429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rgbClr val="FF0066"/>
                          </a:solidFill>
                          <a:effectLst/>
                          <a:latin typeface="Arial" charset="0"/>
                          <a:ea typeface="Times New Roman" pitchFamily="18" charset="0"/>
                          <a:cs typeface="Arial" charset="0"/>
                        </a:rPr>
                        <a:t>Skin (other malignant neoplasms)</a:t>
                      </a:r>
                    </a:p>
                  </a:txBody>
                  <a:tcPr marL="19050" marR="19050" marT="7144" marB="7144"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dirty="0" smtClean="0">
                          <a:ln>
                            <a:noFill/>
                          </a:ln>
                          <a:solidFill>
                            <a:schemeClr val="tx1"/>
                          </a:solidFill>
                          <a:effectLst/>
                          <a:latin typeface="Arial" charset="0"/>
                          <a:ea typeface="Times New Roman" pitchFamily="18" charset="0"/>
                          <a:cs typeface="Arial" charset="0"/>
                        </a:rPr>
                        <a:t>Arsenic and inorganic arsenic compounds</a:t>
                      </a:r>
                      <a:endParaRPr kumimoji="0" lang="en-US" sz="4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dirty="0" smtClean="0">
                          <a:ln>
                            <a:noFill/>
                          </a:ln>
                          <a:solidFill>
                            <a:schemeClr val="tx1"/>
                          </a:solidFill>
                          <a:effectLst/>
                          <a:latin typeface="Arial" charset="0"/>
                          <a:ea typeface="Times New Roman" pitchFamily="18" charset="0"/>
                          <a:cs typeface="Arial" charset="0"/>
                        </a:rPr>
                        <a:t>Azathioprine</a:t>
                      </a:r>
                      <a:endParaRPr kumimoji="0" lang="en-US" sz="4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dirty="0" smtClean="0">
                          <a:ln>
                            <a:noFill/>
                          </a:ln>
                          <a:solidFill>
                            <a:schemeClr val="tx1"/>
                          </a:solidFill>
                          <a:effectLst/>
                          <a:latin typeface="Arial" charset="0"/>
                          <a:ea typeface="Times New Roman" pitchFamily="18" charset="0"/>
                          <a:cs typeface="Arial" charset="0"/>
                        </a:rPr>
                        <a:t>Coal-tar distillation</a:t>
                      </a:r>
                      <a:endParaRPr kumimoji="0" lang="en-US" sz="4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dirty="0" smtClean="0">
                          <a:ln>
                            <a:noFill/>
                          </a:ln>
                          <a:solidFill>
                            <a:schemeClr val="tx1"/>
                          </a:solidFill>
                          <a:effectLst/>
                          <a:latin typeface="Arial" charset="0"/>
                          <a:ea typeface="Times New Roman" pitchFamily="18" charset="0"/>
                          <a:cs typeface="Arial" charset="0"/>
                        </a:rPr>
                        <a:t>Coal-tar pitch</a:t>
                      </a:r>
                      <a:endParaRPr kumimoji="0" lang="en-US" sz="4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dirty="0" smtClean="0">
                          <a:ln>
                            <a:noFill/>
                          </a:ln>
                          <a:solidFill>
                            <a:schemeClr val="tx1"/>
                          </a:solidFill>
                          <a:effectLst/>
                          <a:latin typeface="Arial" charset="0"/>
                          <a:ea typeface="Times New Roman" pitchFamily="18" charset="0"/>
                          <a:cs typeface="Arial" charset="0"/>
                        </a:rPr>
                        <a:t>Cyclosporine</a:t>
                      </a:r>
                      <a:endParaRPr kumimoji="0" lang="en-US" sz="4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dirty="0" err="1" smtClean="0">
                          <a:ln>
                            <a:noFill/>
                          </a:ln>
                          <a:solidFill>
                            <a:schemeClr val="tx1"/>
                          </a:solidFill>
                          <a:effectLst/>
                          <a:latin typeface="Arial" charset="0"/>
                          <a:ea typeface="Times New Roman" pitchFamily="18" charset="0"/>
                          <a:cs typeface="Arial" charset="0"/>
                        </a:rPr>
                        <a:t>Methoxsalen</a:t>
                      </a:r>
                      <a:r>
                        <a:rPr kumimoji="0" lang="en-GB" sz="400" b="0" i="0" u="none" strike="noStrike" cap="none" normalizeH="0" baseline="0" dirty="0" smtClean="0">
                          <a:ln>
                            <a:noFill/>
                          </a:ln>
                          <a:solidFill>
                            <a:schemeClr val="tx1"/>
                          </a:solidFill>
                          <a:effectLst/>
                          <a:latin typeface="Arial" charset="0"/>
                          <a:ea typeface="Times New Roman" pitchFamily="18" charset="0"/>
                          <a:cs typeface="Arial" charset="0"/>
                        </a:rPr>
                        <a:t> plus ultraviolet A</a:t>
                      </a:r>
                      <a:endParaRPr kumimoji="0" lang="en-US" sz="4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dirty="0" smtClean="0">
                          <a:ln>
                            <a:noFill/>
                          </a:ln>
                          <a:solidFill>
                            <a:schemeClr val="tx1"/>
                          </a:solidFill>
                          <a:effectLst/>
                          <a:latin typeface="Arial" charset="0"/>
                          <a:ea typeface="Times New Roman" pitchFamily="18" charset="0"/>
                          <a:cs typeface="Arial" charset="0"/>
                        </a:rPr>
                        <a:t>Mineral oils, untreated or mildly treated</a:t>
                      </a:r>
                      <a:endParaRPr kumimoji="0" lang="en-US" sz="4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dirty="0" smtClean="0">
                          <a:ln>
                            <a:noFill/>
                          </a:ln>
                          <a:solidFill>
                            <a:schemeClr val="tx1"/>
                          </a:solidFill>
                          <a:effectLst/>
                          <a:latin typeface="Arial" charset="0"/>
                          <a:ea typeface="Times New Roman" pitchFamily="18" charset="0"/>
                          <a:cs typeface="Arial" charset="0"/>
                        </a:rPr>
                        <a:t>Shale oils</a:t>
                      </a:r>
                      <a:endParaRPr kumimoji="0" lang="en-US" sz="4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dirty="0" smtClean="0">
                          <a:ln>
                            <a:noFill/>
                          </a:ln>
                          <a:solidFill>
                            <a:schemeClr val="tx1"/>
                          </a:solidFill>
                          <a:effectLst/>
                          <a:latin typeface="Arial" charset="0"/>
                          <a:ea typeface="Times New Roman" pitchFamily="18" charset="0"/>
                          <a:cs typeface="Arial" charset="0"/>
                        </a:rPr>
                        <a:t>Solar radiation</a:t>
                      </a:r>
                      <a:endParaRPr kumimoji="0" lang="en-US" sz="4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dirty="0" smtClean="0">
                          <a:ln>
                            <a:noFill/>
                          </a:ln>
                          <a:solidFill>
                            <a:schemeClr val="tx1"/>
                          </a:solidFill>
                          <a:effectLst/>
                          <a:latin typeface="Arial" charset="0"/>
                          <a:ea typeface="Times New Roman" pitchFamily="18" charset="0"/>
                          <a:cs typeface="Arial" charset="0"/>
                        </a:rPr>
                        <a:t>Soot</a:t>
                      </a:r>
                      <a:endParaRPr kumimoji="0" lang="en-US" sz="4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dirty="0" smtClean="0">
                          <a:ln>
                            <a:noFill/>
                          </a:ln>
                          <a:solidFill>
                            <a:schemeClr val="tx1"/>
                          </a:solidFill>
                          <a:effectLst/>
                          <a:latin typeface="Arial" charset="0"/>
                          <a:ea typeface="Times New Roman" pitchFamily="18" charset="0"/>
                          <a:cs typeface="Arial" charset="0"/>
                        </a:rPr>
                        <a:t>X-radiation, gamma-radiation</a:t>
                      </a:r>
                    </a:p>
                  </a:txBody>
                  <a:tcPr marL="19050" marR="19050" marT="7144" marB="7144" horzOverflow="overflow">
                    <a:lnL>
                      <a:noFill/>
                    </a:lnL>
                    <a:lnR cap="flat">
                      <a:noFill/>
                    </a:lnR>
                    <a:lnT cap="flat">
                      <a:noFill/>
                    </a:lnT>
                    <a:lnB cap="flat">
                      <a:noFill/>
                    </a:lnB>
                    <a:lnTlToBr>
                      <a:noFill/>
                    </a:lnTlToBr>
                    <a:lnBlToTr>
                      <a:noFill/>
                    </a:lnBlToTr>
                    <a:noFill/>
                  </a:tcPr>
                </a:tc>
              </a:tr>
            </a:tbl>
          </a:graphicData>
        </a:graphic>
      </p:graphicFrame>
      <p:graphicFrame>
        <p:nvGraphicFramePr>
          <p:cNvPr id="2801" name="Group 753"/>
          <p:cNvGraphicFramePr>
            <a:graphicFrameLocks noGrp="1"/>
          </p:cNvGraphicFramePr>
          <p:nvPr/>
        </p:nvGraphicFramePr>
        <p:xfrm>
          <a:off x="5854569" y="3426768"/>
          <a:ext cx="1357643" cy="319088"/>
        </p:xfrm>
        <a:graphic>
          <a:graphicData uri="http://schemas.openxmlformats.org/drawingml/2006/table">
            <a:tbl>
              <a:tblPr/>
              <a:tblGrid>
                <a:gridCol w="262599"/>
                <a:gridCol w="1095044"/>
              </a:tblGrid>
              <a:tr h="31502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rgbClr val="FF0066"/>
                          </a:solidFill>
                          <a:effectLst/>
                          <a:latin typeface="Arial" charset="0"/>
                          <a:ea typeface="Times New Roman" pitchFamily="18" charset="0"/>
                          <a:cs typeface="Arial" charset="0"/>
                        </a:rPr>
                        <a:t>Bone</a:t>
                      </a:r>
                    </a:p>
                  </a:txBody>
                  <a:tcPr marL="19050" marR="19050" marT="7144" marB="7144"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Plutonium</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Radium-224 and its decay products</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Radium-226 and its decay products</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Radium-228 and its decay products</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X-radiation, gamma-radiation</a:t>
                      </a:r>
                    </a:p>
                  </a:txBody>
                  <a:tcPr marL="19050" marR="19050" marT="7144" marB="7144"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970" name="Group 922"/>
          <p:cNvGraphicFramePr>
            <a:graphicFrameLocks noGrp="1"/>
          </p:cNvGraphicFramePr>
          <p:nvPr/>
        </p:nvGraphicFramePr>
        <p:xfrm>
          <a:off x="3228909" y="394643"/>
          <a:ext cx="1282898" cy="202406"/>
        </p:xfrm>
        <a:graphic>
          <a:graphicData uri="http://schemas.openxmlformats.org/drawingml/2006/table">
            <a:tbl>
              <a:tblPr/>
              <a:tblGrid>
                <a:gridCol w="157427"/>
                <a:gridCol w="1125471"/>
              </a:tblGrid>
              <a:tr h="202406">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rgbClr val="FF0066"/>
                          </a:solidFill>
                          <a:effectLst/>
                          <a:latin typeface="Arial" charset="0"/>
                          <a:ea typeface="Times New Roman" pitchFamily="18" charset="0"/>
                          <a:cs typeface="Arial" charset="0"/>
                        </a:rPr>
                        <a:t>Eye</a:t>
                      </a:r>
                    </a:p>
                  </a:txBody>
                  <a:tcPr marL="18750" marR="18750" marT="7313" marB="7313"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Human immunodeficiency virus type 1</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Ultraviolet-emitting tanning devices</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Welding</a:t>
                      </a:r>
                    </a:p>
                  </a:txBody>
                  <a:tcPr marL="18750" marR="18750" marT="7313" marB="7313"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2164" name="Line 491"/>
          <p:cNvSpPr>
            <a:spLocks noChangeShapeType="1"/>
          </p:cNvSpPr>
          <p:nvPr/>
        </p:nvSpPr>
        <p:spPr bwMode="auto">
          <a:xfrm flipH="1" flipV="1">
            <a:off x="3911865" y="2008188"/>
            <a:ext cx="1590146" cy="231676"/>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47" tIns="9523" rIns="19047" bIns="9523" anchor="ctr"/>
          <a:lstStyle/>
          <a:p>
            <a:endParaRPr lang="en-US"/>
          </a:p>
        </p:txBody>
      </p:sp>
      <p:sp>
        <p:nvSpPr>
          <p:cNvPr id="2165" name="Line 492"/>
          <p:cNvSpPr>
            <a:spLocks noChangeShapeType="1"/>
          </p:cNvSpPr>
          <p:nvPr/>
        </p:nvSpPr>
        <p:spPr bwMode="auto">
          <a:xfrm flipH="1" flipV="1">
            <a:off x="4234327" y="1114723"/>
            <a:ext cx="1305057" cy="84336"/>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47" tIns="9523" rIns="19047" bIns="9523" anchor="ctr"/>
          <a:lstStyle/>
          <a:p>
            <a:endParaRPr lang="en-US"/>
          </a:p>
        </p:txBody>
      </p:sp>
      <p:sp>
        <p:nvSpPr>
          <p:cNvPr id="2166" name="Line 494"/>
          <p:cNvSpPr>
            <a:spLocks noChangeShapeType="1"/>
          </p:cNvSpPr>
          <p:nvPr/>
        </p:nvSpPr>
        <p:spPr bwMode="auto">
          <a:xfrm>
            <a:off x="3536819" y="990947"/>
            <a:ext cx="877755" cy="31502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47" tIns="9523" rIns="19047" bIns="9523" anchor="ctr"/>
          <a:lstStyle/>
          <a:p>
            <a:endParaRPr lang="en-US"/>
          </a:p>
        </p:txBody>
      </p:sp>
      <p:sp>
        <p:nvSpPr>
          <p:cNvPr id="2167" name="Line 495"/>
          <p:cNvSpPr>
            <a:spLocks noChangeShapeType="1"/>
          </p:cNvSpPr>
          <p:nvPr/>
        </p:nvSpPr>
        <p:spPr bwMode="auto">
          <a:xfrm>
            <a:off x="3701853" y="597049"/>
            <a:ext cx="465005" cy="45467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47" tIns="9523" rIns="19047" bIns="9523" anchor="ctr"/>
          <a:lstStyle/>
          <a:p>
            <a:endParaRPr lang="en-US"/>
          </a:p>
        </p:txBody>
      </p:sp>
      <p:graphicFrame>
        <p:nvGraphicFramePr>
          <p:cNvPr id="2759" name="Group 711"/>
          <p:cNvGraphicFramePr>
            <a:graphicFrameLocks noGrp="1"/>
          </p:cNvGraphicFramePr>
          <p:nvPr/>
        </p:nvGraphicFramePr>
        <p:xfrm>
          <a:off x="4631862" y="394643"/>
          <a:ext cx="1200216" cy="202406"/>
        </p:xfrm>
        <a:graphic>
          <a:graphicData uri="http://schemas.openxmlformats.org/drawingml/2006/table">
            <a:tbl>
              <a:tblPr/>
              <a:tblGrid>
                <a:gridCol w="591674"/>
                <a:gridCol w="608542"/>
              </a:tblGrid>
              <a:tr h="202406">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rgbClr val="FF0066"/>
                          </a:solidFill>
                          <a:effectLst/>
                          <a:latin typeface="Arial" charset="0"/>
                          <a:ea typeface="Times New Roman" pitchFamily="18" charset="0"/>
                          <a:cs typeface="Arial" charset="0"/>
                        </a:rPr>
                        <a:t>Brain and central nervous system</a:t>
                      </a:r>
                    </a:p>
                  </a:txBody>
                  <a:tcPr marL="18750" marR="18750" marT="7313" marB="7313"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X-radiation, gamma-radiation</a:t>
                      </a:r>
                    </a:p>
                  </a:txBody>
                  <a:tcPr marL="18750" marR="18750" marT="7313" marB="7313"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2175" name="Line 515"/>
          <p:cNvSpPr>
            <a:spLocks noChangeShapeType="1"/>
          </p:cNvSpPr>
          <p:nvPr/>
        </p:nvSpPr>
        <p:spPr bwMode="auto">
          <a:xfrm flipH="1">
            <a:off x="4549511" y="597297"/>
            <a:ext cx="599943" cy="326182"/>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47" tIns="9523" rIns="19047" bIns="9523" anchor="ctr"/>
          <a:lstStyle/>
          <a:p>
            <a:endParaRPr lang="en-US"/>
          </a:p>
        </p:txBody>
      </p:sp>
      <p:graphicFrame>
        <p:nvGraphicFramePr>
          <p:cNvPr id="2681" name="Group 633"/>
          <p:cNvGraphicFramePr>
            <a:graphicFrameLocks noGrp="1"/>
          </p:cNvGraphicFramePr>
          <p:nvPr/>
        </p:nvGraphicFramePr>
        <p:xfrm>
          <a:off x="64162" y="1339701"/>
          <a:ext cx="1852414" cy="243225"/>
        </p:xfrm>
        <a:graphic>
          <a:graphicData uri="http://schemas.openxmlformats.org/drawingml/2006/table">
            <a:tbl>
              <a:tblPr/>
              <a:tblGrid>
                <a:gridCol w="431932"/>
                <a:gridCol w="1420482"/>
              </a:tblGrid>
              <a:tr h="2432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rgbClr val="FF0066"/>
                          </a:solidFill>
                          <a:effectLst/>
                          <a:latin typeface="Arial" charset="0"/>
                          <a:ea typeface="Times New Roman" pitchFamily="18" charset="0"/>
                          <a:cs typeface="Arial" charset="0"/>
                        </a:rPr>
                        <a:t>Thyroid</a:t>
                      </a:r>
                    </a:p>
                  </a:txBody>
                  <a:tcPr marL="18750" marR="18750" marT="7313" marB="7313"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61938" marR="0" lvl="0" indent="-261938"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Radioiodines, including iodine-131 </a:t>
                      </a:r>
                      <a:b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b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(exposure during childhood and adolescence)</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261938" marR="0" lvl="0" indent="-261938"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X-radiation, gamma-radiation</a:t>
                      </a:r>
                    </a:p>
                  </a:txBody>
                  <a:tcPr marL="18750" marR="18750" marT="7313" marB="7313"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832" name="Group 784"/>
          <p:cNvGraphicFramePr>
            <a:graphicFrameLocks noGrp="1"/>
          </p:cNvGraphicFramePr>
          <p:nvPr/>
        </p:nvGraphicFramePr>
        <p:xfrm>
          <a:off x="5884665" y="1637357"/>
          <a:ext cx="1222705" cy="258124"/>
        </p:xfrm>
        <a:graphic>
          <a:graphicData uri="http://schemas.openxmlformats.org/drawingml/2006/table">
            <a:tbl>
              <a:tblPr/>
              <a:tblGrid>
                <a:gridCol w="499070"/>
                <a:gridCol w="723635"/>
              </a:tblGrid>
              <a:tr h="24288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rgbClr val="FF0066"/>
                          </a:solidFill>
                          <a:effectLst/>
                          <a:latin typeface="Arial" charset="0"/>
                          <a:ea typeface="Times New Roman" pitchFamily="18" charset="0"/>
                          <a:cs typeface="Arial" charset="0"/>
                        </a:rPr>
                        <a:t>Mesothelioma (pleura or peritoneum)</a:t>
                      </a:r>
                    </a:p>
                  </a:txBody>
                  <a:tcPr marL="19050" marR="19050" marT="7142" marB="7142"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Asbestos (all forms)</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Erionite</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Painter (occupational exposure as)</a:t>
                      </a:r>
                    </a:p>
                  </a:txBody>
                  <a:tcPr marL="19050" marR="19050" marT="7142" marB="7142" horzOverflow="overflow">
                    <a:lnL>
                      <a:noFill/>
                    </a:lnL>
                    <a:lnR cap="flat">
                      <a:noFill/>
                    </a:lnR>
                    <a:lnT cap="flat">
                      <a:noFill/>
                    </a:lnT>
                    <a:lnB cap="flat">
                      <a:noFill/>
                    </a:lnB>
                    <a:lnTlToBr>
                      <a:noFill/>
                    </a:lnTlToBr>
                    <a:lnBlToTr>
                      <a:noFill/>
                    </a:lnBlToTr>
                    <a:noFill/>
                  </a:tcPr>
                </a:tc>
              </a:tr>
            </a:tbl>
          </a:graphicData>
        </a:graphic>
      </p:graphicFrame>
      <p:graphicFrame>
        <p:nvGraphicFramePr>
          <p:cNvPr id="2752" name="Group 704"/>
          <p:cNvGraphicFramePr>
            <a:graphicFrameLocks noGrp="1"/>
          </p:cNvGraphicFramePr>
          <p:nvPr/>
        </p:nvGraphicFramePr>
        <p:xfrm>
          <a:off x="5779493" y="3809505"/>
          <a:ext cx="1529953" cy="214064"/>
        </p:xfrm>
        <a:graphic>
          <a:graphicData uri="http://schemas.openxmlformats.org/drawingml/2006/table">
            <a:tbl>
              <a:tblPr/>
              <a:tblGrid>
                <a:gridCol w="393568"/>
                <a:gridCol w="1136385"/>
              </a:tblGrid>
              <a:tr h="21406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rgbClr val="FF0066"/>
                          </a:solidFill>
                          <a:effectLst/>
                          <a:latin typeface="Arial" charset="0"/>
                          <a:ea typeface="Times New Roman" pitchFamily="18" charset="0"/>
                          <a:cs typeface="Arial" charset="0"/>
                        </a:rPr>
                        <a:t>Endothelium</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rgbClr val="FF0066"/>
                          </a:solidFill>
                          <a:effectLst/>
                          <a:latin typeface="Arial" charset="0"/>
                          <a:ea typeface="Times New Roman" pitchFamily="18" charset="0"/>
                          <a:cs typeface="Arial" charset="0"/>
                        </a:rPr>
                        <a:t>(Kaposi sarcoma)</a:t>
                      </a:r>
                    </a:p>
                  </a:txBody>
                  <a:tcPr marL="18750" marR="18750" marT="7313" marB="7313"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Human immunodeficiency virus type 1</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Kaposi sarcoma herpes virus </a:t>
                      </a:r>
                    </a:p>
                  </a:txBody>
                  <a:tcPr marL="18750" marR="18750" marT="7313" marB="7313"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2193" name="Line 685"/>
          <p:cNvSpPr>
            <a:spLocks noChangeShapeType="1"/>
          </p:cNvSpPr>
          <p:nvPr/>
        </p:nvSpPr>
        <p:spPr bwMode="auto">
          <a:xfrm>
            <a:off x="1909300" y="1418580"/>
            <a:ext cx="2437805" cy="16868"/>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47" tIns="9523" rIns="19047" bIns="9523" anchor="ctr"/>
          <a:lstStyle/>
          <a:p>
            <a:endParaRPr lang="en-US"/>
          </a:p>
        </p:txBody>
      </p:sp>
      <p:sp>
        <p:nvSpPr>
          <p:cNvPr id="2194" name="Line 716"/>
          <p:cNvSpPr>
            <a:spLocks noChangeShapeType="1"/>
          </p:cNvSpPr>
          <p:nvPr/>
        </p:nvSpPr>
        <p:spPr bwMode="auto">
          <a:xfrm rot="-632642">
            <a:off x="3296048" y="2217291"/>
            <a:ext cx="968375" cy="540246"/>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47" tIns="9523" rIns="19047" bIns="9523" anchor="ctr"/>
          <a:lstStyle/>
          <a:p>
            <a:endParaRPr lang="en-US"/>
          </a:p>
        </p:txBody>
      </p:sp>
      <p:sp>
        <p:nvSpPr>
          <p:cNvPr id="2195" name="Line 717"/>
          <p:cNvSpPr>
            <a:spLocks noChangeShapeType="1"/>
          </p:cNvSpPr>
          <p:nvPr/>
        </p:nvSpPr>
        <p:spPr bwMode="auto">
          <a:xfrm rot="-632642">
            <a:off x="3244454" y="2222996"/>
            <a:ext cx="989211" cy="133946"/>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47" tIns="9523" rIns="19047" bIns="9523" anchor="ctr"/>
          <a:lstStyle/>
          <a:p>
            <a:endParaRPr lang="en-US"/>
          </a:p>
        </p:txBody>
      </p:sp>
      <p:sp>
        <p:nvSpPr>
          <p:cNvPr id="2196" name="Line 718"/>
          <p:cNvSpPr>
            <a:spLocks noChangeShapeType="1"/>
          </p:cNvSpPr>
          <p:nvPr/>
        </p:nvSpPr>
        <p:spPr bwMode="auto">
          <a:xfrm rot="-632642">
            <a:off x="3266944" y="2194966"/>
            <a:ext cx="1333169" cy="344786"/>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47" tIns="9523" rIns="19047" bIns="9523" anchor="ctr"/>
          <a:lstStyle/>
          <a:p>
            <a:endParaRPr lang="en-US"/>
          </a:p>
        </p:txBody>
      </p:sp>
      <p:sp>
        <p:nvSpPr>
          <p:cNvPr id="2197" name="Line 719"/>
          <p:cNvSpPr>
            <a:spLocks noChangeShapeType="1"/>
          </p:cNvSpPr>
          <p:nvPr/>
        </p:nvSpPr>
        <p:spPr bwMode="auto">
          <a:xfrm rot="-632642">
            <a:off x="3341357" y="2207121"/>
            <a:ext cx="1091406" cy="941338"/>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47" tIns="9523" rIns="19047" bIns="9523" anchor="ctr"/>
          <a:lstStyle/>
          <a:p>
            <a:endParaRPr lang="en-US"/>
          </a:p>
        </p:txBody>
      </p:sp>
      <p:sp>
        <p:nvSpPr>
          <p:cNvPr id="2198" name="Line 720"/>
          <p:cNvSpPr>
            <a:spLocks noChangeShapeType="1"/>
          </p:cNvSpPr>
          <p:nvPr/>
        </p:nvSpPr>
        <p:spPr bwMode="auto">
          <a:xfrm rot="20967358" flipV="1">
            <a:off x="3161440" y="1627684"/>
            <a:ext cx="1420482" cy="566539"/>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47" tIns="9523" rIns="19047" bIns="9523" anchor="ctr"/>
          <a:lstStyle/>
          <a:p>
            <a:endParaRPr lang="en-US"/>
          </a:p>
        </p:txBody>
      </p:sp>
      <p:sp>
        <p:nvSpPr>
          <p:cNvPr id="2199" name="Line 724"/>
          <p:cNvSpPr>
            <a:spLocks noChangeShapeType="1"/>
          </p:cNvSpPr>
          <p:nvPr/>
        </p:nvSpPr>
        <p:spPr bwMode="auto">
          <a:xfrm>
            <a:off x="3536818" y="990948"/>
            <a:ext cx="840052" cy="213817"/>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47" tIns="9523" rIns="19047" bIns="9523" anchor="ctr"/>
          <a:lstStyle/>
          <a:p>
            <a:endParaRPr lang="en-US"/>
          </a:p>
        </p:txBody>
      </p:sp>
      <p:sp>
        <p:nvSpPr>
          <p:cNvPr id="2200" name="Line 725"/>
          <p:cNvSpPr>
            <a:spLocks noChangeShapeType="1"/>
          </p:cNvSpPr>
          <p:nvPr/>
        </p:nvSpPr>
        <p:spPr bwMode="auto">
          <a:xfrm>
            <a:off x="3536819" y="990947"/>
            <a:ext cx="592667" cy="247551"/>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47" tIns="9523" rIns="19047" bIns="9523" anchor="ctr"/>
          <a:lstStyle/>
          <a:p>
            <a:endParaRPr lang="en-US"/>
          </a:p>
        </p:txBody>
      </p:sp>
      <p:sp>
        <p:nvSpPr>
          <p:cNvPr id="2201" name="Line 726"/>
          <p:cNvSpPr>
            <a:spLocks noChangeShapeType="1"/>
          </p:cNvSpPr>
          <p:nvPr/>
        </p:nvSpPr>
        <p:spPr bwMode="auto">
          <a:xfrm>
            <a:off x="3536818" y="990947"/>
            <a:ext cx="802680" cy="253256"/>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47" tIns="9523" rIns="19047" bIns="9523" anchor="ctr"/>
          <a:lstStyle/>
          <a:p>
            <a:endParaRPr lang="en-US"/>
          </a:p>
        </p:txBody>
      </p:sp>
      <p:sp>
        <p:nvSpPr>
          <p:cNvPr id="2202" name="Line 727"/>
          <p:cNvSpPr>
            <a:spLocks noChangeShapeType="1"/>
          </p:cNvSpPr>
          <p:nvPr/>
        </p:nvSpPr>
        <p:spPr bwMode="auto">
          <a:xfrm rot="-632642">
            <a:off x="3282818" y="2226469"/>
            <a:ext cx="854935" cy="359916"/>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47" tIns="9523" rIns="19047" bIns="9523" anchor="ctr"/>
          <a:lstStyle/>
          <a:p>
            <a:endParaRPr lang="en-US"/>
          </a:p>
        </p:txBody>
      </p:sp>
      <p:sp>
        <p:nvSpPr>
          <p:cNvPr id="2203" name="Line 728"/>
          <p:cNvSpPr>
            <a:spLocks noChangeShapeType="1"/>
          </p:cNvSpPr>
          <p:nvPr/>
        </p:nvSpPr>
        <p:spPr bwMode="auto">
          <a:xfrm flipH="1">
            <a:off x="4392083" y="1204764"/>
            <a:ext cx="1140024" cy="264418"/>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47" tIns="9523" rIns="19047" bIns="9523" anchor="ctr"/>
          <a:lstStyle/>
          <a:p>
            <a:endParaRPr lang="en-US"/>
          </a:p>
        </p:txBody>
      </p:sp>
      <p:sp>
        <p:nvSpPr>
          <p:cNvPr id="2204" name="Line 729"/>
          <p:cNvSpPr>
            <a:spLocks noChangeShapeType="1"/>
          </p:cNvSpPr>
          <p:nvPr/>
        </p:nvSpPr>
        <p:spPr bwMode="auto">
          <a:xfrm flipH="1">
            <a:off x="4722152" y="1199059"/>
            <a:ext cx="817563" cy="64145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47" tIns="9523" rIns="19047" bIns="9523" anchor="ctr"/>
          <a:lstStyle/>
          <a:p>
            <a:endParaRPr lang="en-US"/>
          </a:p>
        </p:txBody>
      </p:sp>
      <p:sp>
        <p:nvSpPr>
          <p:cNvPr id="2205" name="Line 731"/>
          <p:cNvSpPr>
            <a:spLocks noChangeShapeType="1"/>
          </p:cNvSpPr>
          <p:nvPr/>
        </p:nvSpPr>
        <p:spPr bwMode="auto">
          <a:xfrm rot="20967358" flipV="1">
            <a:off x="3421062" y="3374679"/>
            <a:ext cx="1083800" cy="414734"/>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47" tIns="9523" rIns="19047" bIns="9523" anchor="ctr"/>
          <a:lstStyle/>
          <a:p>
            <a:endParaRPr lang="en-US"/>
          </a:p>
        </p:txBody>
      </p:sp>
      <p:grpSp>
        <p:nvGrpSpPr>
          <p:cNvPr id="2206" name="Group 736"/>
          <p:cNvGrpSpPr>
            <a:grpSpLocks/>
          </p:cNvGrpSpPr>
          <p:nvPr/>
        </p:nvGrpSpPr>
        <p:grpSpPr bwMode="auto">
          <a:xfrm>
            <a:off x="4804504" y="1199059"/>
            <a:ext cx="735211" cy="810121"/>
            <a:chOff x="14527" y="4834"/>
            <a:chExt cx="2223" cy="3266"/>
          </a:xfrm>
        </p:grpSpPr>
        <p:sp>
          <p:nvSpPr>
            <p:cNvPr id="2232" name="Line 730"/>
            <p:cNvSpPr>
              <a:spLocks noChangeShapeType="1"/>
            </p:cNvSpPr>
            <p:nvPr/>
          </p:nvSpPr>
          <p:spPr bwMode="auto">
            <a:xfrm flipH="1">
              <a:off x="14867" y="4834"/>
              <a:ext cx="1883" cy="279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3" name="Line 735"/>
            <p:cNvSpPr>
              <a:spLocks noChangeShapeType="1"/>
            </p:cNvSpPr>
            <p:nvPr/>
          </p:nvSpPr>
          <p:spPr bwMode="auto">
            <a:xfrm flipH="1">
              <a:off x="14527" y="7624"/>
              <a:ext cx="340" cy="476"/>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aphicFrame>
        <p:nvGraphicFramePr>
          <p:cNvPr id="2826" name="Group 778"/>
          <p:cNvGraphicFramePr>
            <a:graphicFrameLocks noGrp="1"/>
          </p:cNvGraphicFramePr>
          <p:nvPr/>
        </p:nvGraphicFramePr>
        <p:xfrm>
          <a:off x="5652162" y="4203155"/>
          <a:ext cx="1492581" cy="136208"/>
        </p:xfrm>
        <a:graphic>
          <a:graphicData uri="http://schemas.openxmlformats.org/drawingml/2006/table">
            <a:tbl>
              <a:tblPr/>
              <a:tblGrid>
                <a:gridCol w="424656"/>
                <a:gridCol w="1067925"/>
              </a:tblGrid>
              <a:tr h="135185">
                <a:tc>
                  <a:txBody>
                    <a:bodyPr/>
                    <a:lstStyle/>
                    <a:p>
                      <a:pPr marL="0" marR="0" lvl="0" indent="0" algn="l" defTabSz="4389438"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dirty="0" smtClean="0">
                          <a:ln>
                            <a:noFill/>
                          </a:ln>
                          <a:solidFill>
                            <a:srgbClr val="FF0066"/>
                          </a:solidFill>
                          <a:effectLst/>
                          <a:latin typeface="Arial" charset="0"/>
                          <a:ea typeface="Times New Roman" pitchFamily="18" charset="0"/>
                          <a:cs typeface="Arial" charset="0"/>
                        </a:rPr>
                        <a:t>Skin (melanoma)</a:t>
                      </a:r>
                    </a:p>
                  </a:txBody>
                  <a:tcPr marL="19050" marR="19050" marT="7144" marB="7144" horzOverflow="overflow">
                    <a:lnL cap="flat">
                      <a:noFill/>
                    </a:lnL>
                    <a:lnR>
                      <a:noFill/>
                    </a:lnR>
                    <a:lnT cap="flat">
                      <a:noFill/>
                    </a:lnT>
                    <a:lnB cap="flat">
                      <a:noFill/>
                    </a:lnB>
                    <a:lnTlToBr>
                      <a:noFill/>
                    </a:lnTlToBr>
                    <a:lnBlToTr>
                      <a:noFill/>
                    </a:lnBlToTr>
                    <a:noFill/>
                  </a:tcPr>
                </a:tc>
                <a:tc>
                  <a:txBody>
                    <a:bodyPr/>
                    <a:lstStyle/>
                    <a:p>
                      <a:pPr marL="0" marR="0" lvl="0" indent="0" algn="l" defTabSz="4389438"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dirty="0" smtClean="0">
                          <a:ln>
                            <a:noFill/>
                          </a:ln>
                          <a:solidFill>
                            <a:schemeClr val="tx1"/>
                          </a:solidFill>
                          <a:effectLst/>
                          <a:latin typeface="Arial" charset="0"/>
                          <a:ea typeface="Times New Roman" pitchFamily="18" charset="0"/>
                          <a:cs typeface="Arial" charset="0"/>
                        </a:rPr>
                        <a:t>Solar radiation</a:t>
                      </a:r>
                      <a:endParaRPr kumimoji="0" lang="en-US" sz="4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p>
                      <a:pPr marL="0" marR="0" lvl="0" indent="0" algn="l" defTabSz="4389438"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dirty="0" smtClean="0">
                          <a:ln>
                            <a:noFill/>
                          </a:ln>
                          <a:solidFill>
                            <a:schemeClr val="tx1"/>
                          </a:solidFill>
                          <a:effectLst/>
                          <a:latin typeface="Arial" charset="0"/>
                          <a:ea typeface="Times New Roman" pitchFamily="18" charset="0"/>
                          <a:cs typeface="Arial" charset="0"/>
                        </a:rPr>
                        <a:t>Ultraviolet-emitting tanning devices</a:t>
                      </a:r>
                    </a:p>
                  </a:txBody>
                  <a:tcPr marL="19050" marR="19050" marT="7144" marB="7144" horzOverflow="overflow">
                    <a:lnL>
                      <a:noFill/>
                    </a:lnL>
                    <a:lnR cap="flat">
                      <a:noFill/>
                    </a:lnR>
                    <a:lnT cap="flat">
                      <a:noFill/>
                    </a:lnT>
                    <a:lnB cap="flat">
                      <a:noFill/>
                    </a:lnB>
                    <a:lnTlToBr>
                      <a:noFill/>
                    </a:lnTlToBr>
                    <a:lnBlToTr>
                      <a:noFill/>
                    </a:lnBlToTr>
                    <a:noFill/>
                  </a:tcPr>
                </a:tc>
              </a:tr>
            </a:tbl>
          </a:graphicData>
        </a:graphic>
      </p:graphicFrame>
      <p:sp>
        <p:nvSpPr>
          <p:cNvPr id="2210" name="Line 732"/>
          <p:cNvSpPr>
            <a:spLocks noChangeShapeType="1"/>
          </p:cNvSpPr>
          <p:nvPr/>
        </p:nvSpPr>
        <p:spPr bwMode="auto">
          <a:xfrm flipH="1">
            <a:off x="4519414" y="2864198"/>
            <a:ext cx="1500188" cy="589607"/>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47" tIns="9523" rIns="19047" bIns="9523" anchor="ctr"/>
          <a:lstStyle/>
          <a:p>
            <a:endParaRPr lang="en-US"/>
          </a:p>
        </p:txBody>
      </p:sp>
      <p:sp>
        <p:nvSpPr>
          <p:cNvPr id="2211" name="Line 787"/>
          <p:cNvSpPr>
            <a:spLocks noChangeShapeType="1"/>
          </p:cNvSpPr>
          <p:nvPr/>
        </p:nvSpPr>
        <p:spPr bwMode="auto">
          <a:xfrm flipH="1" flipV="1">
            <a:off x="4641124" y="2644924"/>
            <a:ext cx="1371203" cy="219274"/>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47" tIns="9523" rIns="19047" bIns="9523" anchor="ctr"/>
          <a:lstStyle/>
          <a:p>
            <a:endParaRPr lang="en-US"/>
          </a:p>
        </p:txBody>
      </p:sp>
      <p:sp>
        <p:nvSpPr>
          <p:cNvPr id="2212" name="Text Box 788"/>
          <p:cNvSpPr txBox="1">
            <a:spLocks noChangeArrowheads="1"/>
          </p:cNvSpPr>
          <p:nvPr/>
        </p:nvSpPr>
        <p:spPr bwMode="auto">
          <a:xfrm>
            <a:off x="176610" y="4518174"/>
            <a:ext cx="1694092" cy="126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47" tIns="9523" rIns="19047" bIns="9523">
            <a:spAutoFit/>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r>
              <a:rPr lang="en-GB" sz="700" b="1" dirty="0">
                <a:solidFill>
                  <a:srgbClr val="84BFE4"/>
                </a:solidFill>
              </a:rPr>
              <a:t>Section of the IARC Monographs (IMO)</a:t>
            </a:r>
            <a:endParaRPr lang="en-US" sz="700" b="1" dirty="0">
              <a:solidFill>
                <a:srgbClr val="84BFE4"/>
              </a:solidFill>
            </a:endParaRPr>
          </a:p>
        </p:txBody>
      </p:sp>
      <p:graphicFrame>
        <p:nvGraphicFramePr>
          <p:cNvPr id="2848" name="Group 800"/>
          <p:cNvGraphicFramePr>
            <a:graphicFrameLocks noGrp="1"/>
          </p:cNvGraphicFramePr>
          <p:nvPr/>
        </p:nvGraphicFramePr>
        <p:xfrm>
          <a:off x="566540" y="2695278"/>
          <a:ext cx="1125471" cy="136208"/>
        </p:xfrm>
        <a:graphic>
          <a:graphicData uri="http://schemas.openxmlformats.org/drawingml/2006/table">
            <a:tbl>
              <a:tblPr/>
              <a:tblGrid>
                <a:gridCol w="384638"/>
                <a:gridCol w="740833"/>
              </a:tblGrid>
              <a:tr h="12948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rgbClr val="FF0066"/>
                          </a:solidFill>
                          <a:effectLst/>
                          <a:latin typeface="Arial" charset="0"/>
                          <a:ea typeface="Times New Roman" pitchFamily="18" charset="0"/>
                          <a:cs typeface="Arial" charset="0"/>
                        </a:rPr>
                        <a:t>Biliary tract</a:t>
                      </a:r>
                    </a:p>
                  </a:txBody>
                  <a:tcPr marL="19050" marR="19050" marT="7144" marB="7144" horzOverflow="overflow">
                    <a:lnL cap="flat">
                      <a:noFill/>
                    </a:lnL>
                    <a:lnR>
                      <a:noFill/>
                    </a:lnR>
                    <a:lnT cap="flat">
                      <a:noFill/>
                    </a:lnT>
                    <a:lnB cap="flat">
                      <a:noFill/>
                    </a:lnB>
                    <a:lnTlToBr>
                      <a:noFill/>
                    </a:lnTlToBr>
                    <a:lnBlToTr>
                      <a:noFill/>
                    </a:lnBlToTr>
                    <a:noFill/>
                  </a:tcPr>
                </a:tc>
                <a:tc>
                  <a:txBody>
                    <a:bodyPr/>
                    <a:lstStyle/>
                    <a:p>
                      <a:pPr marL="266700" marR="0" lvl="0" indent="-266700" algn="l" defTabSz="914400" rtl="0" eaLnBrk="0" fontAlgn="base" latinLnBrk="0" hangingPunct="0">
                        <a:lnSpc>
                          <a:spcPct val="100000"/>
                        </a:lnSpc>
                        <a:spcBef>
                          <a:spcPct val="0"/>
                        </a:spcBef>
                        <a:spcAft>
                          <a:spcPct val="0"/>
                        </a:spcAft>
                        <a:buClrTx/>
                        <a:buSzTx/>
                        <a:buFontTx/>
                        <a:buNone/>
                        <a:tabLst/>
                      </a:pPr>
                      <a:r>
                        <a:rPr kumimoji="0" lang="en-GB" sz="400" b="0" i="1" u="none" strike="noStrike" cap="none" normalizeH="0" baseline="0" smtClean="0">
                          <a:ln>
                            <a:noFill/>
                          </a:ln>
                          <a:solidFill>
                            <a:schemeClr val="tx1"/>
                          </a:solidFill>
                          <a:effectLst/>
                          <a:latin typeface="Arial" charset="0"/>
                          <a:ea typeface="Times New Roman" pitchFamily="18" charset="0"/>
                          <a:cs typeface="Arial" charset="0"/>
                        </a:rPr>
                        <a:t>Chlonorchis sinensis</a:t>
                      </a:r>
                    </a:p>
                    <a:p>
                      <a:pPr marL="266700" marR="0" lvl="0" indent="-266700" algn="l" defTabSz="914400" rtl="0" eaLnBrk="0" fontAlgn="base" latinLnBrk="0" hangingPunct="0">
                        <a:lnSpc>
                          <a:spcPct val="100000"/>
                        </a:lnSpc>
                        <a:spcBef>
                          <a:spcPct val="0"/>
                        </a:spcBef>
                        <a:spcAft>
                          <a:spcPct val="0"/>
                        </a:spcAft>
                        <a:buClrTx/>
                        <a:buSzTx/>
                        <a:buFontTx/>
                        <a:buNone/>
                        <a:tabLst/>
                      </a:pPr>
                      <a:r>
                        <a:rPr kumimoji="0" lang="en-GB" sz="400" b="0" i="1" u="none" strike="noStrike" cap="none" normalizeH="0" baseline="0" smtClean="0">
                          <a:ln>
                            <a:noFill/>
                          </a:ln>
                          <a:solidFill>
                            <a:schemeClr val="tx1"/>
                          </a:solidFill>
                          <a:effectLst/>
                          <a:latin typeface="Arial" charset="0"/>
                          <a:ea typeface="Times New Roman" pitchFamily="18" charset="0"/>
                          <a:cs typeface="Arial" charset="0"/>
                        </a:rPr>
                        <a:t>Opisthorchis viverrini</a:t>
                      </a:r>
                    </a:p>
                  </a:txBody>
                  <a:tcPr marL="19050" marR="19050" marT="7144" marB="7144" horzOverflow="overflow">
                    <a:lnL>
                      <a:noFill/>
                    </a:lnL>
                    <a:lnR cap="flat">
                      <a:noFill/>
                    </a:lnR>
                    <a:lnT cap="flat">
                      <a:noFill/>
                    </a:lnT>
                    <a:lnB cap="flat">
                      <a:noFill/>
                    </a:lnB>
                    <a:lnTlToBr>
                      <a:noFill/>
                    </a:lnTlToBr>
                    <a:lnBlToTr>
                      <a:noFill/>
                    </a:lnBlToTr>
                    <a:noFill/>
                  </a:tcPr>
                </a:tc>
              </a:tr>
            </a:tbl>
          </a:graphicData>
        </a:graphic>
      </p:graphicFrame>
      <p:sp>
        <p:nvSpPr>
          <p:cNvPr id="2216" name="Oval 583"/>
          <p:cNvSpPr>
            <a:spLocks noChangeArrowheads="1"/>
          </p:cNvSpPr>
          <p:nvPr/>
        </p:nvSpPr>
        <p:spPr bwMode="auto">
          <a:xfrm>
            <a:off x="3657601" y="3634879"/>
            <a:ext cx="1957189" cy="545703"/>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47" tIns="9523" rIns="19047" bIns="9523" anchor="ctr"/>
          <a:lstStyle/>
          <a:p>
            <a:endParaRPr lang="en-US"/>
          </a:p>
        </p:txBody>
      </p:sp>
      <p:graphicFrame>
        <p:nvGraphicFramePr>
          <p:cNvPr id="2977" name="Group 929"/>
          <p:cNvGraphicFramePr>
            <a:graphicFrameLocks noGrp="1"/>
          </p:cNvGraphicFramePr>
          <p:nvPr/>
        </p:nvGraphicFramePr>
        <p:xfrm>
          <a:off x="4114603" y="3696643"/>
          <a:ext cx="1507463" cy="485845"/>
        </p:xfrm>
        <a:graphic>
          <a:graphicData uri="http://schemas.openxmlformats.org/drawingml/2006/table">
            <a:tbl>
              <a:tblPr/>
              <a:tblGrid>
                <a:gridCol w="427302"/>
                <a:gridCol w="1080161"/>
              </a:tblGrid>
              <a:tr h="30010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rgbClr val="FF0066"/>
                          </a:solidFill>
                          <a:effectLst/>
                          <a:latin typeface="Arial" charset="0"/>
                          <a:ea typeface="Times New Roman" pitchFamily="18" charset="0"/>
                          <a:cs typeface="Arial" charset="0"/>
                        </a:rPr>
                        <a:t>Multiple sites (unspecified)</a:t>
                      </a:r>
                    </a:p>
                  </a:txBody>
                  <a:tcPr marL="19050" marR="19050" marT="7145" marB="7145" horzOverflow="overflow">
                    <a:lnL cap="flat">
                      <a:noFill/>
                    </a:lnL>
                    <a:lnR>
                      <a:noFill/>
                    </a:lnR>
                    <a:lnT cap="flat">
                      <a:noFill/>
                    </a:lnT>
                    <a:lnB>
                      <a:noFill/>
                    </a:lnB>
                    <a:lnTlToBr>
                      <a:noFill/>
                    </a:lnTlToBr>
                    <a:lnBlToTr>
                      <a:noFill/>
                    </a:lnBlToTr>
                    <a:noFill/>
                  </a:tcPr>
                </a:tc>
                <a:tc>
                  <a:txBody>
                    <a:bodyPr/>
                    <a:lstStyle/>
                    <a:p>
                      <a:pPr marL="180975" marR="0" lvl="0" indent="-180975"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Cyclosporine</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180975" marR="0" lvl="0" indent="-180975"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Fission products, including Strontium-90</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180975" marR="0" lvl="0" indent="-180975"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X-radiation, gamma-radiation (exposure </a:t>
                      </a:r>
                      <a:r>
                        <a:rPr kumimoji="0" lang="en-GB" sz="400" b="0" i="1" u="none" strike="noStrike" cap="none" normalizeH="0" baseline="0" smtClean="0">
                          <a:ln>
                            <a:noFill/>
                          </a:ln>
                          <a:solidFill>
                            <a:schemeClr val="tx1"/>
                          </a:solidFill>
                          <a:effectLst/>
                          <a:latin typeface="Arial" charset="0"/>
                          <a:ea typeface="Times New Roman" pitchFamily="18" charset="0"/>
                          <a:cs typeface="Arial" charset="0"/>
                        </a:rPr>
                        <a:t>in utero</a:t>
                      </a: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a:t>
                      </a:r>
                    </a:p>
                  </a:txBody>
                  <a:tcPr marL="19050" marR="19050" marT="7145" marB="7145" horzOverflow="overflow">
                    <a:lnL>
                      <a:noFill/>
                    </a:lnL>
                    <a:lnR cap="flat">
                      <a:noFill/>
                    </a:lnR>
                    <a:lnT cap="flat">
                      <a:noFill/>
                    </a:lnT>
                    <a:lnB>
                      <a:noFill/>
                    </a:lnB>
                    <a:lnTlToBr>
                      <a:noFill/>
                    </a:lnTlToBr>
                    <a:lnBlToTr>
                      <a:noFill/>
                    </a:lnBlToTr>
                    <a:noFill/>
                  </a:tcPr>
                </a:tc>
              </a:tr>
              <a:tr h="185741">
                <a:tc>
                  <a:txBody>
                    <a:bodyPr/>
                    <a:lstStyle/>
                    <a:p>
                      <a:pPr marL="171450" marR="0" lvl="0" indent="-17145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rgbClr val="FF0066"/>
                          </a:solidFill>
                          <a:effectLst/>
                          <a:latin typeface="Arial" charset="0"/>
                          <a:ea typeface="Times New Roman" pitchFamily="18" charset="0"/>
                          <a:cs typeface="Arial" charset="0"/>
                        </a:rPr>
                        <a:t>All cancers combined</a:t>
                      </a:r>
                    </a:p>
                  </a:txBody>
                  <a:tcPr marL="19050" marR="19050" marT="7145" marB="7145"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2,3,7,8-Tetrachlorodibenzo-</a:t>
                      </a:r>
                      <a:b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br>
                      <a:r>
                        <a:rPr kumimoji="0" lang="en-GB" sz="400" b="0" i="1" u="none" strike="noStrike" cap="none" normalizeH="0" baseline="0" smtClean="0">
                          <a:ln>
                            <a:noFill/>
                          </a:ln>
                          <a:solidFill>
                            <a:schemeClr val="tx1"/>
                          </a:solidFill>
                          <a:effectLst/>
                          <a:latin typeface="Arial" charset="0"/>
                          <a:ea typeface="Times New Roman" pitchFamily="18" charset="0"/>
                          <a:cs typeface="Arial" charset="0"/>
                        </a:rPr>
                        <a:t>para</a:t>
                      </a: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-dioxin</a:t>
                      </a:r>
                    </a:p>
                  </a:txBody>
                  <a:tcPr marL="19050" marR="19050" marT="7145" marB="7145" horzOverflow="overflow">
                    <a:lnL>
                      <a:noFill/>
                    </a:lnL>
                    <a:lnR cap="flat">
                      <a:noFill/>
                    </a:lnR>
                    <a:lnT>
                      <a:noFill/>
                    </a:lnT>
                    <a:lnB cap="flat">
                      <a:noFill/>
                    </a:lnB>
                    <a:lnTlToBr>
                      <a:noFill/>
                    </a:lnTlToBr>
                    <a:lnBlToTr>
                      <a:noFill/>
                    </a:lnBlToTr>
                    <a:noFill/>
                  </a:tcPr>
                </a:tc>
              </a:tr>
            </a:tbl>
          </a:graphicData>
        </a:graphic>
      </p:graphicFrame>
      <p:graphicFrame>
        <p:nvGraphicFramePr>
          <p:cNvPr id="2921" name="Group 873"/>
          <p:cNvGraphicFramePr>
            <a:graphicFrameLocks noGrp="1"/>
          </p:cNvGraphicFramePr>
          <p:nvPr/>
        </p:nvGraphicFramePr>
        <p:xfrm>
          <a:off x="709084" y="1052711"/>
          <a:ext cx="1439995" cy="75248"/>
        </p:xfrm>
        <a:graphic>
          <a:graphicData uri="http://schemas.openxmlformats.org/drawingml/2006/table">
            <a:tbl>
              <a:tblPr/>
              <a:tblGrid>
                <a:gridCol w="315185"/>
                <a:gridCol w="1124810"/>
              </a:tblGrid>
              <a:tr h="714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rgbClr val="FF0066"/>
                          </a:solidFill>
                          <a:effectLst/>
                          <a:latin typeface="Arial" charset="0"/>
                          <a:ea typeface="Times New Roman" pitchFamily="18" charset="0"/>
                          <a:cs typeface="Arial" charset="0"/>
                        </a:rPr>
                        <a:t>Tonsil</a:t>
                      </a:r>
                    </a:p>
                  </a:txBody>
                  <a:tcPr marL="19050" marR="19050" marT="7144" marB="7144"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Human papillomavirus type 16</a:t>
                      </a:r>
                    </a:p>
                  </a:txBody>
                  <a:tcPr marL="19050" marR="19050" marT="7144" marB="7144" horzOverflow="overflow">
                    <a:lnL>
                      <a:noFill/>
                    </a:lnL>
                    <a:lnR cap="flat">
                      <a:noFill/>
                    </a:lnR>
                    <a:lnT cap="flat">
                      <a:noFill/>
                    </a:lnT>
                    <a:lnB cap="flat">
                      <a:noFill/>
                    </a:lnB>
                    <a:lnTlToBr>
                      <a:noFill/>
                    </a:lnTlToBr>
                    <a:lnBlToTr>
                      <a:noFill/>
                    </a:lnBlToTr>
                    <a:noFill/>
                  </a:tcPr>
                </a:tc>
              </a:tr>
            </a:tbl>
          </a:graphicData>
        </a:graphic>
      </p:graphicFrame>
      <p:graphicFrame>
        <p:nvGraphicFramePr>
          <p:cNvPr id="2939" name="Group 891"/>
          <p:cNvGraphicFramePr>
            <a:graphicFrameLocks noGrp="1"/>
          </p:cNvGraphicFramePr>
          <p:nvPr/>
        </p:nvGraphicFramePr>
        <p:xfrm>
          <a:off x="1309026" y="3118942"/>
          <a:ext cx="1695318" cy="136208"/>
        </p:xfrm>
        <a:graphic>
          <a:graphicData uri="http://schemas.openxmlformats.org/drawingml/2006/table">
            <a:tbl>
              <a:tblPr/>
              <a:tblGrid>
                <a:gridCol w="367771"/>
                <a:gridCol w="1327547"/>
              </a:tblGrid>
              <a:tr h="13344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rgbClr val="FF0066"/>
                          </a:solidFill>
                          <a:effectLst/>
                          <a:latin typeface="Arial" charset="0"/>
                          <a:ea typeface="Times New Roman" pitchFamily="18" charset="0"/>
                          <a:cs typeface="Arial" charset="0"/>
                        </a:rPr>
                        <a:t>Anus</a:t>
                      </a:r>
                    </a:p>
                  </a:txBody>
                  <a:tcPr marL="19050" marR="19050" marT="7144" marB="7144"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Human immunodeficiency virus type 1</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Human papillomavirus type 16</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marL="19050" marR="19050" marT="7144" marB="7144" horzOverflow="overflow">
                    <a:lnL>
                      <a:noFill/>
                    </a:lnL>
                    <a:lnR cap="flat">
                      <a:noFill/>
                    </a:lnR>
                    <a:lnT cap="flat">
                      <a:noFill/>
                    </a:lnT>
                    <a:lnB cap="flat">
                      <a:noFill/>
                    </a:lnB>
                    <a:lnTlToBr>
                      <a:noFill/>
                    </a:lnTlToBr>
                    <a:lnBlToTr>
                      <a:noFill/>
                    </a:lnBlToTr>
                    <a:noFill/>
                  </a:tcPr>
                </a:tc>
              </a:tr>
            </a:tbl>
          </a:graphicData>
        </a:graphic>
      </p:graphicFrame>
      <p:graphicFrame>
        <p:nvGraphicFramePr>
          <p:cNvPr id="2960" name="Group 912"/>
          <p:cNvGraphicFramePr>
            <a:graphicFrameLocks noGrp="1"/>
          </p:cNvGraphicFramePr>
          <p:nvPr/>
        </p:nvGraphicFramePr>
        <p:xfrm>
          <a:off x="6214733" y="2616647"/>
          <a:ext cx="1237589" cy="136208"/>
        </p:xfrm>
        <a:graphic>
          <a:graphicData uri="http://schemas.openxmlformats.org/drawingml/2006/table">
            <a:tbl>
              <a:tblPr/>
              <a:tblGrid>
                <a:gridCol w="296003"/>
                <a:gridCol w="941586"/>
              </a:tblGrid>
              <a:tr h="13344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rgbClr val="FF0066"/>
                          </a:solidFill>
                          <a:effectLst/>
                          <a:latin typeface="Arial" charset="0"/>
                          <a:ea typeface="Times New Roman" pitchFamily="18" charset="0"/>
                          <a:cs typeface="Arial" charset="0"/>
                        </a:rPr>
                        <a:t>Kidney</a:t>
                      </a:r>
                    </a:p>
                  </a:txBody>
                  <a:tcPr marL="19050" marR="19050" marT="7144" marB="7144" horzOverflow="overflow">
                    <a:lnL cap="flat">
                      <a:noFill/>
                    </a:lnL>
                    <a:lnR>
                      <a:noFill/>
                    </a:lnR>
                    <a:lnT cap="flat">
                      <a:noFill/>
                    </a:lnT>
                    <a:lnB cap="flat">
                      <a:noFill/>
                    </a:lnB>
                    <a:lnTlToBr>
                      <a:noFill/>
                    </a:lnTlToBr>
                    <a:lnBlToTr>
                      <a:noFill/>
                    </a:lnBlToTr>
                    <a:noFill/>
                  </a:tcPr>
                </a:tc>
                <a:tc>
                  <a:txBody>
                    <a:bodyPr/>
                    <a:lstStyle/>
                    <a:p>
                      <a:pPr marL="277813" marR="0" lvl="0" indent="-277813"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Tobacco smoking</a:t>
                      </a:r>
                      <a:endParaRPr kumimoji="0" lang="en-US" sz="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277813" marR="0" lvl="0" indent="-277813" algn="l" defTabSz="914400" rtl="0" eaLnBrk="0" fontAlgn="base" latinLnBrk="0" hangingPunct="0">
                        <a:lnSpc>
                          <a:spcPct val="100000"/>
                        </a:lnSpc>
                        <a:spcBef>
                          <a:spcPct val="0"/>
                        </a:spcBef>
                        <a:spcAft>
                          <a:spcPct val="0"/>
                        </a:spcAft>
                        <a:buClrTx/>
                        <a:buSzTx/>
                        <a:buFontTx/>
                        <a:buNone/>
                        <a:tabLst/>
                      </a:pPr>
                      <a:r>
                        <a:rPr kumimoji="0" lang="en-GB" sz="400" b="0" i="0" u="none" strike="noStrike" cap="none" normalizeH="0" baseline="0" smtClean="0">
                          <a:ln>
                            <a:noFill/>
                          </a:ln>
                          <a:solidFill>
                            <a:schemeClr val="tx1"/>
                          </a:solidFill>
                          <a:effectLst/>
                          <a:latin typeface="Arial" charset="0"/>
                          <a:ea typeface="Times New Roman" pitchFamily="18" charset="0"/>
                          <a:cs typeface="Arial" charset="0"/>
                        </a:rPr>
                        <a:t>X-radiation, gamma-radiation</a:t>
                      </a:r>
                    </a:p>
                  </a:txBody>
                  <a:tcPr marL="19050" marR="19050" marT="7144" marB="7144" horzOverflow="overflow">
                    <a:lnL>
                      <a:noFill/>
                    </a:lnL>
                    <a:lnR cap="flat">
                      <a:noFill/>
                    </a:lnR>
                    <a:lnT cap="flat">
                      <a:noFill/>
                    </a:lnT>
                    <a:lnB cap="flat">
                      <a:noFill/>
                    </a:lnB>
                    <a:lnTlToBr>
                      <a:noFill/>
                    </a:lnTlToBr>
                    <a:lnBlToTr>
                      <a:noFill/>
                    </a:lnBlToTr>
                    <a:noFill/>
                  </a:tcPr>
                </a:tc>
              </a:tr>
            </a:tbl>
          </a:graphicData>
        </a:graphic>
      </p:graphicFrame>
      <p:pic>
        <p:nvPicPr>
          <p:cNvPr id="2231"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21690" y="4664521"/>
            <a:ext cx="445492" cy="337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4681835"/>
            <a:ext cx="2514600" cy="461665"/>
          </a:xfrm>
          <a:prstGeom prst="rect">
            <a:avLst/>
          </a:prstGeom>
          <a:noFill/>
        </p:spPr>
        <p:txBody>
          <a:bodyPr wrap="square" rtlCol="0">
            <a:spAutoFit/>
          </a:bodyPr>
          <a:lstStyle/>
          <a:p>
            <a:r>
              <a:rPr lang="en-US" sz="1200" b="1" dirty="0" smtClean="0"/>
              <a:t>Two meetings held at IARC in 2012 on concordance and mechanisms</a:t>
            </a:r>
            <a:endParaRPr lang="en-US" sz="1200" b="1" dirty="0"/>
          </a:p>
        </p:txBody>
      </p:sp>
    </p:spTree>
    <p:extLst>
      <p:ext uri="{BB962C8B-B14F-4D97-AF65-F5344CB8AC3E}">
        <p14:creationId xmlns:p14="http://schemas.microsoft.com/office/powerpoint/2010/main" val="661886796"/>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1" y="53579"/>
            <a:ext cx="5103813" cy="2332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521744"/>
            <a:ext cx="5105400" cy="2564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194300" y="113110"/>
            <a:ext cx="3886200" cy="4708982"/>
          </a:xfrm>
          <a:prstGeom prst="rect">
            <a:avLst/>
          </a:prstGeom>
        </p:spPr>
        <p:txBody>
          <a:bodyPr>
            <a:spAutoFit/>
          </a:bodyPr>
          <a:lstStyle/>
          <a:p>
            <a:pPr marL="282575" indent="-282575" eaLnBrk="1" hangingPunct="1">
              <a:spcAft>
                <a:spcPts val="600"/>
              </a:spcAft>
              <a:defRPr/>
            </a:pPr>
            <a:r>
              <a:rPr lang="en-US" sz="2400" b="1" cap="all" dirty="0">
                <a:solidFill>
                  <a:srgbClr val="C00000"/>
                </a:solidFill>
                <a:latin typeface="Calibri" pitchFamily="34" charset="0"/>
                <a:cs typeface="Calibri" pitchFamily="34" charset="0"/>
              </a:rPr>
              <a:t>Hallmarks of Cancer</a:t>
            </a:r>
          </a:p>
          <a:p>
            <a:pPr marL="282575" indent="-282575" algn="l" eaLnBrk="1" hangingPunct="1">
              <a:spcAft>
                <a:spcPts val="600"/>
              </a:spcAft>
              <a:defRPr/>
            </a:pPr>
            <a:r>
              <a:rPr lang="en-US" b="0" dirty="0">
                <a:latin typeface="Calibri" pitchFamily="34" charset="0"/>
                <a:cs typeface="Calibri" pitchFamily="34" charset="0"/>
              </a:rPr>
              <a:t>1. 	Sustaining proliferative signaling</a:t>
            </a:r>
          </a:p>
          <a:p>
            <a:pPr marL="282575" indent="-282575" algn="l" eaLnBrk="1" hangingPunct="1">
              <a:spcAft>
                <a:spcPts val="600"/>
              </a:spcAft>
              <a:defRPr/>
            </a:pPr>
            <a:r>
              <a:rPr lang="en-US" b="0" dirty="0">
                <a:latin typeface="Calibri" pitchFamily="34" charset="0"/>
                <a:cs typeface="Calibri" pitchFamily="34" charset="0"/>
              </a:rPr>
              <a:t>2.  Evading growth suppressors</a:t>
            </a:r>
          </a:p>
          <a:p>
            <a:pPr marL="282575" indent="-282575" algn="l" eaLnBrk="1" hangingPunct="1">
              <a:spcAft>
                <a:spcPts val="600"/>
              </a:spcAft>
              <a:defRPr/>
            </a:pPr>
            <a:r>
              <a:rPr lang="en-US" b="0" dirty="0">
                <a:latin typeface="Calibri" pitchFamily="34" charset="0"/>
                <a:cs typeface="Calibri" pitchFamily="34" charset="0"/>
              </a:rPr>
              <a:t>3.  Resisting cell death</a:t>
            </a:r>
          </a:p>
          <a:p>
            <a:pPr marL="282575" indent="-282575" algn="l" eaLnBrk="1" hangingPunct="1">
              <a:spcAft>
                <a:spcPts val="600"/>
              </a:spcAft>
              <a:defRPr/>
            </a:pPr>
            <a:r>
              <a:rPr lang="en-US" b="0" dirty="0">
                <a:latin typeface="Calibri" pitchFamily="34" charset="0"/>
                <a:cs typeface="Calibri" pitchFamily="34" charset="0"/>
              </a:rPr>
              <a:t>4.  Enabling replicative immortality</a:t>
            </a:r>
          </a:p>
          <a:p>
            <a:pPr marL="282575" indent="-282575" algn="l" eaLnBrk="1" hangingPunct="1">
              <a:spcAft>
                <a:spcPts val="600"/>
              </a:spcAft>
              <a:defRPr/>
            </a:pPr>
            <a:r>
              <a:rPr lang="en-US" b="0" dirty="0">
                <a:latin typeface="Calibri" pitchFamily="34" charset="0"/>
                <a:cs typeface="Calibri" pitchFamily="34" charset="0"/>
              </a:rPr>
              <a:t>5.  Inducing aberrant angiogenesis</a:t>
            </a:r>
          </a:p>
          <a:p>
            <a:pPr marL="282575" indent="-282575" algn="l" eaLnBrk="1" hangingPunct="1">
              <a:spcAft>
                <a:spcPts val="600"/>
              </a:spcAft>
              <a:buFontTx/>
              <a:buAutoNum type="arabicPeriod" startAt="6"/>
              <a:defRPr/>
            </a:pPr>
            <a:r>
              <a:rPr lang="en-US" b="0" dirty="0">
                <a:latin typeface="Calibri" pitchFamily="34" charset="0"/>
                <a:cs typeface="Calibri" pitchFamily="34" charset="0"/>
              </a:rPr>
              <a:t>Activating invasion &amp; </a:t>
            </a:r>
            <a:r>
              <a:rPr lang="en-US" b="0" dirty="0" smtClean="0">
                <a:latin typeface="Calibri" pitchFamily="34" charset="0"/>
                <a:cs typeface="Calibri" pitchFamily="34" charset="0"/>
              </a:rPr>
              <a:t>metastasis</a:t>
            </a:r>
            <a:endParaRPr lang="en-US" b="0" dirty="0">
              <a:solidFill>
                <a:schemeClr val="tx2"/>
              </a:solidFill>
              <a:latin typeface="Calibri" pitchFamily="34" charset="0"/>
              <a:cs typeface="Calibri" pitchFamily="34" charset="0"/>
            </a:endParaRPr>
          </a:p>
          <a:p>
            <a:pPr marL="282575" indent="-282575" algn="l">
              <a:spcAft>
                <a:spcPts val="600"/>
              </a:spcAft>
              <a:defRPr/>
            </a:pPr>
            <a:r>
              <a:rPr lang="en-US" b="1" i="1" dirty="0">
                <a:solidFill>
                  <a:schemeClr val="tx2"/>
                </a:solidFill>
                <a:latin typeface="Calibri" pitchFamily="34" charset="0"/>
                <a:cs typeface="Calibri" pitchFamily="34" charset="0"/>
              </a:rPr>
              <a:t>Emerging Hallmarks</a:t>
            </a:r>
          </a:p>
          <a:p>
            <a:pPr marL="282575" indent="-282575" algn="l">
              <a:spcAft>
                <a:spcPts val="600"/>
              </a:spcAft>
              <a:buFont typeface="Arial" pitchFamily="34" charset="0"/>
              <a:buChar char="•"/>
              <a:defRPr/>
            </a:pPr>
            <a:r>
              <a:rPr lang="en-US" b="0" dirty="0">
                <a:latin typeface="Calibri" pitchFamily="34" charset="0"/>
                <a:cs typeface="Calibri" pitchFamily="34" charset="0"/>
              </a:rPr>
              <a:t>Reprogramming energy metabolism</a:t>
            </a:r>
          </a:p>
          <a:p>
            <a:pPr marL="282575" indent="-282575" algn="l">
              <a:spcAft>
                <a:spcPts val="600"/>
              </a:spcAft>
              <a:buFont typeface="Arial" pitchFamily="34" charset="0"/>
              <a:buChar char="•"/>
              <a:defRPr/>
            </a:pPr>
            <a:r>
              <a:rPr lang="en-US" b="0" dirty="0">
                <a:latin typeface="Calibri" pitchFamily="34" charset="0"/>
                <a:cs typeface="Calibri" pitchFamily="34" charset="0"/>
              </a:rPr>
              <a:t>Evading immune </a:t>
            </a:r>
            <a:r>
              <a:rPr lang="en-US" b="0" dirty="0" smtClean="0">
                <a:latin typeface="Calibri" pitchFamily="34" charset="0"/>
                <a:cs typeface="Calibri" pitchFamily="34" charset="0"/>
              </a:rPr>
              <a:t>destruction</a:t>
            </a:r>
            <a:endParaRPr lang="en-US" b="0" dirty="0">
              <a:latin typeface="Calibri" pitchFamily="34" charset="0"/>
              <a:cs typeface="Calibri" pitchFamily="34" charset="0"/>
            </a:endParaRPr>
          </a:p>
          <a:p>
            <a:pPr marL="282575" indent="-282575" algn="l">
              <a:spcAft>
                <a:spcPts val="600"/>
              </a:spcAft>
              <a:defRPr/>
            </a:pPr>
            <a:r>
              <a:rPr lang="en-US" b="1" i="1" dirty="0">
                <a:solidFill>
                  <a:schemeClr val="tx2"/>
                </a:solidFill>
                <a:latin typeface="Calibri" pitchFamily="34" charset="0"/>
                <a:cs typeface="Calibri" pitchFamily="34" charset="0"/>
              </a:rPr>
              <a:t>Enabling Characteristics</a:t>
            </a:r>
          </a:p>
          <a:p>
            <a:pPr marL="282575" indent="-282575" algn="l">
              <a:spcAft>
                <a:spcPts val="600"/>
              </a:spcAft>
              <a:buFont typeface="Arial" pitchFamily="34" charset="0"/>
              <a:buChar char="•"/>
              <a:defRPr/>
            </a:pPr>
            <a:r>
              <a:rPr lang="en-US" b="0" dirty="0">
                <a:latin typeface="Calibri" pitchFamily="34" charset="0"/>
                <a:cs typeface="Calibri" pitchFamily="34" charset="0"/>
              </a:rPr>
              <a:t>Genomic instability and mutation</a:t>
            </a:r>
          </a:p>
          <a:p>
            <a:pPr marL="282575" indent="-282575" algn="l">
              <a:spcAft>
                <a:spcPts val="600"/>
              </a:spcAft>
              <a:buFont typeface="Arial" pitchFamily="34" charset="0"/>
              <a:buChar char="•"/>
              <a:defRPr/>
            </a:pPr>
            <a:r>
              <a:rPr lang="en-US" b="0" dirty="0">
                <a:latin typeface="Calibri" pitchFamily="34" charset="0"/>
                <a:cs typeface="Calibri" pitchFamily="34" charset="0"/>
              </a:rPr>
              <a:t>Inflammation</a:t>
            </a:r>
          </a:p>
        </p:txBody>
      </p:sp>
      <p:sp>
        <p:nvSpPr>
          <p:cNvPr id="48133" name="TextBox 3"/>
          <p:cNvSpPr txBox="1">
            <a:spLocks noChangeArrowheads="1"/>
          </p:cNvSpPr>
          <p:nvPr/>
        </p:nvSpPr>
        <p:spPr bwMode="auto">
          <a:xfrm>
            <a:off x="5638800" y="4857750"/>
            <a:ext cx="34417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Times New Roman" pitchFamily="18" charset="0"/>
              </a:defRPr>
            </a:lvl1pPr>
            <a:lvl2pPr marL="742950" indent="-285750">
              <a:defRPr sz="2800" b="1">
                <a:solidFill>
                  <a:schemeClr val="tx1"/>
                </a:solidFill>
                <a:latin typeface="Times New Roman" pitchFamily="18" charset="0"/>
              </a:defRPr>
            </a:lvl2pPr>
            <a:lvl3pPr marL="1143000" indent="-228600">
              <a:defRPr sz="2800" b="1">
                <a:solidFill>
                  <a:schemeClr val="tx1"/>
                </a:solidFill>
                <a:latin typeface="Times New Roman" pitchFamily="18" charset="0"/>
              </a:defRPr>
            </a:lvl3pPr>
            <a:lvl4pPr marL="1600200" indent="-228600">
              <a:defRPr sz="2800" b="1">
                <a:solidFill>
                  <a:schemeClr val="tx1"/>
                </a:solidFill>
                <a:latin typeface="Times New Roman" pitchFamily="18" charset="0"/>
              </a:defRPr>
            </a:lvl4pPr>
            <a:lvl5pPr marL="2057400" indent="-228600">
              <a:defRPr sz="2800" b="1">
                <a:solidFill>
                  <a:schemeClr val="tx1"/>
                </a:solidFill>
                <a:latin typeface="Times New Roman" pitchFamily="18" charset="0"/>
              </a:defRPr>
            </a:lvl5pPr>
            <a:lvl6pPr marL="2514600" indent="-228600" algn="ctr" eaLnBrk="0" fontAlgn="base" hangingPunct="0">
              <a:spcBef>
                <a:spcPct val="0"/>
              </a:spcBef>
              <a:spcAft>
                <a:spcPct val="0"/>
              </a:spcAft>
              <a:defRPr sz="2800" b="1">
                <a:solidFill>
                  <a:schemeClr val="tx1"/>
                </a:solidFill>
                <a:latin typeface="Times New Roman" pitchFamily="18" charset="0"/>
              </a:defRPr>
            </a:lvl6pPr>
            <a:lvl7pPr marL="2971800" indent="-228600" algn="ctr" eaLnBrk="0" fontAlgn="base" hangingPunct="0">
              <a:spcBef>
                <a:spcPct val="0"/>
              </a:spcBef>
              <a:spcAft>
                <a:spcPct val="0"/>
              </a:spcAft>
              <a:defRPr sz="2800" b="1">
                <a:solidFill>
                  <a:schemeClr val="tx1"/>
                </a:solidFill>
                <a:latin typeface="Times New Roman" pitchFamily="18" charset="0"/>
              </a:defRPr>
            </a:lvl7pPr>
            <a:lvl8pPr marL="3429000" indent="-228600" algn="ctr" eaLnBrk="0" fontAlgn="base" hangingPunct="0">
              <a:spcBef>
                <a:spcPct val="0"/>
              </a:spcBef>
              <a:spcAft>
                <a:spcPct val="0"/>
              </a:spcAft>
              <a:defRPr sz="2800" b="1">
                <a:solidFill>
                  <a:schemeClr val="tx1"/>
                </a:solidFill>
                <a:latin typeface="Times New Roman" pitchFamily="18" charset="0"/>
              </a:defRPr>
            </a:lvl8pPr>
            <a:lvl9pPr marL="3886200" indent="-228600" algn="ctr" eaLnBrk="0" fontAlgn="base" hangingPunct="0">
              <a:spcBef>
                <a:spcPct val="0"/>
              </a:spcBef>
              <a:spcAft>
                <a:spcPct val="0"/>
              </a:spcAft>
              <a:defRPr sz="2800" b="1">
                <a:solidFill>
                  <a:schemeClr val="tx1"/>
                </a:solidFill>
                <a:latin typeface="Times New Roman" pitchFamily="18" charset="0"/>
              </a:defRPr>
            </a:lvl9pPr>
          </a:lstStyle>
          <a:p>
            <a:pPr algn="r"/>
            <a:r>
              <a:rPr lang="en-US" sz="1400" b="0" dirty="0" err="1">
                <a:latin typeface="Calibri" pitchFamily="34" charset="0"/>
                <a:ea typeface="Calibri" pitchFamily="34" charset="0"/>
                <a:cs typeface="Calibri" pitchFamily="34" charset="0"/>
              </a:rPr>
              <a:t>Hanahan</a:t>
            </a:r>
            <a:r>
              <a:rPr lang="en-US" sz="1400" b="0" dirty="0">
                <a:latin typeface="Calibri" pitchFamily="34" charset="0"/>
                <a:ea typeface="Calibri" pitchFamily="34" charset="0"/>
                <a:cs typeface="Calibri" pitchFamily="34" charset="0"/>
              </a:rPr>
              <a:t> and Weinberg </a:t>
            </a:r>
            <a:r>
              <a:rPr lang="en-US" sz="1400" b="0" dirty="0" smtClean="0">
                <a:latin typeface="Calibri" pitchFamily="34" charset="0"/>
                <a:ea typeface="Calibri" pitchFamily="34" charset="0"/>
                <a:cs typeface="Calibri" pitchFamily="34" charset="0"/>
              </a:rPr>
              <a:t>2011</a:t>
            </a:r>
            <a:endParaRPr lang="en-US" sz="1400" b="0" dirty="0">
              <a:latin typeface="Calibri" pitchFamily="34" charset="0"/>
              <a:ea typeface="Calibri" pitchFamily="34" charset="0"/>
              <a:cs typeface="Calibri" pitchFamily="34" charset="0"/>
            </a:endParaRPr>
          </a:p>
        </p:txBody>
      </p:sp>
      <p:sp>
        <p:nvSpPr>
          <p:cNvPr id="4" name="Slide Number Placeholder 3"/>
          <p:cNvSpPr>
            <a:spLocks noGrp="1"/>
          </p:cNvSpPr>
          <p:nvPr>
            <p:ph type="sldNum" sz="quarter" idx="12"/>
          </p:nvPr>
        </p:nvSpPr>
        <p:spPr>
          <a:xfrm>
            <a:off x="6781800" y="4572000"/>
            <a:ext cx="2133600" cy="273844"/>
          </a:xfrm>
        </p:spPr>
        <p:txBody>
          <a:bodyPr/>
          <a:lstStyle/>
          <a:p>
            <a:fld id="{5B022472-B7DD-4BF7-861F-B3F487FAA09A}" type="slidenum">
              <a:rPr lang="en-US" smtClean="0"/>
              <a:t>16</a:t>
            </a:fld>
            <a:endParaRPr lang="en-US" dirty="0"/>
          </a:p>
        </p:txBody>
      </p:sp>
    </p:spTree>
    <p:extLst>
      <p:ext uri="{BB962C8B-B14F-4D97-AF65-F5344CB8AC3E}">
        <p14:creationId xmlns:p14="http://schemas.microsoft.com/office/powerpoint/2010/main" val="1954242025"/>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239" y="457200"/>
            <a:ext cx="5619391" cy="4061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4800" y="105453"/>
            <a:ext cx="8610600" cy="400110"/>
          </a:xfrm>
          <a:prstGeom prst="rect">
            <a:avLst/>
          </a:prstGeom>
          <a:noFill/>
        </p:spPr>
        <p:txBody>
          <a:bodyPr wrap="square" rtlCol="0">
            <a:spAutoFit/>
          </a:bodyPr>
          <a:lstStyle/>
          <a:p>
            <a:r>
              <a:rPr lang="en-US" sz="2000" b="1" dirty="0"/>
              <a:t>Chemicals and other stressors </a:t>
            </a:r>
            <a:r>
              <a:rPr lang="en-US" sz="2000" b="1" dirty="0" smtClean="0"/>
              <a:t>act </a:t>
            </a:r>
            <a:r>
              <a:rPr lang="en-US" sz="2000" b="1" dirty="0"/>
              <a:t>at different points on the disease continuum</a:t>
            </a:r>
            <a:endParaRPr lang="en-US" sz="2000" dirty="0"/>
          </a:p>
        </p:txBody>
      </p:sp>
      <p:sp>
        <p:nvSpPr>
          <p:cNvPr id="4" name="Rectangle 3"/>
          <p:cNvSpPr/>
          <p:nvPr/>
        </p:nvSpPr>
        <p:spPr>
          <a:xfrm>
            <a:off x="1219200" y="4641920"/>
            <a:ext cx="6934200" cy="369332"/>
          </a:xfrm>
          <a:prstGeom prst="rect">
            <a:avLst/>
          </a:prstGeom>
        </p:spPr>
        <p:txBody>
          <a:bodyPr wrap="square">
            <a:spAutoFit/>
          </a:bodyPr>
          <a:lstStyle/>
          <a:p>
            <a:pPr algn="ctr"/>
            <a:r>
              <a:rPr lang="da-DK" b="1" i="1" dirty="0" smtClean="0"/>
              <a:t>Goodson et al. Carcinogenesis</a:t>
            </a:r>
            <a:r>
              <a:rPr lang="da-DK" b="1" i="1" dirty="0"/>
              <a:t>. 2015 Jun; 36(Suppl 1): S254–S296.</a:t>
            </a:r>
            <a:endParaRPr lang="en-US" b="1" i="1" dirty="0"/>
          </a:p>
        </p:txBody>
      </p:sp>
      <p:sp>
        <p:nvSpPr>
          <p:cNvPr id="3" name="Rectangle 2"/>
          <p:cNvSpPr/>
          <p:nvPr/>
        </p:nvSpPr>
        <p:spPr>
          <a:xfrm>
            <a:off x="6020115" y="800101"/>
            <a:ext cx="3026171" cy="3539430"/>
          </a:xfrm>
          <a:prstGeom prst="rect">
            <a:avLst/>
          </a:prstGeom>
        </p:spPr>
        <p:txBody>
          <a:bodyPr wrap="square">
            <a:spAutoFit/>
          </a:bodyPr>
          <a:lstStyle/>
          <a:p>
            <a:r>
              <a:rPr lang="en-US" sz="1600" dirty="0" smtClean="0"/>
              <a:t>“Considering </a:t>
            </a:r>
            <a:r>
              <a:rPr lang="en-US" sz="1600" dirty="0"/>
              <a:t>the multistep nature of cancer and the acquired capabilities implied by each of these hallmarks, it is therefore a very small step to envision how a series of complementary exposures acting in concert might prove to be far more carcinogenic than predictions related to any single exposure might </a:t>
            </a:r>
            <a:r>
              <a:rPr lang="en-US" sz="1600" dirty="0" smtClean="0"/>
              <a:t>suggest. </a:t>
            </a:r>
            <a:r>
              <a:rPr lang="en-US" sz="1600" dirty="0"/>
              <a:t>Interacting contributors need not act simultaneously or continuously, they might act </a:t>
            </a:r>
            <a:r>
              <a:rPr lang="en-US" sz="1600" dirty="0" smtClean="0"/>
              <a:t>sequentially...”</a:t>
            </a:r>
            <a:endParaRPr lang="en-US" sz="1600" dirty="0"/>
          </a:p>
        </p:txBody>
      </p:sp>
    </p:spTree>
    <p:extLst>
      <p:ext uri="{BB962C8B-B14F-4D97-AF65-F5344CB8AC3E}">
        <p14:creationId xmlns:p14="http://schemas.microsoft.com/office/powerpoint/2010/main" val="839670209"/>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8"/>
          <p:cNvSpPr>
            <a:spLocks noChangeArrowheads="1"/>
          </p:cNvSpPr>
          <p:nvPr/>
        </p:nvSpPr>
        <p:spPr bwMode="auto">
          <a:xfrm>
            <a:off x="0" y="0"/>
            <a:ext cx="184666" cy="230832"/>
          </a:xfrm>
          <a:prstGeom prst="rect">
            <a:avLst/>
          </a:prstGeom>
          <a:solidFill>
            <a:schemeClr val="bg1"/>
          </a:solidFill>
          <a:ln w="9525">
            <a:solidFill>
              <a:schemeClr val="bg1"/>
            </a:solidFill>
            <a:round/>
            <a:headEnd/>
            <a:tailEnd/>
          </a:ln>
        </p:spPr>
        <p:txBody>
          <a:bodyPr wrap="none">
            <a:spAutoFit/>
          </a:bodyPr>
          <a:lstStyle/>
          <a:p>
            <a:endParaRPr lang="en-US" sz="900"/>
          </a:p>
        </p:txBody>
      </p:sp>
      <p:pic>
        <p:nvPicPr>
          <p:cNvPr id="4608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0038" y="46435"/>
            <a:ext cx="2417762" cy="958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2"/>
          <p:cNvSpPr>
            <a:spLocks noGrp="1" noChangeArrowheads="1"/>
          </p:cNvSpPr>
          <p:nvPr>
            <p:ph type="title"/>
          </p:nvPr>
        </p:nvSpPr>
        <p:spPr>
          <a:xfrm>
            <a:off x="-25400" y="228600"/>
            <a:ext cx="7493000" cy="264319"/>
          </a:xfrm>
        </p:spPr>
        <p:txBody>
          <a:bodyPr>
            <a:noAutofit/>
          </a:bodyPr>
          <a:lstStyle/>
          <a:p>
            <a:pPr eaLnBrk="1" hangingPunct="1"/>
            <a:r>
              <a:rPr lang="en-US" sz="2800" dirty="0" err="1">
                <a:latin typeface="Calibri" charset="0"/>
                <a:ea typeface="ＭＳ Ｐゴシック" charset="0"/>
                <a:cs typeface="ＭＳ Ｐゴシック" charset="0"/>
              </a:rPr>
              <a:t>ToxCast</a:t>
            </a:r>
            <a:r>
              <a:rPr lang="en-US" sz="2800" dirty="0">
                <a:latin typeface="Calibri" charset="0"/>
                <a:ea typeface="ＭＳ Ｐゴシック" charset="0"/>
                <a:cs typeface="ＭＳ Ｐゴシック" charset="0"/>
              </a:rPr>
              <a:t> Assays (&gt;700 endpoints)</a:t>
            </a:r>
          </a:p>
        </p:txBody>
      </p:sp>
      <p:sp>
        <p:nvSpPr>
          <p:cNvPr id="46084" name="AutoShape 21" descr="data:image/jpg;base64,/9j/4AAQSkZJRgABAQAAAQABAAD/2wCEAAkGBhQGERQTEBASDxUVESIQEhgXExIQExEZHhYXGB8cFxIjJykfGCApJRIYHzgsJyc1OC04FiE2QTc2OCg3ODABCQoKBQUFDQUFDSkYEhgpKSkpKSkpKSkpKSkpKSkpKSkpKSkpKSkpKSkpKSkpKSkpKSkpKSkpKSkpKSkpKSkpKf/AABEIAEwAsQMBIgACEQEDEQH/xAAbAAEBAQEBAQEBAAAAAAAAAAAABQYEAwIHAf/EADkQAAIBAwMCAgYHBwUAAAAAAAECAwAEEQUSIRMxBiIHFCMyQVE0NVJhdLKzU3FygYW00RUWQkNi/8QAFAEBAAAAAAAAAAAAAAAAAAAAAP/EABQRAQAAAAAAAAAAAAAAAAAAAAD/2gAMAwEAAhEDEQA/AP3ClKUClKUClKUClKUCv4fu/wA1/aUGb0LUppLh47iTLGPcqbI4eAxXesALyKp2kZkk5I8ox2jelP0jt6PxbGOOOYyyHqIxdWMa4yVYcKecZIPftVmSw/02/jaNgizlmdRhQz7PMdozuJ2oc7AfIcychD+e+N9LHj/xHBZlz0ra3ElwpGAOeowXkZ3B4FyO2SceU0H6zot+2qW8MzxGBpIlkZC28xlgDjdgZxn5V218xoIgAAAAMAAYAH3D4V9UClKUClKUClKUClKUClKUClKUClKUCleN5eJYIXkbaq9zye5wAAOSSSAAOSSAOTUpr641Y7YIjbRkEmeUAuRkD2dtnIJ5OZMAYHlbOKC3Sso+sT6FLskDzozhI+r0YXkY8ARTgiNiT2jcK3chjwtXNP1lL9im14pFGWjkUo4GcZB91x25Ukcj50HfSleF7epp6GSRtqr3OCTycABRyxJIAA5JIA5NB5apbG4QFQSyOsqgMy7irA7eGUcjI8xxkgkEDByPo6003Vxf6izb/WbpooCRhhDCxiAPy5QjBGfZg85q/wCt3GtDEcXqkbDJeYK8rKR/wtwfKcH/ALD5SBlG5x8wWU3h1VSBFuYFUKkQ2QSwgDAEbe468DhsEcnc3C0F2lcOl6wmqhtoeN0bbIkimORDkjlT3U7ThhkNg4JxXdQKVzX+oppihpCRltqgKzs55OFQZLHAJ4HYE9gan+s3OqcRxepJ8Xl2SykH7EIOEPOcueCMbDngLNKy516bTLkwyI83UZjCp9XilcLyTEwYJIoHO04cd/MCdtzTtVTVAdm4Mpw6OrRyRn5Mh5+fPY4OCcUHZSlKBSlKBSlKBSlKBUzWdSezMUcSqZJmKKzk7I9qFizKOXwBnaCM9ty96p1C176TZ/xy/wBu9B66Vpkd107l5PW3ZRJHIRhEDLkdGLtGMMefewxyxqxUfwf9X2f4OL9JKsUHxPAtyrI6h1ZSrKwDKwIwQVPBBBxis5qvhtoFBtwZVRwyQkqHiJOC1tcE5hYAk7SSpAK4AbI01KDLwaxcqY4hskabcI5JUkt3i2cN1bcDDke95WUPnHlA3GraaGsbiWZjcTDlXYACPIIxFH7sfDEZHJBOSa8NU+m2X7pfyLVqgUpSg4dR0ePUyGcFXX3JEJSWP48OOcZAODkHAyDio9/q9xohEUjwPujaVZ3DxiNI9oYywrnqMN6t5WQNkjyYBOmrGekLt/T7n8sFBotP0cWrmWRjPMRtMjBQVXIOxFHCLwOB3xk5NUaClB43lmmoIUlRZEOMqwDA4II4+YIBHyIBrPah4da3Kum+4CeVMNsu4Af2dySOooOCUkyDwcnaFbT0oIOjavIZI4ZvadSJ5Y3MbQSDpvGjLNCeA2ZV8ynDc4VQBm9UW8+sbb8JP+pZ1aoFKUoFKUoFKUoFQte+k2f8cv8AbvV2sve351aWGe3he4hgLMXRo8Tboyh6OT7TG7ORwcEAk8UFDwf9X2f4OL9JKsVO0GSLoIkG4LCog2sGEkexQArg8g4wee+QeQc1RoFKVF1PxKtvvWALPIh9plzHBABy5muMFY9q5Yjv248wNA1T6bZ/ul/ItWqz9gX1iaCVlcCFGy5hMCTs6geSJmMiAYB5B74zxWgoFKUoFYz0hdv6fc/lgrZ1nvFGmG9aNzE88YhlgmRGCybZBHyuSM46Z4BzyMA0GhFK5rDUU1JS0ZJw21gVZGRuDhkOCpwQeR2IPYiumgUpUO68TrIrG22zBcl5SxW1jA7kzgEOR2wmeRglcEgPq8+sbb8JP+pZ1arKi9lnmhufV5ZEigeGRhGIWkMhhYyR27MX2D1cnB83tFAzg40lneJfoHjbcp7HkcgkEEHkEEEEHkEEHkUHtSlKBSlKDOXPj62tHkR280bSCRQY2kRYomlZzEDu2kJgcckj511Q67Jeq4itSJY5OlIkkscaxkoJAWkXfkEMvugnLdu+Pu48L290CHQuGkeVgWbaxljaNwR8irkY++unTNJXSg21ndnbfI7sXdztCgk/cFUfyoOP/bnrv0yY3g79NkRLcE9/ZD3x8hIWxj581ZpSgn6hoceoNvIaOULtEsZ6coXk7d47r5icHI5zjNcZuZ9DI6xa8hKkmRYgJoiCPfjXiRSGPKICuzBDFsi5Sgx0k8/iIkRSuVY7fZq0NtGP/c5xNM2O4jKg5AyuCwraf4YW22dWRp+mQ0aYEcEZByCsK8EgnILliDg5yM1bpQKUpQKUpQKUpQTtQ0Vb1uoryQShdvUjOCQOQHU5VwCc4YHufma5vX5tH4uFa5T4TRR+ZQP2sIJJPGdyDB+yvGbVKDGPHP4qYYnzHzu2xulnjOQNxxJdN8MhljIOSONrXLXw2kZVpma6dCDGZAm2MjGDHCoCIRjuFz355NV6UCpl5oCXDmWNntpT70kZCl+AB1EIKyYwPeBPlAziqdKCNJfzaHGxuNtyNyxwsg6csrO4RVdD5AclfMGAO4+VQOeGT0g29vxJmN9vCM0Su7ieS3ZEBbzsrwtnbkYwQTmr2o6cuqJsfONwcFSVZWVgysp+BBAP8qnp4St1Vl2ud6dNzvbL+1eYsT9ovK7E/HdQWcUpSg//2Q=="/>
          <p:cNvSpPr>
            <a:spLocks noChangeAspect="1" noChangeArrowheads="1"/>
          </p:cNvSpPr>
          <p:nvPr/>
        </p:nvSpPr>
        <p:spPr bwMode="auto">
          <a:xfrm>
            <a:off x="155575" y="-108347"/>
            <a:ext cx="3048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900">
              <a:solidFill>
                <a:srgbClr val="000000"/>
              </a:solidFill>
              <a:latin typeface="Calibri" charset="0"/>
            </a:endParaRPr>
          </a:p>
        </p:txBody>
      </p:sp>
      <p:sp>
        <p:nvSpPr>
          <p:cNvPr id="46085" name="AutoShape 23" descr="data:image/jpg;base64,/9j/4AAQSkZJRgABAQAAAQABAAD/2wCEAAkGBhQGERQTEBASDxUVESIQEhgXExIQExEZHhYXGB8cFxIjJykfGCApJRIYHzgsJyc1OC04FiE2QTc2OCg3ODABCQoKBQUFDQUFDSkYEhgpKSkpKSkpKSkpKSkpKSkpKSkpKSkpKSkpKSkpKSkpKSkpKSkpKSkpKSkpKSkpKSkpKf/AABEIAEwAsQMBIgACEQEDEQH/xAAbAAEBAQEBAQEBAAAAAAAAAAAABQYEAwIHAf/EADkQAAIBAwMCAgYHBwUAAAAAAAECAwAEEQUSIRMxBiIHFCMyQVE0NVJhdLKzU3FygYW00RUWQkNi/8QAFAEBAAAAAAAAAAAAAAAAAAAAAP/EABQRAQAAAAAAAAAAAAAAAAAAAAD/2gAMAwEAAhEDEQA/AP3ClKUClKUClKUClKUCv4fu/wA1/aUGb0LUppLh47iTLGPcqbI4eAxXesALyKp2kZkk5I8ox2jelP0jt6PxbGOOOYyyHqIxdWMa4yVYcKecZIPftVmSw/02/jaNgizlmdRhQz7PMdozuJ2oc7AfIcychD+e+N9LHj/xHBZlz0ra3ElwpGAOeowXkZ3B4FyO2SceU0H6zot+2qW8MzxGBpIlkZC28xlgDjdgZxn5V218xoIgAAAAMAAYAH3D4V9UClKUClKUClKUClKUClKUClKUClKUCleN5eJYIXkbaq9zye5wAAOSSSAAOSSAOTUpr641Y7YIjbRkEmeUAuRkD2dtnIJ5OZMAYHlbOKC3Sso+sT6FLskDzozhI+r0YXkY8ARTgiNiT2jcK3chjwtXNP1lL9im14pFGWjkUo4GcZB91x25Ukcj50HfSleF7epp6GSRtqr3OCTycABRyxJIAA5JIA5NB5apbG4QFQSyOsqgMy7irA7eGUcjI8xxkgkEDByPo6003Vxf6izb/WbpooCRhhDCxiAPy5QjBGfZg85q/wCt3GtDEcXqkbDJeYK8rKR/wtwfKcH/ALD5SBlG5x8wWU3h1VSBFuYFUKkQ2QSwgDAEbe468DhsEcnc3C0F2lcOl6wmqhtoeN0bbIkimORDkjlT3U7ThhkNg4JxXdQKVzX+oppihpCRltqgKzs55OFQZLHAJ4HYE9gan+s3OqcRxepJ8Xl2SykH7EIOEPOcueCMbDngLNKy516bTLkwyI83UZjCp9XilcLyTEwYJIoHO04cd/MCdtzTtVTVAdm4Mpw6OrRyRn5Mh5+fPY4OCcUHZSlKBSlKBSlKBSlKBUzWdSezMUcSqZJmKKzk7I9qFizKOXwBnaCM9ty96p1C176TZ/xy/wBu9B66Vpkd107l5PW3ZRJHIRhEDLkdGLtGMMefewxyxqxUfwf9X2f4OL9JKsUHxPAtyrI6h1ZSrKwDKwIwQVPBBBxis5qvhtoFBtwZVRwyQkqHiJOC1tcE5hYAk7SSpAK4AbI01KDLwaxcqY4hskabcI5JUkt3i2cN1bcDDke95WUPnHlA3GraaGsbiWZjcTDlXYACPIIxFH7sfDEZHJBOSa8NU+m2X7pfyLVqgUpSg4dR0ePUyGcFXX3JEJSWP48OOcZAODkHAyDio9/q9xohEUjwPujaVZ3DxiNI9oYywrnqMN6t5WQNkjyYBOmrGekLt/T7n8sFBotP0cWrmWRjPMRtMjBQVXIOxFHCLwOB3xk5NUaClB43lmmoIUlRZEOMqwDA4II4+YIBHyIBrPah4da3Kum+4CeVMNsu4Af2dySOooOCUkyDwcnaFbT0oIOjavIZI4ZvadSJ5Y3MbQSDpvGjLNCeA2ZV8ynDc4VQBm9UW8+sbb8JP+pZ1aoFKUoFKUoFKUoFQte+k2f8cv8AbvV2sve351aWGe3he4hgLMXRo8Tboyh6OT7TG7ORwcEAk8UFDwf9X2f4OL9JKsVO0GSLoIkG4LCog2sGEkexQArg8g4wee+QeQc1RoFKVF1PxKtvvWALPIh9plzHBABy5muMFY9q5Yjv248wNA1T6bZ/ul/ItWqz9gX1iaCVlcCFGy5hMCTs6geSJmMiAYB5B74zxWgoFKUoFYz0hdv6fc/lgrZ1nvFGmG9aNzE88YhlgmRGCybZBHyuSM46Z4BzyMA0GhFK5rDUU1JS0ZJw21gVZGRuDhkOCpwQeR2IPYiumgUpUO68TrIrG22zBcl5SxW1jA7kzgEOR2wmeRglcEgPq8+sbb8JP+pZ1arKi9lnmhufV5ZEigeGRhGIWkMhhYyR27MX2D1cnB83tFAzg40lneJfoHjbcp7HkcgkEEHkEEEEHkEEHkUHtSlKBSlKDOXPj62tHkR280bSCRQY2kRYomlZzEDu2kJgcckj511Q67Jeq4itSJY5OlIkkscaxkoJAWkXfkEMvugnLdu+Pu48L290CHQuGkeVgWbaxljaNwR8irkY++unTNJXSg21ndnbfI7sXdztCgk/cFUfyoOP/bnrv0yY3g79NkRLcE9/ZD3x8hIWxj581ZpSgn6hoceoNvIaOULtEsZ6coXk7d47r5icHI5zjNcZuZ9DI6xa8hKkmRYgJoiCPfjXiRSGPKICuzBDFsi5Sgx0k8/iIkRSuVY7fZq0NtGP/c5xNM2O4jKg5AyuCwraf4YW22dWRp+mQ0aYEcEZByCsK8EgnILliDg5yM1bpQKUpQKUpQKUpQTtQ0Vb1uoryQShdvUjOCQOQHU5VwCc4YHufma5vX5tH4uFa5T4TRR+ZQP2sIJJPGdyDB+yvGbVKDGPHP4qYYnzHzu2xulnjOQNxxJdN8MhljIOSONrXLXw2kZVpma6dCDGZAm2MjGDHCoCIRjuFz355NV6UCpl5oCXDmWNntpT70kZCl+AB1EIKyYwPeBPlAziqdKCNJfzaHGxuNtyNyxwsg6csrO4RVdD5AclfMGAO4+VQOeGT0g29vxJmN9vCM0Su7ieS3ZEBbzsrwtnbkYwQTmr2o6cuqJsfONwcFSVZWVgysp+BBAP8qnp4St1Vl2ud6dNzvbL+1eYsT9ovK7E/HdQWcUpSg//2Q=="/>
          <p:cNvSpPr>
            <a:spLocks noChangeAspect="1" noChangeArrowheads="1"/>
          </p:cNvSpPr>
          <p:nvPr/>
        </p:nvSpPr>
        <p:spPr bwMode="auto">
          <a:xfrm>
            <a:off x="155575" y="-108347"/>
            <a:ext cx="3048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900">
              <a:solidFill>
                <a:srgbClr val="000000"/>
              </a:solidFill>
              <a:latin typeface="Calibri" charset="0"/>
            </a:endParaRPr>
          </a:p>
        </p:txBody>
      </p:sp>
      <p:sp>
        <p:nvSpPr>
          <p:cNvPr id="46086" name="AutoShape 25" descr="data:image/jpg;base64,/9j/4AAQSkZJRgABAQAAAQABAAD/2wCEAAkGBhQGERQTEBASDxUVESIQEhgXExIQExEZHhYXGB8cFxIjJykfGCApJRIYHzgsJyc1OC04FiE2QTc2OCg3ODABCQoKBQUFDQUFDSkYEhgpKSkpKSkpKSkpKSkpKSkpKSkpKSkpKSkpKSkpKSkpKSkpKSkpKSkpKSkpKSkpKSkpKf/AABEIAEwAsQMBIgACEQEDEQH/xAAbAAEBAQEBAQEBAAAAAAAAAAAABQYEAwIHAf/EADkQAAIBAwMCAgYHBwUAAAAAAAECAwAEEQUSIRMxBiIHFCMyQVE0NVJhdLKzU3FygYW00RUWQkNi/8QAFAEBAAAAAAAAAAAAAAAAAAAAAP/EABQRAQAAAAAAAAAAAAAAAAAAAAD/2gAMAwEAAhEDEQA/AP3ClKUClKUClKUClKUCv4fu/wA1/aUGb0LUppLh47iTLGPcqbI4eAxXesALyKp2kZkk5I8ox2jelP0jt6PxbGOOOYyyHqIxdWMa4yVYcKecZIPftVmSw/02/jaNgizlmdRhQz7PMdozuJ2oc7AfIcychD+e+N9LHj/xHBZlz0ra3ElwpGAOeowXkZ3B4FyO2SceU0H6zot+2qW8MzxGBpIlkZC28xlgDjdgZxn5V218xoIgAAAAMAAYAH3D4V9UClKUClKUClKUClKUClKUClKUClKUCleN5eJYIXkbaq9zye5wAAOSSSAAOSSAOTUpr641Y7YIjbRkEmeUAuRkD2dtnIJ5OZMAYHlbOKC3Sso+sT6FLskDzozhI+r0YXkY8ARTgiNiT2jcK3chjwtXNP1lL9im14pFGWjkUo4GcZB91x25Ukcj50HfSleF7epp6GSRtqr3OCTycABRyxJIAA5JIA5NB5apbG4QFQSyOsqgMy7irA7eGUcjI8xxkgkEDByPo6003Vxf6izb/WbpooCRhhDCxiAPy5QjBGfZg85q/wCt3GtDEcXqkbDJeYK8rKR/wtwfKcH/ALD5SBlG5x8wWU3h1VSBFuYFUKkQ2QSwgDAEbe468DhsEcnc3C0F2lcOl6wmqhtoeN0bbIkimORDkjlT3U7ThhkNg4JxXdQKVzX+oppihpCRltqgKzs55OFQZLHAJ4HYE9gan+s3OqcRxepJ8Xl2SykH7EIOEPOcueCMbDngLNKy516bTLkwyI83UZjCp9XilcLyTEwYJIoHO04cd/MCdtzTtVTVAdm4Mpw6OrRyRn5Mh5+fPY4OCcUHZSlKBSlKBSlKBSlKBUzWdSezMUcSqZJmKKzk7I9qFizKOXwBnaCM9ty96p1C176TZ/xy/wBu9B66Vpkd107l5PW3ZRJHIRhEDLkdGLtGMMefewxyxqxUfwf9X2f4OL9JKsUHxPAtyrI6h1ZSrKwDKwIwQVPBBBxis5qvhtoFBtwZVRwyQkqHiJOC1tcE5hYAk7SSpAK4AbI01KDLwaxcqY4hskabcI5JUkt3i2cN1bcDDke95WUPnHlA3GraaGsbiWZjcTDlXYACPIIxFH7sfDEZHJBOSa8NU+m2X7pfyLVqgUpSg4dR0ePUyGcFXX3JEJSWP48OOcZAODkHAyDio9/q9xohEUjwPujaVZ3DxiNI9oYywrnqMN6t5WQNkjyYBOmrGekLt/T7n8sFBotP0cWrmWRjPMRtMjBQVXIOxFHCLwOB3xk5NUaClB43lmmoIUlRZEOMqwDA4II4+YIBHyIBrPah4da3Kum+4CeVMNsu4Af2dySOooOCUkyDwcnaFbT0oIOjavIZI4ZvadSJ5Y3MbQSDpvGjLNCeA2ZV8ynDc4VQBm9UW8+sbb8JP+pZ1aoFKUoFKUoFKUoFQte+k2f8cv8AbvV2sve351aWGe3he4hgLMXRo8Tboyh6OT7TG7ORwcEAk8UFDwf9X2f4OL9JKsVO0GSLoIkG4LCog2sGEkexQArg8g4wee+QeQc1RoFKVF1PxKtvvWALPIh9plzHBABy5muMFY9q5Yjv248wNA1T6bZ/ul/ItWqz9gX1iaCVlcCFGy5hMCTs6geSJmMiAYB5B74zxWgoFKUoFYz0hdv6fc/lgrZ1nvFGmG9aNzE88YhlgmRGCybZBHyuSM46Z4BzyMA0GhFK5rDUU1JS0ZJw21gVZGRuDhkOCpwQeR2IPYiumgUpUO68TrIrG22zBcl5SxW1jA7kzgEOR2wmeRglcEgPq8+sbb8JP+pZ1arKi9lnmhufV5ZEigeGRhGIWkMhhYyR27MX2D1cnB83tFAzg40lneJfoHjbcp7HkcgkEEHkEEEEHkEEHkUHtSlKBSlKDOXPj62tHkR280bSCRQY2kRYomlZzEDu2kJgcckj511Q67Jeq4itSJY5OlIkkscaxkoJAWkXfkEMvugnLdu+Pu48L290CHQuGkeVgWbaxljaNwR8irkY++unTNJXSg21ndnbfI7sXdztCgk/cFUfyoOP/bnrv0yY3g79NkRLcE9/ZD3x8hIWxj581ZpSgn6hoceoNvIaOULtEsZ6coXk7d47r5icHI5zjNcZuZ9DI6xa8hKkmRYgJoiCPfjXiRSGPKICuzBDFsi5Sgx0k8/iIkRSuVY7fZq0NtGP/c5xNM2O4jKg5AyuCwraf4YW22dWRp+mQ0aYEcEZByCsK8EgnILliDg5yM1bpQKUpQKUpQKUpQTtQ0Vb1uoryQShdvUjOCQOQHU5VwCc4YHufma5vX5tH4uFa5T4TRR+ZQP2sIJJPGdyDB+yvGbVKDGPHP4qYYnzHzu2xulnjOQNxxJdN8MhljIOSONrXLXw2kZVpma6dCDGZAm2MjGDHCoCIRjuFz355NV6UCpl5oCXDmWNntpT70kZCl+AB1EIKyYwPeBPlAziqdKCNJfzaHGxuNtyNyxwsg6csrO4RVdD5AclfMGAO4+VQOeGT0g29vxJmN9vCM0Su7ieS3ZEBbzsrwtnbkYwQTmr2o6cuqJsfONwcFSVZWVgysp+BBAP8qnp4St1Vl2ud6dNzvbL+1eYsT9ovK7E/HdQWcUpSg//2Q=="/>
          <p:cNvSpPr>
            <a:spLocks noChangeAspect="1" noChangeArrowheads="1"/>
          </p:cNvSpPr>
          <p:nvPr/>
        </p:nvSpPr>
        <p:spPr bwMode="auto">
          <a:xfrm>
            <a:off x="155575" y="-108347"/>
            <a:ext cx="3048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900">
              <a:solidFill>
                <a:srgbClr val="000000"/>
              </a:solidFill>
              <a:latin typeface="Calibri" charset="0"/>
            </a:endParaRPr>
          </a:p>
        </p:txBody>
      </p:sp>
      <p:sp>
        <p:nvSpPr>
          <p:cNvPr id="26" name="Rounded Rectangle 25"/>
          <p:cNvSpPr/>
          <p:nvPr/>
        </p:nvSpPr>
        <p:spPr bwMode="auto">
          <a:xfrm>
            <a:off x="2436814" y="3009900"/>
            <a:ext cx="1343025" cy="1428750"/>
          </a:xfrm>
          <a:prstGeom prst="roundRect">
            <a:avLst/>
          </a:prstGeom>
          <a:solidFill>
            <a:schemeClr val="bg1">
              <a:lumMod val="95000"/>
            </a:schemeClr>
          </a:solidFill>
          <a:ln>
            <a:solidFill>
              <a:schemeClr val="tx1">
                <a:lumMod val="50000"/>
                <a:lumOff val="50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lIns="0" tIns="0" rIns="0" bIns="0" anchor="ctr"/>
          <a:lstStyle/>
          <a:p>
            <a:pPr algn="ctr">
              <a:defRPr/>
            </a:pPr>
            <a:r>
              <a:rPr lang="en-US" sz="900" b="1" u="sng" dirty="0">
                <a:solidFill>
                  <a:srgbClr val="000000"/>
                </a:solidFill>
                <a:latin typeface="Calibri" pitchFamily="34" charset="0"/>
                <a:cs typeface="Calibri" pitchFamily="34" charset="0"/>
              </a:rPr>
              <a:t>Species</a:t>
            </a:r>
          </a:p>
          <a:p>
            <a:pPr algn="ctr">
              <a:defRPr/>
            </a:pPr>
            <a:r>
              <a:rPr lang="en-US" sz="900" dirty="0">
                <a:solidFill>
                  <a:srgbClr val="000000"/>
                </a:solidFill>
                <a:latin typeface="Calibri" pitchFamily="34" charset="0"/>
                <a:cs typeface="Calibri" pitchFamily="34" charset="0"/>
              </a:rPr>
              <a:t>human</a:t>
            </a:r>
          </a:p>
          <a:p>
            <a:pPr algn="ctr">
              <a:defRPr/>
            </a:pPr>
            <a:r>
              <a:rPr lang="en-US" sz="900" dirty="0">
                <a:solidFill>
                  <a:srgbClr val="000000"/>
                </a:solidFill>
                <a:latin typeface="Calibri" pitchFamily="34" charset="0"/>
                <a:cs typeface="Calibri" pitchFamily="34" charset="0"/>
              </a:rPr>
              <a:t>rat</a:t>
            </a:r>
          </a:p>
          <a:p>
            <a:pPr algn="ctr">
              <a:defRPr/>
            </a:pPr>
            <a:r>
              <a:rPr lang="en-US" sz="900" dirty="0">
                <a:solidFill>
                  <a:srgbClr val="000000"/>
                </a:solidFill>
                <a:latin typeface="Calibri" pitchFamily="34" charset="0"/>
                <a:cs typeface="Calibri" pitchFamily="34" charset="0"/>
              </a:rPr>
              <a:t>mouse</a:t>
            </a:r>
          </a:p>
          <a:p>
            <a:pPr algn="ctr">
              <a:defRPr/>
            </a:pPr>
            <a:r>
              <a:rPr lang="en-US" sz="900" dirty="0" err="1">
                <a:solidFill>
                  <a:srgbClr val="000000"/>
                </a:solidFill>
                <a:latin typeface="Calibri" pitchFamily="34" charset="0"/>
                <a:cs typeface="Calibri" pitchFamily="34" charset="0"/>
              </a:rPr>
              <a:t>zebrafish</a:t>
            </a:r>
            <a:endParaRPr lang="en-US" sz="900" dirty="0">
              <a:solidFill>
                <a:srgbClr val="000000"/>
              </a:solidFill>
              <a:latin typeface="Calibri" pitchFamily="34" charset="0"/>
              <a:cs typeface="Calibri" pitchFamily="34" charset="0"/>
            </a:endParaRPr>
          </a:p>
          <a:p>
            <a:pPr algn="ctr">
              <a:defRPr/>
            </a:pPr>
            <a:r>
              <a:rPr lang="en-US" sz="900" dirty="0">
                <a:solidFill>
                  <a:srgbClr val="000000"/>
                </a:solidFill>
                <a:latin typeface="Calibri" pitchFamily="34" charset="0"/>
                <a:cs typeface="Calibri" pitchFamily="34" charset="0"/>
              </a:rPr>
              <a:t>sheep</a:t>
            </a:r>
          </a:p>
          <a:p>
            <a:pPr algn="ctr">
              <a:defRPr/>
            </a:pPr>
            <a:r>
              <a:rPr lang="en-US" sz="900" dirty="0">
                <a:solidFill>
                  <a:srgbClr val="000000"/>
                </a:solidFill>
                <a:latin typeface="Calibri" pitchFamily="34" charset="0"/>
                <a:cs typeface="Calibri" pitchFamily="34" charset="0"/>
              </a:rPr>
              <a:t>boar</a:t>
            </a:r>
          </a:p>
          <a:p>
            <a:pPr algn="ctr">
              <a:defRPr/>
            </a:pPr>
            <a:r>
              <a:rPr lang="en-US" sz="900" dirty="0">
                <a:solidFill>
                  <a:srgbClr val="000000"/>
                </a:solidFill>
                <a:latin typeface="Calibri" pitchFamily="34" charset="0"/>
                <a:cs typeface="Calibri" pitchFamily="34" charset="0"/>
              </a:rPr>
              <a:t>rabbit</a:t>
            </a:r>
          </a:p>
          <a:p>
            <a:pPr algn="ctr">
              <a:defRPr/>
            </a:pPr>
            <a:r>
              <a:rPr lang="en-US" sz="900" dirty="0">
                <a:solidFill>
                  <a:srgbClr val="000000"/>
                </a:solidFill>
                <a:latin typeface="Calibri" pitchFamily="34" charset="0"/>
                <a:cs typeface="Calibri" pitchFamily="34" charset="0"/>
              </a:rPr>
              <a:t>cattle</a:t>
            </a:r>
          </a:p>
          <a:p>
            <a:pPr algn="ctr">
              <a:defRPr/>
            </a:pPr>
            <a:r>
              <a:rPr lang="en-US" sz="900" dirty="0">
                <a:solidFill>
                  <a:srgbClr val="000000"/>
                </a:solidFill>
                <a:latin typeface="Calibri" pitchFamily="34" charset="0"/>
                <a:cs typeface="Calibri" pitchFamily="34" charset="0"/>
              </a:rPr>
              <a:t>guinea pig</a:t>
            </a:r>
          </a:p>
        </p:txBody>
      </p:sp>
      <p:sp>
        <p:nvSpPr>
          <p:cNvPr id="30" name="Rounded Rectangle 29"/>
          <p:cNvSpPr/>
          <p:nvPr/>
        </p:nvSpPr>
        <p:spPr bwMode="auto">
          <a:xfrm>
            <a:off x="608014" y="3688556"/>
            <a:ext cx="1493837" cy="866775"/>
          </a:xfrm>
          <a:prstGeom prst="roundRect">
            <a:avLst/>
          </a:prstGeom>
          <a:solidFill>
            <a:schemeClr val="bg1">
              <a:lumMod val="95000"/>
            </a:schemeClr>
          </a:solidFill>
          <a:ln>
            <a:solidFill>
              <a:srgbClr val="00B05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lIns="0" tIns="0" rIns="0" bIns="0" anchor="ctr"/>
          <a:lstStyle/>
          <a:p>
            <a:pPr algn="ctr">
              <a:defRPr/>
            </a:pPr>
            <a:r>
              <a:rPr lang="en-US" sz="900" b="1" u="sng" dirty="0">
                <a:solidFill>
                  <a:srgbClr val="00B050"/>
                </a:solidFill>
                <a:latin typeface="Calibri" pitchFamily="34" charset="0"/>
                <a:cs typeface="Calibri" pitchFamily="34" charset="0"/>
              </a:rPr>
              <a:t>Cell Format</a:t>
            </a:r>
          </a:p>
          <a:p>
            <a:pPr algn="ctr">
              <a:defRPr/>
            </a:pPr>
            <a:r>
              <a:rPr lang="en-US" sz="900" dirty="0">
                <a:solidFill>
                  <a:srgbClr val="000000"/>
                </a:solidFill>
                <a:latin typeface="Calibri" pitchFamily="34" charset="0"/>
                <a:cs typeface="Calibri" pitchFamily="34" charset="0"/>
              </a:rPr>
              <a:t>cell free </a:t>
            </a:r>
          </a:p>
          <a:p>
            <a:pPr algn="ctr">
              <a:defRPr/>
            </a:pPr>
            <a:r>
              <a:rPr lang="en-US" sz="900" dirty="0">
                <a:solidFill>
                  <a:srgbClr val="000000"/>
                </a:solidFill>
                <a:latin typeface="Calibri" pitchFamily="34" charset="0"/>
                <a:cs typeface="Calibri" pitchFamily="34" charset="0"/>
              </a:rPr>
              <a:t>cell lines</a:t>
            </a:r>
          </a:p>
          <a:p>
            <a:pPr algn="ctr">
              <a:defRPr/>
            </a:pPr>
            <a:r>
              <a:rPr lang="en-US" sz="900" dirty="0">
                <a:solidFill>
                  <a:srgbClr val="000000"/>
                </a:solidFill>
                <a:latin typeface="Calibri" pitchFamily="34" charset="0"/>
                <a:cs typeface="Calibri" pitchFamily="34" charset="0"/>
              </a:rPr>
              <a:t>primary cells</a:t>
            </a:r>
          </a:p>
          <a:p>
            <a:pPr algn="ctr">
              <a:defRPr/>
            </a:pPr>
            <a:r>
              <a:rPr lang="en-US" sz="900" dirty="0">
                <a:solidFill>
                  <a:srgbClr val="000000"/>
                </a:solidFill>
                <a:latin typeface="Calibri" pitchFamily="34" charset="0"/>
                <a:cs typeface="Calibri" pitchFamily="34" charset="0"/>
              </a:rPr>
              <a:t>complex cultures</a:t>
            </a:r>
          </a:p>
          <a:p>
            <a:pPr algn="ctr">
              <a:defRPr/>
            </a:pPr>
            <a:r>
              <a:rPr lang="en-US" sz="900" dirty="0">
                <a:solidFill>
                  <a:srgbClr val="000000"/>
                </a:solidFill>
                <a:latin typeface="Calibri" pitchFamily="34" charset="0"/>
                <a:cs typeface="Calibri" pitchFamily="34" charset="0"/>
              </a:rPr>
              <a:t>free embryos</a:t>
            </a:r>
          </a:p>
        </p:txBody>
      </p:sp>
      <p:sp>
        <p:nvSpPr>
          <p:cNvPr id="35" name="Rounded Rectangle 34"/>
          <p:cNvSpPr/>
          <p:nvPr/>
        </p:nvSpPr>
        <p:spPr bwMode="auto">
          <a:xfrm>
            <a:off x="6045200" y="3083719"/>
            <a:ext cx="2516188" cy="1464469"/>
          </a:xfrm>
          <a:prstGeom prst="roundRect">
            <a:avLst/>
          </a:prstGeom>
          <a:solidFill>
            <a:schemeClr val="bg1">
              <a:lumMod val="95000"/>
            </a:schemeClr>
          </a:solidFill>
          <a:ln>
            <a:solidFill>
              <a:srgbClr val="FF7C8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lIns="0" tIns="0" rIns="0" bIns="0" anchor="ctr"/>
          <a:lstStyle/>
          <a:p>
            <a:pPr algn="ctr">
              <a:defRPr/>
            </a:pPr>
            <a:r>
              <a:rPr lang="en-US" sz="900" b="1" u="sng" dirty="0">
                <a:solidFill>
                  <a:srgbClr val="FF7C80"/>
                </a:solidFill>
                <a:latin typeface="Calibri" pitchFamily="34" charset="0"/>
                <a:cs typeface="Calibri" pitchFamily="34" charset="0"/>
              </a:rPr>
              <a:t>Detection Technology</a:t>
            </a:r>
          </a:p>
          <a:p>
            <a:pPr algn="ctr">
              <a:defRPr/>
            </a:pPr>
            <a:r>
              <a:rPr lang="en-US" sz="900" dirty="0" err="1">
                <a:solidFill>
                  <a:srgbClr val="000000"/>
                </a:solidFill>
                <a:latin typeface="Calibri" pitchFamily="34" charset="0"/>
                <a:cs typeface="Calibri" pitchFamily="34" charset="0"/>
              </a:rPr>
              <a:t>qNPA</a:t>
            </a:r>
            <a:r>
              <a:rPr lang="en-US" sz="900" dirty="0">
                <a:solidFill>
                  <a:srgbClr val="000000"/>
                </a:solidFill>
                <a:latin typeface="Calibri" pitchFamily="34" charset="0"/>
                <a:cs typeface="Calibri" pitchFamily="34" charset="0"/>
              </a:rPr>
              <a:t> and ELISA</a:t>
            </a:r>
          </a:p>
          <a:p>
            <a:pPr algn="ctr">
              <a:defRPr/>
            </a:pPr>
            <a:r>
              <a:rPr lang="en-US" sz="900" dirty="0">
                <a:solidFill>
                  <a:srgbClr val="000000"/>
                </a:solidFill>
                <a:latin typeface="Calibri" pitchFamily="34" charset="0"/>
                <a:cs typeface="Calibri" pitchFamily="34" charset="0"/>
              </a:rPr>
              <a:t>Fluorescence &amp; Luminescence</a:t>
            </a:r>
          </a:p>
          <a:p>
            <a:pPr algn="ctr">
              <a:defRPr/>
            </a:pPr>
            <a:r>
              <a:rPr lang="en-US" sz="900" dirty="0" err="1">
                <a:solidFill>
                  <a:srgbClr val="000000"/>
                </a:solidFill>
                <a:latin typeface="Calibri" pitchFamily="34" charset="0"/>
                <a:cs typeface="Calibri" pitchFamily="34" charset="0"/>
              </a:rPr>
              <a:t>Alamar</a:t>
            </a:r>
            <a:r>
              <a:rPr lang="en-US" sz="900" dirty="0">
                <a:solidFill>
                  <a:srgbClr val="000000"/>
                </a:solidFill>
                <a:latin typeface="Calibri" pitchFamily="34" charset="0"/>
                <a:cs typeface="Calibri" pitchFamily="34" charset="0"/>
              </a:rPr>
              <a:t> Blue Reduction </a:t>
            </a:r>
          </a:p>
          <a:p>
            <a:pPr algn="ctr">
              <a:defRPr/>
            </a:pPr>
            <a:r>
              <a:rPr lang="en-US" sz="900" dirty="0" err="1">
                <a:solidFill>
                  <a:srgbClr val="000000"/>
                </a:solidFill>
                <a:latin typeface="Calibri" pitchFamily="34" charset="0"/>
                <a:cs typeface="Calibri" pitchFamily="34" charset="0"/>
              </a:rPr>
              <a:t>Arrayscan</a:t>
            </a:r>
            <a:r>
              <a:rPr lang="en-US" sz="900" dirty="0">
                <a:solidFill>
                  <a:srgbClr val="000000"/>
                </a:solidFill>
                <a:latin typeface="Calibri" pitchFamily="34" charset="0"/>
                <a:cs typeface="Calibri" pitchFamily="34" charset="0"/>
              </a:rPr>
              <a:t> / Microscopy</a:t>
            </a:r>
          </a:p>
          <a:p>
            <a:pPr algn="ctr">
              <a:defRPr/>
            </a:pPr>
            <a:r>
              <a:rPr lang="en-US" sz="900" dirty="0">
                <a:solidFill>
                  <a:srgbClr val="000000"/>
                </a:solidFill>
                <a:latin typeface="Calibri" pitchFamily="34" charset="0"/>
                <a:cs typeface="Calibri" pitchFamily="34" charset="0"/>
              </a:rPr>
              <a:t>Reporter gene activation</a:t>
            </a:r>
          </a:p>
          <a:p>
            <a:pPr algn="ctr">
              <a:defRPr/>
            </a:pPr>
            <a:r>
              <a:rPr lang="en-US" sz="900" dirty="0">
                <a:solidFill>
                  <a:srgbClr val="000000"/>
                </a:solidFill>
                <a:latin typeface="Calibri" pitchFamily="34" charset="0"/>
                <a:cs typeface="Calibri" pitchFamily="34" charset="0"/>
              </a:rPr>
              <a:t>Spectrophotometry </a:t>
            </a:r>
          </a:p>
          <a:p>
            <a:pPr algn="ctr">
              <a:defRPr/>
            </a:pPr>
            <a:r>
              <a:rPr lang="en-US" sz="900" dirty="0">
                <a:solidFill>
                  <a:srgbClr val="000000"/>
                </a:solidFill>
                <a:latin typeface="Calibri" pitchFamily="34" charset="0"/>
                <a:cs typeface="Calibri" pitchFamily="34" charset="0"/>
              </a:rPr>
              <a:t>Radioactivity</a:t>
            </a:r>
          </a:p>
          <a:p>
            <a:pPr algn="ctr">
              <a:defRPr/>
            </a:pPr>
            <a:r>
              <a:rPr lang="en-US" sz="900" dirty="0">
                <a:solidFill>
                  <a:srgbClr val="000000"/>
                </a:solidFill>
                <a:latin typeface="Calibri" pitchFamily="34" charset="0"/>
                <a:cs typeface="Calibri" pitchFamily="34" charset="0"/>
              </a:rPr>
              <a:t>HPLC and HPEC</a:t>
            </a:r>
          </a:p>
          <a:p>
            <a:pPr algn="ctr">
              <a:defRPr/>
            </a:pPr>
            <a:r>
              <a:rPr lang="en-US" sz="900" dirty="0">
                <a:solidFill>
                  <a:srgbClr val="000000"/>
                </a:solidFill>
                <a:latin typeface="Calibri" pitchFamily="34" charset="0"/>
                <a:cs typeface="Calibri" pitchFamily="34" charset="0"/>
              </a:rPr>
              <a:t>TR-FRET</a:t>
            </a:r>
          </a:p>
        </p:txBody>
      </p:sp>
      <p:sp>
        <p:nvSpPr>
          <p:cNvPr id="36" name="Rounded Rectangle 35"/>
          <p:cNvSpPr/>
          <p:nvPr/>
        </p:nvSpPr>
        <p:spPr bwMode="auto">
          <a:xfrm>
            <a:off x="595313" y="2945606"/>
            <a:ext cx="1479550" cy="628650"/>
          </a:xfrm>
          <a:prstGeom prst="roundRect">
            <a:avLst/>
          </a:prstGeom>
          <a:solidFill>
            <a:schemeClr val="bg1">
              <a:lumMod val="95000"/>
            </a:schemeClr>
          </a:solidFill>
          <a:ln>
            <a:solidFill>
              <a:srgbClr val="00B05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lIns="0" tIns="0" rIns="0" bIns="0" anchor="ctr"/>
          <a:lstStyle/>
          <a:p>
            <a:pPr algn="ctr">
              <a:defRPr/>
            </a:pPr>
            <a:r>
              <a:rPr lang="en-US" sz="900" b="1" u="sng" dirty="0">
                <a:solidFill>
                  <a:srgbClr val="00B050"/>
                </a:solidFill>
                <a:latin typeface="Calibri" pitchFamily="34" charset="0"/>
                <a:cs typeface="Calibri" pitchFamily="34" charset="0"/>
              </a:rPr>
              <a:t>Readout Type</a:t>
            </a:r>
          </a:p>
          <a:p>
            <a:pPr algn="ctr">
              <a:defRPr/>
            </a:pPr>
            <a:r>
              <a:rPr lang="en-US" sz="900" dirty="0">
                <a:solidFill>
                  <a:srgbClr val="000000"/>
                </a:solidFill>
                <a:latin typeface="Calibri" pitchFamily="34" charset="0"/>
                <a:cs typeface="Calibri" pitchFamily="34" charset="0"/>
              </a:rPr>
              <a:t>single</a:t>
            </a:r>
          </a:p>
          <a:p>
            <a:pPr algn="ctr">
              <a:defRPr/>
            </a:pPr>
            <a:r>
              <a:rPr lang="en-US" sz="900" dirty="0">
                <a:solidFill>
                  <a:srgbClr val="000000"/>
                </a:solidFill>
                <a:latin typeface="Calibri" pitchFamily="34" charset="0"/>
                <a:cs typeface="Calibri" pitchFamily="34" charset="0"/>
              </a:rPr>
              <a:t>multiplexed</a:t>
            </a:r>
          </a:p>
          <a:p>
            <a:pPr algn="ctr">
              <a:defRPr/>
            </a:pPr>
            <a:r>
              <a:rPr lang="en-US" sz="900" dirty="0" err="1">
                <a:solidFill>
                  <a:srgbClr val="000000"/>
                </a:solidFill>
                <a:latin typeface="Calibri" pitchFamily="34" charset="0"/>
                <a:cs typeface="Calibri" pitchFamily="34" charset="0"/>
              </a:rPr>
              <a:t>multiparametric</a:t>
            </a:r>
            <a:endParaRPr lang="en-US" sz="900" dirty="0">
              <a:solidFill>
                <a:srgbClr val="000000"/>
              </a:solidFill>
              <a:latin typeface="Calibri" pitchFamily="34" charset="0"/>
              <a:cs typeface="Calibri" pitchFamily="34" charset="0"/>
            </a:endParaRPr>
          </a:p>
        </p:txBody>
      </p:sp>
      <p:sp>
        <p:nvSpPr>
          <p:cNvPr id="25" name="Rounded Rectangle 24"/>
          <p:cNvSpPr/>
          <p:nvPr/>
        </p:nvSpPr>
        <p:spPr bwMode="auto">
          <a:xfrm>
            <a:off x="381001" y="971549"/>
            <a:ext cx="1828800" cy="1905001"/>
          </a:xfrm>
          <a:prstGeom prst="roundRect">
            <a:avLst/>
          </a:prstGeom>
          <a:solidFill>
            <a:schemeClr val="bg1">
              <a:lumMod val="95000"/>
            </a:schemeClr>
          </a:solidFill>
          <a:ln>
            <a:solidFill>
              <a:srgbClr val="0000CC"/>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lIns="0" tIns="0" rIns="0" bIns="0" anchor="ctr"/>
          <a:lstStyle/>
          <a:p>
            <a:pPr algn="ctr">
              <a:defRPr/>
            </a:pPr>
            <a:r>
              <a:rPr lang="en-US" sz="900" b="1" u="sng" dirty="0">
                <a:solidFill>
                  <a:srgbClr val="0000CC"/>
                </a:solidFill>
                <a:latin typeface="Calibri" pitchFamily="34" charset="0"/>
                <a:cs typeface="Calibri" pitchFamily="34" charset="0"/>
              </a:rPr>
              <a:t>Assay Provider</a:t>
            </a:r>
          </a:p>
          <a:p>
            <a:pPr algn="ctr">
              <a:defRPr/>
            </a:pPr>
            <a:r>
              <a:rPr lang="en-US" sz="900" dirty="0">
                <a:solidFill>
                  <a:srgbClr val="000000"/>
                </a:solidFill>
                <a:latin typeface="Calibri" pitchFamily="34" charset="0"/>
                <a:cs typeface="Calibri" pitchFamily="34" charset="0"/>
              </a:rPr>
              <a:t>ACEA</a:t>
            </a:r>
          </a:p>
          <a:p>
            <a:pPr algn="ctr">
              <a:defRPr/>
            </a:pPr>
            <a:r>
              <a:rPr lang="en-US" sz="900" dirty="0" err="1">
                <a:solidFill>
                  <a:srgbClr val="000000"/>
                </a:solidFill>
                <a:latin typeface="Calibri" pitchFamily="34" charset="0"/>
                <a:cs typeface="Calibri" pitchFamily="34" charset="0"/>
              </a:rPr>
              <a:t>Apredica</a:t>
            </a:r>
            <a:endParaRPr lang="en-US" sz="900" dirty="0">
              <a:solidFill>
                <a:srgbClr val="000000"/>
              </a:solidFill>
              <a:latin typeface="Calibri" pitchFamily="34" charset="0"/>
              <a:cs typeface="Calibri" pitchFamily="34" charset="0"/>
            </a:endParaRPr>
          </a:p>
          <a:p>
            <a:pPr algn="ctr">
              <a:defRPr/>
            </a:pPr>
            <a:r>
              <a:rPr lang="en-US" sz="900" dirty="0" err="1">
                <a:solidFill>
                  <a:srgbClr val="000000"/>
                </a:solidFill>
                <a:latin typeface="Calibri" pitchFamily="34" charset="0"/>
                <a:cs typeface="Calibri" pitchFamily="34" charset="0"/>
              </a:rPr>
              <a:t>Attagene</a:t>
            </a:r>
            <a:endParaRPr lang="en-US" sz="900" dirty="0">
              <a:solidFill>
                <a:srgbClr val="000000"/>
              </a:solidFill>
              <a:latin typeface="Calibri" pitchFamily="34" charset="0"/>
              <a:cs typeface="Calibri" pitchFamily="34" charset="0"/>
            </a:endParaRPr>
          </a:p>
          <a:p>
            <a:pPr algn="ctr">
              <a:defRPr/>
            </a:pPr>
            <a:r>
              <a:rPr lang="en-US" sz="900" dirty="0" err="1">
                <a:solidFill>
                  <a:srgbClr val="000000"/>
                </a:solidFill>
                <a:latin typeface="Calibri" pitchFamily="34" charset="0"/>
                <a:cs typeface="Calibri" pitchFamily="34" charset="0"/>
              </a:rPr>
              <a:t>BioReliance</a:t>
            </a:r>
            <a:endParaRPr lang="en-US" sz="900" dirty="0">
              <a:solidFill>
                <a:srgbClr val="000000"/>
              </a:solidFill>
              <a:latin typeface="Calibri" pitchFamily="34" charset="0"/>
              <a:cs typeface="Calibri" pitchFamily="34" charset="0"/>
            </a:endParaRPr>
          </a:p>
          <a:p>
            <a:pPr algn="ctr">
              <a:defRPr/>
            </a:pPr>
            <a:r>
              <a:rPr lang="en-US" sz="900" dirty="0" err="1">
                <a:solidFill>
                  <a:srgbClr val="000000"/>
                </a:solidFill>
                <a:latin typeface="Calibri" pitchFamily="34" charset="0"/>
                <a:cs typeface="Calibri" pitchFamily="34" charset="0"/>
              </a:rPr>
              <a:t>BioSeek</a:t>
            </a:r>
            <a:endParaRPr lang="en-US" sz="900" dirty="0">
              <a:solidFill>
                <a:srgbClr val="000000"/>
              </a:solidFill>
              <a:latin typeface="Calibri" pitchFamily="34" charset="0"/>
              <a:cs typeface="Calibri" pitchFamily="34" charset="0"/>
            </a:endParaRPr>
          </a:p>
          <a:p>
            <a:pPr algn="ctr">
              <a:defRPr/>
            </a:pPr>
            <a:r>
              <a:rPr lang="en-US" sz="900" dirty="0" err="1">
                <a:solidFill>
                  <a:srgbClr val="000000"/>
                </a:solidFill>
                <a:latin typeface="Calibri" pitchFamily="34" charset="0"/>
                <a:cs typeface="Calibri" pitchFamily="34" charset="0"/>
              </a:rPr>
              <a:t>CeeTox</a:t>
            </a:r>
            <a:endParaRPr lang="en-US" sz="900" dirty="0">
              <a:solidFill>
                <a:srgbClr val="000000"/>
              </a:solidFill>
              <a:latin typeface="Calibri" pitchFamily="34" charset="0"/>
              <a:cs typeface="Calibri" pitchFamily="34" charset="0"/>
            </a:endParaRPr>
          </a:p>
          <a:p>
            <a:pPr algn="ctr">
              <a:defRPr/>
            </a:pPr>
            <a:r>
              <a:rPr lang="en-US" sz="900" dirty="0" err="1">
                <a:solidFill>
                  <a:srgbClr val="000000"/>
                </a:solidFill>
                <a:latin typeface="Calibri" pitchFamily="34" charset="0"/>
                <a:cs typeface="Calibri" pitchFamily="34" charset="0"/>
              </a:rPr>
              <a:t>CellzDirect</a:t>
            </a:r>
            <a:endParaRPr lang="en-US" sz="900" dirty="0">
              <a:solidFill>
                <a:srgbClr val="000000"/>
              </a:solidFill>
              <a:latin typeface="Calibri" pitchFamily="34" charset="0"/>
              <a:cs typeface="Calibri" pitchFamily="34" charset="0"/>
            </a:endParaRPr>
          </a:p>
          <a:p>
            <a:pPr algn="ctr">
              <a:defRPr/>
            </a:pPr>
            <a:r>
              <a:rPr lang="en-US" sz="900" dirty="0">
                <a:solidFill>
                  <a:srgbClr val="000000"/>
                </a:solidFill>
                <a:latin typeface="Calibri" pitchFamily="34" charset="0"/>
                <a:cs typeface="Calibri" pitchFamily="34" charset="0"/>
              </a:rPr>
              <a:t>Tox21/NCATS</a:t>
            </a:r>
          </a:p>
          <a:p>
            <a:pPr algn="ctr">
              <a:defRPr/>
            </a:pPr>
            <a:r>
              <a:rPr lang="en-US" sz="900" dirty="0">
                <a:solidFill>
                  <a:srgbClr val="000000"/>
                </a:solidFill>
                <a:latin typeface="Calibri" pitchFamily="34" charset="0"/>
                <a:cs typeface="Calibri" pitchFamily="34" charset="0"/>
              </a:rPr>
              <a:t>NHEERL MESC</a:t>
            </a:r>
          </a:p>
          <a:p>
            <a:pPr algn="ctr">
              <a:defRPr/>
            </a:pPr>
            <a:r>
              <a:rPr lang="en-US" sz="900" dirty="0">
                <a:solidFill>
                  <a:srgbClr val="000000"/>
                </a:solidFill>
                <a:latin typeface="Calibri" pitchFamily="34" charset="0"/>
                <a:cs typeface="Calibri" pitchFamily="34" charset="0"/>
              </a:rPr>
              <a:t>NHEERL Zebrafish</a:t>
            </a:r>
          </a:p>
          <a:p>
            <a:pPr algn="ctr">
              <a:defRPr/>
            </a:pPr>
            <a:r>
              <a:rPr lang="en-US" sz="900" dirty="0" err="1">
                <a:solidFill>
                  <a:srgbClr val="000000"/>
                </a:solidFill>
                <a:latin typeface="Calibri" pitchFamily="34" charset="0"/>
                <a:cs typeface="Calibri" pitchFamily="34" charset="0"/>
              </a:rPr>
              <a:t>NovaScreen</a:t>
            </a:r>
            <a:r>
              <a:rPr lang="en-US" sz="900" dirty="0">
                <a:solidFill>
                  <a:srgbClr val="000000"/>
                </a:solidFill>
                <a:latin typeface="Calibri" pitchFamily="34" charset="0"/>
                <a:cs typeface="Calibri" pitchFamily="34" charset="0"/>
              </a:rPr>
              <a:t> (Perkin Elmer)</a:t>
            </a:r>
          </a:p>
          <a:p>
            <a:pPr algn="ctr">
              <a:defRPr/>
            </a:pPr>
            <a:r>
              <a:rPr lang="en-US" sz="900" dirty="0">
                <a:solidFill>
                  <a:srgbClr val="000000"/>
                </a:solidFill>
                <a:latin typeface="Calibri" pitchFamily="34" charset="0"/>
                <a:cs typeface="Calibri" pitchFamily="34" charset="0"/>
              </a:rPr>
              <a:t>Odyssey Thera</a:t>
            </a:r>
          </a:p>
          <a:p>
            <a:pPr algn="ctr">
              <a:defRPr/>
            </a:pPr>
            <a:r>
              <a:rPr lang="en-US" sz="900" dirty="0" err="1">
                <a:solidFill>
                  <a:srgbClr val="000000"/>
                </a:solidFill>
                <a:latin typeface="Calibri" pitchFamily="34" charset="0"/>
                <a:cs typeface="Calibri" pitchFamily="34" charset="0"/>
              </a:rPr>
              <a:t>Vala</a:t>
            </a:r>
            <a:r>
              <a:rPr lang="en-US" sz="900" dirty="0">
                <a:solidFill>
                  <a:srgbClr val="000000"/>
                </a:solidFill>
                <a:latin typeface="Calibri" pitchFamily="34" charset="0"/>
                <a:cs typeface="Calibri" pitchFamily="34" charset="0"/>
              </a:rPr>
              <a:t> Sciences</a:t>
            </a:r>
          </a:p>
        </p:txBody>
      </p:sp>
      <p:sp>
        <p:nvSpPr>
          <p:cNvPr id="32" name="Rounded Rectangle 31"/>
          <p:cNvSpPr/>
          <p:nvPr/>
        </p:nvSpPr>
        <p:spPr bwMode="auto">
          <a:xfrm>
            <a:off x="6435725" y="1235869"/>
            <a:ext cx="2057400" cy="1245394"/>
          </a:xfrm>
          <a:prstGeom prst="roundRect">
            <a:avLst/>
          </a:prstGeom>
          <a:solidFill>
            <a:schemeClr val="bg1">
              <a:lumMod val="95000"/>
            </a:schemeClr>
          </a:solidFill>
          <a:ln>
            <a:solidFill>
              <a:srgbClr val="7030A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lIns="0" tIns="0" rIns="0" bIns="0" anchor="ctr"/>
          <a:lstStyle/>
          <a:p>
            <a:pPr algn="ctr">
              <a:defRPr/>
            </a:pPr>
            <a:r>
              <a:rPr lang="en-US" sz="900" b="1" u="sng" dirty="0">
                <a:solidFill>
                  <a:srgbClr val="7030A0"/>
                </a:solidFill>
                <a:latin typeface="Calibri" pitchFamily="34" charset="0"/>
                <a:cs typeface="Calibri" pitchFamily="34" charset="0"/>
              </a:rPr>
              <a:t>Assay Design</a:t>
            </a:r>
          </a:p>
          <a:p>
            <a:pPr algn="ctr">
              <a:defRPr/>
            </a:pPr>
            <a:r>
              <a:rPr lang="en-US" sz="900" dirty="0">
                <a:solidFill>
                  <a:srgbClr val="000000"/>
                </a:solidFill>
                <a:latin typeface="Calibri" pitchFamily="34" charset="0"/>
                <a:cs typeface="Calibri" pitchFamily="34" charset="0"/>
              </a:rPr>
              <a:t>viability reporter</a:t>
            </a:r>
          </a:p>
          <a:p>
            <a:pPr algn="ctr">
              <a:defRPr/>
            </a:pPr>
            <a:r>
              <a:rPr lang="en-US" sz="900" dirty="0">
                <a:solidFill>
                  <a:srgbClr val="000000"/>
                </a:solidFill>
                <a:latin typeface="Calibri" pitchFamily="34" charset="0"/>
                <a:cs typeface="Calibri" pitchFamily="34" charset="0"/>
              </a:rPr>
              <a:t>morphology reporter</a:t>
            </a:r>
          </a:p>
          <a:p>
            <a:pPr algn="ctr">
              <a:defRPr/>
            </a:pPr>
            <a:r>
              <a:rPr lang="en-US" sz="900" dirty="0">
                <a:solidFill>
                  <a:srgbClr val="000000"/>
                </a:solidFill>
                <a:latin typeface="Calibri" pitchFamily="34" charset="0"/>
                <a:cs typeface="Calibri" pitchFamily="34" charset="0"/>
              </a:rPr>
              <a:t>conformation reporter</a:t>
            </a:r>
          </a:p>
          <a:p>
            <a:pPr algn="ctr">
              <a:defRPr/>
            </a:pPr>
            <a:r>
              <a:rPr lang="en-US" sz="900" dirty="0">
                <a:solidFill>
                  <a:srgbClr val="000000"/>
                </a:solidFill>
                <a:latin typeface="Calibri" pitchFamily="34" charset="0"/>
                <a:cs typeface="Calibri" pitchFamily="34" charset="0"/>
              </a:rPr>
              <a:t>enzyme reporter</a:t>
            </a:r>
          </a:p>
          <a:p>
            <a:pPr algn="ctr">
              <a:defRPr/>
            </a:pPr>
            <a:r>
              <a:rPr lang="en-US" sz="900" dirty="0">
                <a:solidFill>
                  <a:srgbClr val="000000"/>
                </a:solidFill>
                <a:latin typeface="Calibri" pitchFamily="34" charset="0"/>
                <a:cs typeface="Calibri" pitchFamily="34" charset="0"/>
              </a:rPr>
              <a:t>membrane potential reporter</a:t>
            </a:r>
          </a:p>
          <a:p>
            <a:pPr algn="ctr">
              <a:defRPr/>
            </a:pPr>
            <a:r>
              <a:rPr lang="en-US" sz="900" dirty="0">
                <a:solidFill>
                  <a:srgbClr val="000000"/>
                </a:solidFill>
                <a:latin typeface="Calibri" pitchFamily="34" charset="0"/>
                <a:cs typeface="Calibri" pitchFamily="34" charset="0"/>
              </a:rPr>
              <a:t>binding reporter</a:t>
            </a:r>
          </a:p>
          <a:p>
            <a:pPr algn="ctr">
              <a:defRPr/>
            </a:pPr>
            <a:r>
              <a:rPr lang="en-US" sz="900" dirty="0">
                <a:solidFill>
                  <a:srgbClr val="000000"/>
                </a:solidFill>
                <a:latin typeface="Calibri" pitchFamily="34" charset="0"/>
                <a:cs typeface="Calibri" pitchFamily="34" charset="0"/>
              </a:rPr>
              <a:t>inducible reporter</a:t>
            </a:r>
          </a:p>
        </p:txBody>
      </p:sp>
      <p:sp>
        <p:nvSpPr>
          <p:cNvPr id="31" name="Rounded Rectangle 30"/>
          <p:cNvSpPr/>
          <p:nvPr/>
        </p:nvSpPr>
        <p:spPr bwMode="auto">
          <a:xfrm>
            <a:off x="2446338" y="914400"/>
            <a:ext cx="2057400" cy="1845469"/>
          </a:xfrm>
          <a:prstGeom prst="roundRect">
            <a:avLst/>
          </a:prstGeom>
          <a:solidFill>
            <a:schemeClr val="bg1">
              <a:lumMod val="95000"/>
            </a:schemeClr>
          </a:solidFill>
          <a:ln>
            <a:solidFill>
              <a:srgbClr val="FF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lIns="0" tIns="0" rIns="0" bIns="0" anchor="ctr"/>
          <a:lstStyle/>
          <a:p>
            <a:pPr algn="ctr">
              <a:defRPr/>
            </a:pPr>
            <a:r>
              <a:rPr lang="en-US" sz="900" b="1" u="sng" dirty="0">
                <a:solidFill>
                  <a:srgbClr val="FF0000"/>
                </a:solidFill>
                <a:latin typeface="Calibri" pitchFamily="34" charset="0"/>
                <a:cs typeface="Calibri" pitchFamily="34" charset="0"/>
              </a:rPr>
              <a:t>Biological Response</a:t>
            </a:r>
          </a:p>
          <a:p>
            <a:pPr algn="ctr">
              <a:defRPr/>
            </a:pPr>
            <a:r>
              <a:rPr lang="en-US" sz="900" dirty="0">
                <a:solidFill>
                  <a:srgbClr val="000000"/>
                </a:solidFill>
                <a:latin typeface="Calibri" pitchFamily="34" charset="0"/>
                <a:cs typeface="Calibri" pitchFamily="34" charset="0"/>
              </a:rPr>
              <a:t>cell proliferation and death</a:t>
            </a:r>
          </a:p>
          <a:p>
            <a:pPr algn="ctr">
              <a:defRPr/>
            </a:pPr>
            <a:r>
              <a:rPr lang="en-US" sz="900" dirty="0">
                <a:solidFill>
                  <a:srgbClr val="000000"/>
                </a:solidFill>
                <a:latin typeface="Calibri" pitchFamily="34" charset="0"/>
                <a:cs typeface="Calibri" pitchFamily="34" charset="0"/>
              </a:rPr>
              <a:t>cell differentiation</a:t>
            </a:r>
          </a:p>
          <a:p>
            <a:pPr algn="ctr">
              <a:defRPr/>
            </a:pPr>
            <a:r>
              <a:rPr lang="en-US" sz="900" dirty="0">
                <a:solidFill>
                  <a:srgbClr val="000000"/>
                </a:solidFill>
                <a:latin typeface="Calibri" pitchFamily="34" charset="0"/>
                <a:cs typeface="Calibri" pitchFamily="34" charset="0"/>
              </a:rPr>
              <a:t>Enzymatic activity</a:t>
            </a:r>
          </a:p>
          <a:p>
            <a:pPr algn="ctr">
              <a:defRPr/>
            </a:pPr>
            <a:r>
              <a:rPr lang="en-US" sz="900" dirty="0">
                <a:solidFill>
                  <a:srgbClr val="000000"/>
                </a:solidFill>
                <a:latin typeface="Calibri" pitchFamily="34" charset="0"/>
                <a:cs typeface="Calibri" pitchFamily="34" charset="0"/>
              </a:rPr>
              <a:t>mitochondrial depolarization</a:t>
            </a:r>
          </a:p>
          <a:p>
            <a:pPr algn="ctr">
              <a:defRPr/>
            </a:pPr>
            <a:r>
              <a:rPr lang="en-US" sz="900" dirty="0">
                <a:solidFill>
                  <a:srgbClr val="000000"/>
                </a:solidFill>
                <a:latin typeface="Calibri" pitchFamily="34" charset="0"/>
                <a:cs typeface="Calibri" pitchFamily="34" charset="0"/>
              </a:rPr>
              <a:t>protein stabilization</a:t>
            </a:r>
          </a:p>
          <a:p>
            <a:pPr algn="ctr">
              <a:defRPr/>
            </a:pPr>
            <a:r>
              <a:rPr lang="en-US" sz="900" dirty="0">
                <a:solidFill>
                  <a:srgbClr val="000000"/>
                </a:solidFill>
                <a:latin typeface="Calibri" pitchFamily="34" charset="0"/>
                <a:cs typeface="Calibri" pitchFamily="34" charset="0"/>
              </a:rPr>
              <a:t>oxidative </a:t>
            </a:r>
            <a:r>
              <a:rPr lang="en-US" sz="900" dirty="0" err="1">
                <a:solidFill>
                  <a:srgbClr val="000000"/>
                </a:solidFill>
                <a:latin typeface="Calibri" pitchFamily="34" charset="0"/>
                <a:cs typeface="Calibri" pitchFamily="34" charset="0"/>
              </a:rPr>
              <a:t>phosphorylation</a:t>
            </a:r>
            <a:endParaRPr lang="en-US" sz="900" dirty="0">
              <a:solidFill>
                <a:srgbClr val="000000"/>
              </a:solidFill>
              <a:latin typeface="Calibri" pitchFamily="34" charset="0"/>
              <a:cs typeface="Calibri" pitchFamily="34" charset="0"/>
            </a:endParaRPr>
          </a:p>
          <a:p>
            <a:pPr algn="ctr">
              <a:defRPr/>
            </a:pPr>
            <a:r>
              <a:rPr lang="en-US" sz="900" dirty="0">
                <a:solidFill>
                  <a:srgbClr val="000000"/>
                </a:solidFill>
                <a:latin typeface="Calibri" pitchFamily="34" charset="0"/>
                <a:cs typeface="Calibri" pitchFamily="34" charset="0"/>
              </a:rPr>
              <a:t>reporter gene activation</a:t>
            </a:r>
          </a:p>
          <a:p>
            <a:pPr algn="ctr">
              <a:defRPr/>
            </a:pPr>
            <a:r>
              <a:rPr lang="en-US" sz="900" dirty="0">
                <a:solidFill>
                  <a:srgbClr val="000000"/>
                </a:solidFill>
                <a:latin typeface="Calibri" pitchFamily="34" charset="0"/>
                <a:cs typeface="Calibri" pitchFamily="34" charset="0"/>
              </a:rPr>
              <a:t>gene expression (</a:t>
            </a:r>
            <a:r>
              <a:rPr lang="en-US" sz="900" dirty="0" err="1">
                <a:solidFill>
                  <a:srgbClr val="000000"/>
                </a:solidFill>
                <a:latin typeface="Calibri" pitchFamily="34" charset="0"/>
                <a:cs typeface="Calibri" pitchFamily="34" charset="0"/>
              </a:rPr>
              <a:t>qNPA</a:t>
            </a:r>
            <a:r>
              <a:rPr lang="en-US" sz="900" dirty="0">
                <a:solidFill>
                  <a:srgbClr val="000000"/>
                </a:solidFill>
                <a:latin typeface="Calibri" pitchFamily="34" charset="0"/>
                <a:cs typeface="Calibri" pitchFamily="34" charset="0"/>
              </a:rPr>
              <a:t>)</a:t>
            </a:r>
          </a:p>
          <a:p>
            <a:pPr algn="ctr">
              <a:defRPr/>
            </a:pPr>
            <a:r>
              <a:rPr lang="en-US" sz="900" dirty="0">
                <a:solidFill>
                  <a:srgbClr val="000000"/>
                </a:solidFill>
                <a:latin typeface="Calibri" pitchFamily="34" charset="0"/>
                <a:cs typeface="Calibri" pitchFamily="34" charset="0"/>
              </a:rPr>
              <a:t>receptor binding</a:t>
            </a:r>
          </a:p>
          <a:p>
            <a:pPr algn="ctr">
              <a:defRPr/>
            </a:pPr>
            <a:r>
              <a:rPr lang="en-US" sz="900" dirty="0">
                <a:solidFill>
                  <a:srgbClr val="000000"/>
                </a:solidFill>
                <a:latin typeface="Calibri" pitchFamily="34" charset="0"/>
                <a:cs typeface="Calibri" pitchFamily="34" charset="0"/>
              </a:rPr>
              <a:t>receptor activity</a:t>
            </a:r>
          </a:p>
          <a:p>
            <a:pPr algn="ctr">
              <a:defRPr/>
            </a:pPr>
            <a:r>
              <a:rPr lang="en-US" sz="900" dirty="0">
                <a:solidFill>
                  <a:srgbClr val="000000"/>
                </a:solidFill>
                <a:latin typeface="Calibri" pitchFamily="34" charset="0"/>
                <a:cs typeface="Calibri" pitchFamily="34" charset="0"/>
              </a:rPr>
              <a:t>steroidogenesis</a:t>
            </a:r>
          </a:p>
        </p:txBody>
      </p:sp>
      <p:sp>
        <p:nvSpPr>
          <p:cNvPr id="37" name="Rounded Rectangle 36"/>
          <p:cNvSpPr/>
          <p:nvPr/>
        </p:nvSpPr>
        <p:spPr bwMode="auto">
          <a:xfrm>
            <a:off x="4135439" y="2969419"/>
            <a:ext cx="1570037" cy="1550194"/>
          </a:xfrm>
          <a:prstGeom prst="roundRect">
            <a:avLst/>
          </a:prstGeom>
          <a:solidFill>
            <a:schemeClr val="bg1">
              <a:lumMod val="95000"/>
            </a:schemeClr>
          </a:solidFill>
          <a:ln>
            <a:solidFill>
              <a:srgbClr val="7030A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lIns="0" tIns="0" rIns="0" bIns="0" anchor="ctr"/>
          <a:lstStyle/>
          <a:p>
            <a:pPr algn="ctr">
              <a:defRPr/>
            </a:pPr>
            <a:r>
              <a:rPr lang="en-US" sz="900" b="1" u="sng" dirty="0">
                <a:solidFill>
                  <a:srgbClr val="7030A0"/>
                </a:solidFill>
                <a:latin typeface="Calibri" pitchFamily="34" charset="0"/>
                <a:cs typeface="Calibri" pitchFamily="34" charset="0"/>
              </a:rPr>
              <a:t>Tissue Source</a:t>
            </a:r>
          </a:p>
          <a:p>
            <a:pPr algn="ctr">
              <a:defRPr/>
            </a:pPr>
            <a:r>
              <a:rPr lang="en-US" sz="900" dirty="0">
                <a:solidFill>
                  <a:srgbClr val="000000"/>
                </a:solidFill>
                <a:latin typeface="Calibri" pitchFamily="34" charset="0"/>
                <a:cs typeface="Calibri" pitchFamily="34" charset="0"/>
              </a:rPr>
              <a:t>Lung              Breast</a:t>
            </a:r>
          </a:p>
          <a:p>
            <a:pPr algn="ctr">
              <a:defRPr/>
            </a:pPr>
            <a:r>
              <a:rPr lang="en-US" sz="900" dirty="0">
                <a:solidFill>
                  <a:srgbClr val="000000"/>
                </a:solidFill>
                <a:latin typeface="Calibri" pitchFamily="34" charset="0"/>
                <a:cs typeface="Calibri" pitchFamily="34" charset="0"/>
              </a:rPr>
              <a:t>Liver           Vascular</a:t>
            </a:r>
          </a:p>
          <a:p>
            <a:pPr algn="ctr">
              <a:defRPr/>
            </a:pPr>
            <a:r>
              <a:rPr lang="en-US" sz="900" dirty="0">
                <a:solidFill>
                  <a:srgbClr val="000000"/>
                </a:solidFill>
                <a:latin typeface="Calibri" pitchFamily="34" charset="0"/>
                <a:cs typeface="Calibri" pitchFamily="34" charset="0"/>
              </a:rPr>
              <a:t>Skin              Kidney</a:t>
            </a:r>
          </a:p>
          <a:p>
            <a:pPr algn="ctr">
              <a:defRPr/>
            </a:pPr>
            <a:r>
              <a:rPr lang="en-US" sz="900" dirty="0">
                <a:solidFill>
                  <a:srgbClr val="000000"/>
                </a:solidFill>
                <a:latin typeface="Calibri" pitchFamily="34" charset="0"/>
                <a:cs typeface="Calibri" pitchFamily="34" charset="0"/>
              </a:rPr>
              <a:t>Cervix             Testis</a:t>
            </a:r>
          </a:p>
          <a:p>
            <a:pPr algn="ctr">
              <a:defRPr/>
            </a:pPr>
            <a:r>
              <a:rPr lang="en-US" sz="900" dirty="0">
                <a:solidFill>
                  <a:srgbClr val="000000"/>
                </a:solidFill>
                <a:latin typeface="Calibri" pitchFamily="34" charset="0"/>
                <a:cs typeface="Calibri" pitchFamily="34" charset="0"/>
              </a:rPr>
              <a:t>Uterus            Brain</a:t>
            </a:r>
          </a:p>
          <a:p>
            <a:pPr algn="ctr">
              <a:defRPr/>
            </a:pPr>
            <a:r>
              <a:rPr lang="en-US" sz="900" dirty="0">
                <a:solidFill>
                  <a:srgbClr val="000000"/>
                </a:solidFill>
                <a:latin typeface="Calibri" pitchFamily="34" charset="0"/>
                <a:cs typeface="Calibri" pitchFamily="34" charset="0"/>
              </a:rPr>
              <a:t>Intestinal        Spleen</a:t>
            </a:r>
          </a:p>
          <a:p>
            <a:pPr algn="ctr">
              <a:defRPr/>
            </a:pPr>
            <a:r>
              <a:rPr lang="en-US" sz="900" dirty="0">
                <a:solidFill>
                  <a:srgbClr val="000000"/>
                </a:solidFill>
                <a:latin typeface="Calibri" pitchFamily="34" charset="0"/>
                <a:cs typeface="Calibri" pitchFamily="34" charset="0"/>
              </a:rPr>
              <a:t>Bladder             Ovary</a:t>
            </a:r>
          </a:p>
          <a:p>
            <a:pPr algn="ctr">
              <a:defRPr/>
            </a:pPr>
            <a:r>
              <a:rPr lang="en-US" sz="900" dirty="0">
                <a:solidFill>
                  <a:srgbClr val="000000"/>
                </a:solidFill>
                <a:latin typeface="Calibri" pitchFamily="34" charset="0"/>
                <a:cs typeface="Calibri" pitchFamily="34" charset="0"/>
              </a:rPr>
              <a:t>Pancreas        Prostate</a:t>
            </a:r>
          </a:p>
          <a:p>
            <a:pPr algn="ctr">
              <a:defRPr/>
            </a:pPr>
            <a:r>
              <a:rPr lang="en-US" sz="900" dirty="0">
                <a:solidFill>
                  <a:srgbClr val="000000"/>
                </a:solidFill>
                <a:latin typeface="Calibri" pitchFamily="34" charset="0"/>
                <a:cs typeface="Calibri" pitchFamily="34" charset="0"/>
              </a:rPr>
              <a:t>Inflammatory     Bone</a:t>
            </a:r>
          </a:p>
        </p:txBody>
      </p:sp>
      <p:sp>
        <p:nvSpPr>
          <p:cNvPr id="33" name="Rounded Rectangle 32"/>
          <p:cNvSpPr/>
          <p:nvPr/>
        </p:nvSpPr>
        <p:spPr bwMode="auto">
          <a:xfrm>
            <a:off x="4757738" y="944166"/>
            <a:ext cx="1384300" cy="1828800"/>
          </a:xfrm>
          <a:prstGeom prst="roundRect">
            <a:avLst/>
          </a:prstGeom>
          <a:solidFill>
            <a:schemeClr val="bg1">
              <a:lumMod val="95000"/>
            </a:schemeClr>
          </a:solidFill>
          <a:ln>
            <a:solidFill>
              <a:srgbClr val="C0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lIns="0" tIns="0" rIns="0" bIns="0" anchor="ctr"/>
          <a:lstStyle/>
          <a:p>
            <a:pPr algn="ctr">
              <a:defRPr/>
            </a:pPr>
            <a:r>
              <a:rPr lang="en-US" sz="900" b="1" u="sng" dirty="0">
                <a:solidFill>
                  <a:srgbClr val="C00000"/>
                </a:solidFill>
                <a:latin typeface="Calibri" pitchFamily="34" charset="0"/>
                <a:cs typeface="Calibri" pitchFamily="34" charset="0"/>
              </a:rPr>
              <a:t>Target Family</a:t>
            </a:r>
            <a:endParaRPr lang="en-US" sz="900" dirty="0">
              <a:solidFill>
                <a:srgbClr val="C00000"/>
              </a:solidFill>
              <a:latin typeface="Calibri" pitchFamily="34" charset="0"/>
              <a:cs typeface="Calibri" pitchFamily="34" charset="0"/>
            </a:endParaRPr>
          </a:p>
          <a:p>
            <a:pPr algn="ctr">
              <a:defRPr/>
            </a:pPr>
            <a:r>
              <a:rPr lang="en-US" sz="900" dirty="0">
                <a:solidFill>
                  <a:srgbClr val="000000"/>
                </a:solidFill>
                <a:latin typeface="Calibri" pitchFamily="34" charset="0"/>
                <a:cs typeface="Calibri" pitchFamily="34" charset="0"/>
              </a:rPr>
              <a:t>response Element</a:t>
            </a:r>
          </a:p>
          <a:p>
            <a:pPr algn="ctr">
              <a:defRPr/>
            </a:pPr>
            <a:r>
              <a:rPr lang="en-US" sz="900" dirty="0">
                <a:solidFill>
                  <a:srgbClr val="000000"/>
                </a:solidFill>
                <a:latin typeface="Calibri" pitchFamily="34" charset="0"/>
                <a:cs typeface="Calibri" pitchFamily="34" charset="0"/>
              </a:rPr>
              <a:t>transporter</a:t>
            </a:r>
          </a:p>
          <a:p>
            <a:pPr algn="ctr">
              <a:defRPr/>
            </a:pPr>
            <a:r>
              <a:rPr lang="en-US" sz="900" dirty="0">
                <a:solidFill>
                  <a:srgbClr val="000000"/>
                </a:solidFill>
                <a:latin typeface="Calibri" pitchFamily="34" charset="0"/>
                <a:cs typeface="Calibri" pitchFamily="34" charset="0"/>
              </a:rPr>
              <a:t>cytokines</a:t>
            </a:r>
          </a:p>
          <a:p>
            <a:pPr algn="ctr">
              <a:defRPr/>
            </a:pPr>
            <a:r>
              <a:rPr lang="en-US" sz="900" dirty="0" err="1">
                <a:solidFill>
                  <a:srgbClr val="000000"/>
                </a:solidFill>
                <a:latin typeface="Calibri" pitchFamily="34" charset="0"/>
                <a:cs typeface="Calibri" pitchFamily="34" charset="0"/>
              </a:rPr>
              <a:t>kinases</a:t>
            </a:r>
            <a:endParaRPr lang="en-US" sz="900" dirty="0">
              <a:solidFill>
                <a:srgbClr val="000000"/>
              </a:solidFill>
              <a:latin typeface="Calibri" pitchFamily="34" charset="0"/>
              <a:cs typeface="Calibri" pitchFamily="34" charset="0"/>
            </a:endParaRPr>
          </a:p>
          <a:p>
            <a:pPr algn="ctr">
              <a:defRPr/>
            </a:pPr>
            <a:r>
              <a:rPr lang="en-US" sz="900" dirty="0">
                <a:solidFill>
                  <a:srgbClr val="000000"/>
                </a:solidFill>
                <a:latin typeface="Calibri" pitchFamily="34" charset="0"/>
                <a:cs typeface="Calibri" pitchFamily="34" charset="0"/>
              </a:rPr>
              <a:t>nuclear receptor</a:t>
            </a:r>
          </a:p>
          <a:p>
            <a:pPr algn="ctr">
              <a:defRPr/>
            </a:pPr>
            <a:r>
              <a:rPr lang="en-US" sz="900" dirty="0">
                <a:solidFill>
                  <a:srgbClr val="000000"/>
                </a:solidFill>
                <a:latin typeface="Calibri" pitchFamily="34" charset="0"/>
                <a:cs typeface="Calibri" pitchFamily="34" charset="0"/>
              </a:rPr>
              <a:t>CYP450 / ADME</a:t>
            </a:r>
          </a:p>
          <a:p>
            <a:pPr algn="ctr">
              <a:defRPr/>
            </a:pPr>
            <a:r>
              <a:rPr lang="en-US" sz="900" dirty="0">
                <a:solidFill>
                  <a:srgbClr val="000000"/>
                </a:solidFill>
                <a:latin typeface="Calibri" pitchFamily="34" charset="0"/>
                <a:cs typeface="Calibri" pitchFamily="34" charset="0"/>
              </a:rPr>
              <a:t>cholinesterase</a:t>
            </a:r>
          </a:p>
          <a:p>
            <a:pPr algn="ctr">
              <a:defRPr/>
            </a:pPr>
            <a:r>
              <a:rPr lang="en-US" sz="900" dirty="0" err="1">
                <a:solidFill>
                  <a:srgbClr val="000000"/>
                </a:solidFill>
                <a:latin typeface="Calibri" pitchFamily="34" charset="0"/>
                <a:cs typeface="Calibri" pitchFamily="34" charset="0"/>
              </a:rPr>
              <a:t>phosphatases</a:t>
            </a:r>
            <a:endParaRPr lang="en-US" sz="900" dirty="0">
              <a:solidFill>
                <a:srgbClr val="000000"/>
              </a:solidFill>
              <a:latin typeface="Calibri" pitchFamily="34" charset="0"/>
              <a:cs typeface="Calibri" pitchFamily="34" charset="0"/>
            </a:endParaRPr>
          </a:p>
          <a:p>
            <a:pPr algn="ctr">
              <a:defRPr/>
            </a:pPr>
            <a:r>
              <a:rPr lang="en-US" sz="900" dirty="0">
                <a:solidFill>
                  <a:srgbClr val="000000"/>
                </a:solidFill>
                <a:latin typeface="Calibri" pitchFamily="34" charset="0"/>
                <a:cs typeface="Calibri" pitchFamily="34" charset="0"/>
              </a:rPr>
              <a:t>proteases</a:t>
            </a:r>
          </a:p>
          <a:p>
            <a:pPr algn="ctr">
              <a:defRPr/>
            </a:pPr>
            <a:r>
              <a:rPr lang="en-US" sz="900" dirty="0">
                <a:solidFill>
                  <a:srgbClr val="000000"/>
                </a:solidFill>
                <a:latin typeface="Calibri" pitchFamily="34" charset="0"/>
                <a:cs typeface="Calibri" pitchFamily="34" charset="0"/>
              </a:rPr>
              <a:t>XME metabolism</a:t>
            </a:r>
          </a:p>
          <a:p>
            <a:pPr algn="ctr">
              <a:defRPr/>
            </a:pPr>
            <a:r>
              <a:rPr lang="en-US" sz="900" dirty="0">
                <a:solidFill>
                  <a:srgbClr val="000000"/>
                </a:solidFill>
                <a:latin typeface="Calibri" pitchFamily="34" charset="0"/>
                <a:cs typeface="Calibri" pitchFamily="34" charset="0"/>
              </a:rPr>
              <a:t>GPCRs</a:t>
            </a:r>
          </a:p>
          <a:p>
            <a:pPr algn="ctr">
              <a:defRPr/>
            </a:pPr>
            <a:r>
              <a:rPr lang="en-US" sz="900" dirty="0">
                <a:solidFill>
                  <a:srgbClr val="000000"/>
                </a:solidFill>
                <a:latin typeface="Calibri" pitchFamily="34" charset="0"/>
                <a:cs typeface="Calibri" pitchFamily="34" charset="0"/>
              </a:rPr>
              <a:t>ion channels</a:t>
            </a:r>
          </a:p>
        </p:txBody>
      </p:sp>
      <p:sp>
        <p:nvSpPr>
          <p:cNvPr id="46096" name="Rectangle 15"/>
          <p:cNvSpPr>
            <a:spLocks noChangeArrowheads="1"/>
          </p:cNvSpPr>
          <p:nvPr/>
        </p:nvSpPr>
        <p:spPr bwMode="auto">
          <a:xfrm>
            <a:off x="595314" y="4719637"/>
            <a:ext cx="838517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900" i="1">
                <a:solidFill>
                  <a:srgbClr val="003366"/>
                </a:solidFill>
                <a:latin typeface="Calibri" charset="0"/>
              </a:rPr>
              <a:t>List of assays and related information at: </a:t>
            </a:r>
            <a:r>
              <a:rPr lang="en-US" sz="900" b="1" u="sng">
                <a:solidFill>
                  <a:srgbClr val="0000CC"/>
                </a:solidFill>
                <a:latin typeface="Calibri" charset="0"/>
              </a:rPr>
              <a:t>http://www.epa.gov/ncct/</a:t>
            </a:r>
          </a:p>
        </p:txBody>
      </p:sp>
    </p:spTree>
    <p:extLst>
      <p:ext uri="{BB962C8B-B14F-4D97-AF65-F5344CB8AC3E}">
        <p14:creationId xmlns:p14="http://schemas.microsoft.com/office/powerpoint/2010/main" val="1724931967"/>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71950"/>
            <a:ext cx="9144000" cy="857250"/>
          </a:xfrm>
        </p:spPr>
        <p:txBody>
          <a:bodyPr>
            <a:noAutofit/>
          </a:bodyPr>
          <a:lstStyle/>
          <a:p>
            <a:r>
              <a:rPr lang="en-US" sz="2400" dirty="0" smtClean="0"/>
              <a:t>Examples of endpoints used to support conclusions of Goodson et al. - Problem is that assay endpoints don</a:t>
            </a:r>
            <a:r>
              <a:rPr lang="fr-FR" sz="2400" dirty="0" smtClean="0"/>
              <a:t>’</a:t>
            </a:r>
            <a:r>
              <a:rPr lang="en-US" sz="2400" dirty="0" smtClean="0"/>
              <a:t>t match hallmarks</a:t>
            </a:r>
            <a:endParaRPr lang="en-US" sz="24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05520033"/>
              </p:ext>
            </p:extLst>
          </p:nvPr>
        </p:nvGraphicFramePr>
        <p:xfrm>
          <a:off x="1143000" y="-18826"/>
          <a:ext cx="7341330" cy="2545854"/>
        </p:xfrm>
        <a:graphic>
          <a:graphicData uri="http://schemas.openxmlformats.org/drawingml/2006/table">
            <a:tbl>
              <a:tblPr/>
              <a:tblGrid>
                <a:gridCol w="1651365"/>
                <a:gridCol w="1651365"/>
                <a:gridCol w="1651365"/>
                <a:gridCol w="2387235"/>
              </a:tblGrid>
              <a:tr h="848618">
                <a:tc>
                  <a:txBody>
                    <a:bodyPr/>
                    <a:lstStyle/>
                    <a:p>
                      <a:pPr algn="l" fontAlgn="base"/>
                      <a:r>
                        <a:rPr lang="en-US" sz="1100" b="1" dirty="0">
                          <a:effectLst/>
                          <a:latin typeface="verdana"/>
                        </a:rPr>
                        <a:t>Review team</a:t>
                      </a:r>
                    </a:p>
                  </a:txBody>
                  <a:tcPr marL="30581" marR="30581" marT="11468" marB="11468" anchor="b">
                    <a:lnL w="9525" cap="flat" cmpd="sng" algn="ctr">
                      <a:solidFill>
                        <a:srgbClr val="8065FE"/>
                      </a:solidFill>
                      <a:prstDash val="solid"/>
                      <a:round/>
                      <a:headEnd type="none" w="med" len="med"/>
                      <a:tailEnd type="none" w="med" len="med"/>
                    </a:lnL>
                    <a:lnR w="9525" cap="flat" cmpd="sng" algn="ctr">
                      <a:solidFill>
                        <a:srgbClr val="4852A4"/>
                      </a:solidFill>
                      <a:prstDash val="solid"/>
                      <a:round/>
                      <a:headEnd type="none" w="med" len="med"/>
                      <a:tailEnd type="none" w="med" len="med"/>
                    </a:lnR>
                    <a:lnT w="9525" cap="flat" cmpd="sng" algn="ctr">
                      <a:solidFill>
                        <a:srgbClr val="8065FE"/>
                      </a:solidFill>
                      <a:prstDash val="solid"/>
                      <a:round/>
                      <a:headEnd type="none" w="med" len="med"/>
                      <a:tailEnd type="none" w="med" len="med"/>
                    </a:lnT>
                    <a:lnB w="19050" cap="flat" cmpd="sng" algn="ctr">
                      <a:solidFill>
                        <a:srgbClr val="8065FE"/>
                      </a:solidFill>
                      <a:prstDash val="solid"/>
                      <a:round/>
                      <a:headEnd type="none" w="med" len="med"/>
                      <a:tailEnd type="none" w="med" len="med"/>
                    </a:lnB>
                    <a:solidFill>
                      <a:srgbClr val="FFFFFF"/>
                    </a:solidFill>
                  </a:tcPr>
                </a:tc>
                <a:tc>
                  <a:txBody>
                    <a:bodyPr/>
                    <a:lstStyle/>
                    <a:p>
                      <a:pPr algn="l" fontAlgn="base"/>
                      <a:r>
                        <a:rPr lang="en-US" sz="1100" b="1">
                          <a:effectLst/>
                          <a:latin typeface="verdana"/>
                        </a:rPr>
                        <a:t>Chemical name</a:t>
                      </a:r>
                    </a:p>
                  </a:txBody>
                  <a:tcPr marL="30581" marR="30581" marT="11468" marB="11468" anchor="b">
                    <a:lnL w="9525" cap="flat" cmpd="sng" algn="ctr">
                      <a:solidFill>
                        <a:srgbClr val="4852A4"/>
                      </a:solidFill>
                      <a:prstDash val="solid"/>
                      <a:round/>
                      <a:headEnd type="none" w="med" len="med"/>
                      <a:tailEnd type="none" w="med" len="med"/>
                    </a:lnL>
                    <a:lnR w="9525" cap="flat" cmpd="sng" algn="ctr">
                      <a:solidFill>
                        <a:srgbClr val="4850A4"/>
                      </a:solidFill>
                      <a:prstDash val="solid"/>
                      <a:round/>
                      <a:headEnd type="none" w="med" len="med"/>
                      <a:tailEnd type="none" w="med" len="med"/>
                    </a:lnR>
                    <a:lnT w="9525" cap="flat" cmpd="sng" algn="ctr">
                      <a:solidFill>
                        <a:srgbClr val="4852A4"/>
                      </a:solidFill>
                      <a:prstDash val="solid"/>
                      <a:round/>
                      <a:headEnd type="none" w="med" len="med"/>
                      <a:tailEnd type="none" w="med" len="med"/>
                    </a:lnT>
                    <a:lnB w="19050" cap="flat" cmpd="sng" algn="ctr">
                      <a:solidFill>
                        <a:srgbClr val="4852A4"/>
                      </a:solidFill>
                      <a:prstDash val="solid"/>
                      <a:round/>
                      <a:headEnd type="none" w="med" len="med"/>
                      <a:tailEnd type="none" w="med" len="med"/>
                    </a:lnB>
                    <a:solidFill>
                      <a:srgbClr val="FFFFFF"/>
                    </a:solidFill>
                  </a:tcPr>
                </a:tc>
                <a:tc>
                  <a:txBody>
                    <a:bodyPr/>
                    <a:lstStyle/>
                    <a:p>
                      <a:pPr algn="l" fontAlgn="base"/>
                      <a:r>
                        <a:rPr lang="en-US" sz="1100" b="1" dirty="0">
                          <a:effectLst/>
                          <a:latin typeface="verdana"/>
                        </a:rPr>
                        <a:t>Disruptive action on key mechanism/pathway</a:t>
                      </a:r>
                    </a:p>
                  </a:txBody>
                  <a:tcPr marL="30581" marR="30581" marT="11468" marB="11468" anchor="b">
                    <a:lnL w="9525" cap="flat" cmpd="sng" algn="ctr">
                      <a:solidFill>
                        <a:srgbClr val="4850A4"/>
                      </a:solidFill>
                      <a:prstDash val="solid"/>
                      <a:round/>
                      <a:headEnd type="none" w="med" len="med"/>
                      <a:tailEnd type="none" w="med" len="med"/>
                    </a:lnL>
                    <a:lnR w="9525" cap="flat" cmpd="sng" algn="ctr">
                      <a:solidFill>
                        <a:srgbClr val="9851A4"/>
                      </a:solidFill>
                      <a:prstDash val="solid"/>
                      <a:round/>
                      <a:headEnd type="none" w="med" len="med"/>
                      <a:tailEnd type="none" w="med" len="med"/>
                    </a:lnR>
                    <a:lnT w="9525" cap="flat" cmpd="sng" algn="ctr">
                      <a:solidFill>
                        <a:srgbClr val="4850A4"/>
                      </a:solidFill>
                      <a:prstDash val="solid"/>
                      <a:round/>
                      <a:headEnd type="none" w="med" len="med"/>
                      <a:tailEnd type="none" w="med" len="med"/>
                    </a:lnT>
                    <a:lnB w="19050" cap="flat" cmpd="sng" algn="ctr">
                      <a:solidFill>
                        <a:srgbClr val="4850A4"/>
                      </a:solidFill>
                      <a:prstDash val="solid"/>
                      <a:round/>
                      <a:headEnd type="none" w="med" len="med"/>
                      <a:tailEnd type="none" w="med" len="med"/>
                    </a:lnB>
                    <a:solidFill>
                      <a:srgbClr val="FFFFFF"/>
                    </a:solidFill>
                  </a:tcPr>
                </a:tc>
                <a:tc>
                  <a:txBody>
                    <a:bodyPr/>
                    <a:lstStyle/>
                    <a:p>
                      <a:pPr algn="l" fontAlgn="base"/>
                      <a:r>
                        <a:rPr lang="en-US" sz="1100" b="1">
                          <a:effectLst/>
                          <a:latin typeface="verdana"/>
                        </a:rPr>
                        <a:t>Low-dose effect (LDE, LLDE, NLDE, threshold, unknown)</a:t>
                      </a:r>
                    </a:p>
                  </a:txBody>
                  <a:tcPr marL="30581" marR="30581" marT="11468" marB="11468" anchor="b">
                    <a:lnL w="9525" cap="flat" cmpd="sng" algn="ctr">
                      <a:solidFill>
                        <a:srgbClr val="9851A4"/>
                      </a:solidFill>
                      <a:prstDash val="solid"/>
                      <a:round/>
                      <a:headEnd type="none" w="med" len="med"/>
                      <a:tailEnd type="none" w="med" len="med"/>
                    </a:lnL>
                    <a:lnR w="9525" cap="flat" cmpd="sng" algn="ctr">
                      <a:solidFill>
                        <a:srgbClr val="9851A4"/>
                      </a:solidFill>
                      <a:prstDash val="solid"/>
                      <a:round/>
                      <a:headEnd type="none" w="med" len="med"/>
                      <a:tailEnd type="none" w="med" len="med"/>
                    </a:lnR>
                    <a:lnT w="9525" cap="flat" cmpd="sng" algn="ctr">
                      <a:solidFill>
                        <a:srgbClr val="9851A4"/>
                      </a:solidFill>
                      <a:prstDash val="solid"/>
                      <a:round/>
                      <a:headEnd type="none" w="med" len="med"/>
                      <a:tailEnd type="none" w="med" len="med"/>
                    </a:lnT>
                    <a:lnB w="19050" cap="flat" cmpd="sng" algn="ctr">
                      <a:solidFill>
                        <a:srgbClr val="9851A4"/>
                      </a:solidFill>
                      <a:prstDash val="solid"/>
                      <a:round/>
                      <a:headEnd type="none" w="med" len="med"/>
                      <a:tailEnd type="none" w="med" len="med"/>
                    </a:lnB>
                    <a:solidFill>
                      <a:srgbClr val="FFFFFF"/>
                    </a:solidFill>
                  </a:tcPr>
                </a:tc>
              </a:tr>
              <a:tr h="848618">
                <a:tc rowSpan="2">
                  <a:txBody>
                    <a:bodyPr/>
                    <a:lstStyle/>
                    <a:p>
                      <a:pPr algn="l" fontAlgn="base"/>
                      <a:r>
                        <a:rPr lang="en-US" sz="1100" b="0" dirty="0">
                          <a:effectLst/>
                          <a:latin typeface="verdana"/>
                        </a:rPr>
                        <a:t>Angiogenesis</a:t>
                      </a:r>
                    </a:p>
                  </a:txBody>
                  <a:tcPr marL="30581" marR="30581" marT="11468" marB="11468" anchor="ctr">
                    <a:lnL>
                      <a:noFill/>
                    </a:lnL>
                    <a:lnR>
                      <a:noFill/>
                    </a:lnR>
                    <a:lnT w="19050" cap="flat" cmpd="sng" algn="ctr">
                      <a:solidFill>
                        <a:srgbClr val="8065FE"/>
                      </a:solidFill>
                      <a:prstDash val="solid"/>
                      <a:round/>
                      <a:headEnd type="none" w="med" len="med"/>
                      <a:tailEnd type="none" w="med" len="med"/>
                    </a:lnT>
                    <a:lnB>
                      <a:noFill/>
                    </a:lnB>
                    <a:solidFill>
                      <a:srgbClr val="FFFFFF"/>
                    </a:solidFill>
                  </a:tcPr>
                </a:tc>
                <a:tc>
                  <a:txBody>
                    <a:bodyPr/>
                    <a:lstStyle/>
                    <a:p>
                      <a:pPr algn="l" fontAlgn="base"/>
                      <a:r>
                        <a:rPr lang="en-US" sz="1100" b="0">
                          <a:effectLst/>
                          <a:latin typeface="verdana"/>
                        </a:rPr>
                        <a:t>Diniconazole</a:t>
                      </a:r>
                    </a:p>
                  </a:txBody>
                  <a:tcPr marL="30581" marR="30581" marT="11468" marB="11468" anchor="ctr">
                    <a:lnL>
                      <a:noFill/>
                    </a:lnL>
                    <a:lnR>
                      <a:noFill/>
                    </a:lnR>
                    <a:lnT w="19050" cap="flat" cmpd="sng" algn="ctr">
                      <a:solidFill>
                        <a:srgbClr val="4852A4"/>
                      </a:solidFill>
                      <a:prstDash val="solid"/>
                      <a:round/>
                      <a:headEnd type="none" w="med" len="med"/>
                      <a:tailEnd type="none" w="med" len="med"/>
                    </a:lnT>
                    <a:lnB>
                      <a:noFill/>
                    </a:lnB>
                    <a:solidFill>
                      <a:srgbClr val="FFFFFF"/>
                    </a:solidFill>
                  </a:tcPr>
                </a:tc>
                <a:tc>
                  <a:txBody>
                    <a:bodyPr/>
                    <a:lstStyle/>
                    <a:p>
                      <a:pPr algn="l" fontAlgn="base"/>
                      <a:r>
                        <a:rPr lang="en-US" sz="1100" b="0" dirty="0">
                          <a:effectLst/>
                          <a:latin typeface="verdana"/>
                        </a:rPr>
                        <a:t>Vascular cell adhesion molecule and cytokine signaling</a:t>
                      </a:r>
                    </a:p>
                  </a:txBody>
                  <a:tcPr marL="30581" marR="30581" marT="11468" marB="11468" anchor="ctr">
                    <a:lnL>
                      <a:noFill/>
                    </a:lnL>
                    <a:lnR>
                      <a:noFill/>
                    </a:lnR>
                    <a:lnT w="19050" cap="flat" cmpd="sng" algn="ctr">
                      <a:solidFill>
                        <a:srgbClr val="4850A4"/>
                      </a:solidFill>
                      <a:prstDash val="solid"/>
                      <a:round/>
                      <a:headEnd type="none" w="med" len="med"/>
                      <a:tailEnd type="none" w="med" len="med"/>
                    </a:lnT>
                    <a:lnB>
                      <a:noFill/>
                    </a:lnB>
                    <a:solidFill>
                      <a:srgbClr val="FFFFFF"/>
                    </a:solidFill>
                  </a:tcPr>
                </a:tc>
                <a:tc>
                  <a:txBody>
                    <a:bodyPr/>
                    <a:lstStyle/>
                    <a:p>
                      <a:pPr algn="l" fontAlgn="base"/>
                      <a:r>
                        <a:rPr lang="en-US" sz="1100" b="0" dirty="0">
                          <a:effectLst/>
                          <a:latin typeface="verdana"/>
                        </a:rPr>
                        <a:t>Threshold (H-PC) (</a:t>
                      </a:r>
                      <a:r>
                        <a:rPr lang="en-US" sz="1100" b="0" dirty="0" smtClean="0">
                          <a:effectLst/>
                          <a:latin typeface="verdana"/>
                        </a:rPr>
                        <a:t>36 =</a:t>
                      </a:r>
                      <a:r>
                        <a:rPr lang="en-US" sz="1100" b="0" dirty="0" smtClean="0">
                          <a:solidFill>
                            <a:srgbClr val="FF0000"/>
                          </a:solidFill>
                          <a:effectLst/>
                          <a:latin typeface="verdana"/>
                        </a:rPr>
                        <a:t>TOXCAST</a:t>
                      </a:r>
                      <a:r>
                        <a:rPr lang="en-US" sz="1100" b="0" dirty="0" smtClean="0">
                          <a:effectLst/>
                          <a:latin typeface="verdana"/>
                        </a:rPr>
                        <a:t>)</a:t>
                      </a:r>
                      <a:endParaRPr lang="en-US" sz="1100" b="0" dirty="0">
                        <a:effectLst/>
                        <a:latin typeface="verdana"/>
                      </a:endParaRPr>
                    </a:p>
                  </a:txBody>
                  <a:tcPr marL="30581" marR="30581" marT="11468" marB="11468" anchor="ctr">
                    <a:lnL>
                      <a:noFill/>
                    </a:lnL>
                    <a:lnR>
                      <a:noFill/>
                    </a:lnR>
                    <a:lnT w="19050" cap="flat" cmpd="sng" algn="ctr">
                      <a:solidFill>
                        <a:srgbClr val="9851A4"/>
                      </a:solidFill>
                      <a:prstDash val="solid"/>
                      <a:round/>
                      <a:headEnd type="none" w="med" len="med"/>
                      <a:tailEnd type="none" w="med" len="med"/>
                    </a:lnT>
                    <a:lnB>
                      <a:noFill/>
                    </a:lnB>
                    <a:solidFill>
                      <a:srgbClr val="FFFFFF"/>
                    </a:solidFill>
                  </a:tcPr>
                </a:tc>
              </a:tr>
              <a:tr h="848618">
                <a:tc vMerge="1">
                  <a:txBody>
                    <a:bodyPr/>
                    <a:lstStyle/>
                    <a:p>
                      <a:endParaRPr lang="en-US"/>
                    </a:p>
                  </a:txBody>
                  <a:tcPr/>
                </a:tc>
                <a:tc>
                  <a:txBody>
                    <a:bodyPr/>
                    <a:lstStyle/>
                    <a:p>
                      <a:pPr algn="l" fontAlgn="base"/>
                      <a:r>
                        <a:rPr lang="en-US" sz="1100" b="0" dirty="0" err="1">
                          <a:effectLst/>
                          <a:latin typeface="verdana"/>
                        </a:rPr>
                        <a:t>Chlorothalonil</a:t>
                      </a:r>
                      <a:endParaRPr lang="en-US" sz="1100" b="0" dirty="0">
                        <a:effectLst/>
                        <a:latin typeface="verdana"/>
                      </a:endParaRPr>
                    </a:p>
                  </a:txBody>
                  <a:tcPr marL="30581" marR="30581" marT="11468" marB="11468" anchor="ctr">
                    <a:lnL>
                      <a:noFill/>
                    </a:lnL>
                    <a:lnR>
                      <a:noFill/>
                    </a:lnR>
                    <a:lnT>
                      <a:noFill/>
                    </a:lnT>
                    <a:lnB>
                      <a:noFill/>
                    </a:lnB>
                    <a:solidFill>
                      <a:srgbClr val="FFFFFF"/>
                    </a:solidFill>
                  </a:tcPr>
                </a:tc>
                <a:tc>
                  <a:txBody>
                    <a:bodyPr/>
                    <a:lstStyle/>
                    <a:p>
                      <a:pPr algn="l" fontAlgn="base"/>
                      <a:r>
                        <a:rPr lang="en-US" sz="1100" b="0" dirty="0" err="1">
                          <a:effectLst/>
                          <a:latin typeface="verdana"/>
                        </a:rPr>
                        <a:t>Thrombomodulin</a:t>
                      </a:r>
                      <a:r>
                        <a:rPr lang="en-US" sz="1100" b="0" dirty="0">
                          <a:effectLst/>
                          <a:latin typeface="verdana"/>
                        </a:rPr>
                        <a:t>, vascular proliferation and cytokine signaling</a:t>
                      </a:r>
                    </a:p>
                  </a:txBody>
                  <a:tcPr marL="30581" marR="30581" marT="11468" marB="11468" anchor="ctr">
                    <a:lnL>
                      <a:noFill/>
                    </a:lnL>
                    <a:lnR>
                      <a:noFill/>
                    </a:lnR>
                    <a:lnT>
                      <a:noFill/>
                    </a:lnT>
                    <a:lnB>
                      <a:noFill/>
                    </a:lnB>
                    <a:solidFill>
                      <a:srgbClr val="FFFFFF"/>
                    </a:solidFill>
                  </a:tcPr>
                </a:tc>
                <a:tc>
                  <a:txBody>
                    <a:bodyPr/>
                    <a:lstStyle/>
                    <a:p>
                      <a:pPr algn="l" fontAlgn="base"/>
                      <a:r>
                        <a:rPr lang="en-US" sz="1100" b="0" dirty="0">
                          <a:effectLst/>
                          <a:latin typeface="verdana"/>
                        </a:rPr>
                        <a:t>Unknown (H-PC) (36), NLDE (A-</a:t>
                      </a:r>
                      <a:r>
                        <a:rPr lang="en-US" sz="1100" b="0" i="1" dirty="0">
                          <a:effectLst/>
                          <a:latin typeface="inherit"/>
                        </a:rPr>
                        <a:t>in vivo</a:t>
                      </a:r>
                      <a:r>
                        <a:rPr lang="en-US" sz="1100" b="0" dirty="0">
                          <a:effectLst/>
                          <a:latin typeface="verdana"/>
                        </a:rPr>
                        <a:t>) (</a:t>
                      </a:r>
                      <a:r>
                        <a:rPr lang="en-US" sz="1100" b="0" dirty="0" smtClean="0">
                          <a:effectLst/>
                          <a:latin typeface="verdana"/>
                        </a:rPr>
                        <a:t>38 in </a:t>
                      </a:r>
                      <a:r>
                        <a:rPr lang="en-US" sz="1100" b="0" dirty="0" smtClean="0">
                          <a:solidFill>
                            <a:srgbClr val="FF0000"/>
                          </a:solidFill>
                          <a:effectLst/>
                          <a:latin typeface="verdana"/>
                        </a:rPr>
                        <a:t>Amphibians</a:t>
                      </a:r>
                      <a:r>
                        <a:rPr lang="en-US" sz="1100" b="0" dirty="0" smtClean="0">
                          <a:effectLst/>
                          <a:latin typeface="verdana"/>
                        </a:rPr>
                        <a:t>)</a:t>
                      </a:r>
                      <a:endParaRPr lang="en-US" sz="1100" b="0" dirty="0">
                        <a:effectLst/>
                        <a:latin typeface="verdana"/>
                      </a:endParaRPr>
                    </a:p>
                  </a:txBody>
                  <a:tcPr marL="30581" marR="30581" marT="11468" marB="11468" anchor="ctr">
                    <a:lnL>
                      <a:noFill/>
                    </a:lnL>
                    <a:lnR>
                      <a:noFill/>
                    </a:lnR>
                    <a:lnT>
                      <a:noFill/>
                    </a:lnT>
                    <a:lnB>
                      <a:noFill/>
                    </a:lnB>
                    <a:solidFill>
                      <a:srgbClr val="FFFFFF"/>
                    </a:solid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07519487"/>
              </p:ext>
            </p:extLst>
          </p:nvPr>
        </p:nvGraphicFramePr>
        <p:xfrm>
          <a:off x="762000" y="2571751"/>
          <a:ext cx="8229600" cy="1497330"/>
        </p:xfrm>
        <a:graphic>
          <a:graphicData uri="http://schemas.openxmlformats.org/drawingml/2006/table">
            <a:tbl>
              <a:tblPr/>
              <a:tblGrid>
                <a:gridCol w="2057400"/>
                <a:gridCol w="1676400"/>
                <a:gridCol w="1600200"/>
                <a:gridCol w="2895600"/>
              </a:tblGrid>
              <a:tr h="668655">
                <a:tc>
                  <a:txBody>
                    <a:bodyPr/>
                    <a:lstStyle/>
                    <a:p>
                      <a:pPr algn="l" fontAlgn="base"/>
                      <a:r>
                        <a:rPr lang="en-US" sz="1100" b="0" dirty="0">
                          <a:effectLst/>
                          <a:latin typeface="verdana"/>
                        </a:rPr>
                        <a:t>Immune system evasion</a:t>
                      </a:r>
                    </a:p>
                  </a:txBody>
                  <a:tcPr marL="38100" marR="38100" marT="14288" marB="14288" anchor="ctr">
                    <a:lnL>
                      <a:noFill/>
                    </a:lnL>
                    <a:lnR>
                      <a:noFill/>
                    </a:lnR>
                    <a:lnT>
                      <a:noFill/>
                    </a:lnT>
                    <a:lnB>
                      <a:noFill/>
                    </a:lnB>
                    <a:solidFill>
                      <a:srgbClr val="FFFFFF"/>
                    </a:solidFill>
                  </a:tcPr>
                </a:tc>
                <a:tc>
                  <a:txBody>
                    <a:bodyPr/>
                    <a:lstStyle/>
                    <a:p>
                      <a:pPr algn="l" fontAlgn="base"/>
                      <a:r>
                        <a:rPr lang="en-US" sz="1100" b="0" dirty="0" err="1">
                          <a:effectLst/>
                          <a:latin typeface="verdana"/>
                        </a:rPr>
                        <a:t>Pyridaben</a:t>
                      </a:r>
                      <a:endParaRPr lang="en-US" sz="1100" b="0" dirty="0">
                        <a:effectLst/>
                        <a:latin typeface="verdana"/>
                      </a:endParaRPr>
                    </a:p>
                  </a:txBody>
                  <a:tcPr marL="38100" marR="38100" marT="14288" marB="14288" anchor="ctr">
                    <a:lnL>
                      <a:noFill/>
                    </a:lnL>
                    <a:lnR>
                      <a:noFill/>
                    </a:lnR>
                    <a:lnT>
                      <a:noFill/>
                    </a:lnT>
                    <a:lnB>
                      <a:noFill/>
                    </a:lnB>
                    <a:solidFill>
                      <a:srgbClr val="FFFFFF"/>
                    </a:solidFill>
                  </a:tcPr>
                </a:tc>
                <a:tc>
                  <a:txBody>
                    <a:bodyPr/>
                    <a:lstStyle/>
                    <a:p>
                      <a:pPr algn="l" fontAlgn="base"/>
                      <a:r>
                        <a:rPr lang="en-US" sz="1100" b="0" dirty="0">
                          <a:effectLst/>
                          <a:latin typeface="verdana"/>
                        </a:rPr>
                        <a:t>Chemokine signaling, TGF-β, FAK, HIF-1a, IL-1a pathways</a:t>
                      </a:r>
                    </a:p>
                  </a:txBody>
                  <a:tcPr marL="38100" marR="38100" marT="14288" marB="14288" anchor="ctr">
                    <a:lnL>
                      <a:noFill/>
                    </a:lnL>
                    <a:lnR>
                      <a:noFill/>
                    </a:lnR>
                    <a:lnT>
                      <a:noFill/>
                    </a:lnT>
                    <a:lnB>
                      <a:noFill/>
                    </a:lnB>
                    <a:solidFill>
                      <a:srgbClr val="FFFFFF"/>
                    </a:solidFill>
                  </a:tcPr>
                </a:tc>
                <a:tc>
                  <a:txBody>
                    <a:bodyPr/>
                    <a:lstStyle/>
                    <a:p>
                      <a:pPr algn="l" fontAlgn="base"/>
                      <a:r>
                        <a:rPr lang="en-US" sz="1100" b="0">
                          <a:effectLst/>
                          <a:latin typeface="verdana"/>
                        </a:rPr>
                        <a:t>Unknown (H-CL, H-PC, A-CL) (36,139,140), threshold (A-I) (141)</a:t>
                      </a:r>
                    </a:p>
                  </a:txBody>
                  <a:tcPr marL="38100" marR="38100" marT="14288" marB="14288" anchor="ctr">
                    <a:lnL>
                      <a:noFill/>
                    </a:lnL>
                    <a:lnR>
                      <a:noFill/>
                    </a:lnR>
                    <a:lnT>
                      <a:noFill/>
                    </a:lnT>
                    <a:lnB>
                      <a:noFill/>
                    </a:lnB>
                    <a:solidFill>
                      <a:srgbClr val="FFFFFF"/>
                    </a:solidFill>
                  </a:tcPr>
                </a:tc>
              </a:tr>
              <a:tr h="828675">
                <a:tc>
                  <a:txBody>
                    <a:bodyPr/>
                    <a:lstStyle/>
                    <a:p>
                      <a:pPr algn="l" fontAlgn="base"/>
                      <a:endParaRPr lang="en-US" sz="1100" b="0">
                        <a:effectLst/>
                        <a:latin typeface="verdana"/>
                      </a:endParaRPr>
                    </a:p>
                  </a:txBody>
                  <a:tcPr marL="38100" marR="38100" marT="14288" marB="14288" anchor="ctr">
                    <a:lnL>
                      <a:noFill/>
                    </a:lnL>
                    <a:lnR>
                      <a:noFill/>
                    </a:lnR>
                    <a:lnT>
                      <a:noFill/>
                    </a:lnT>
                    <a:lnB>
                      <a:noFill/>
                    </a:lnB>
                    <a:solidFill>
                      <a:srgbClr val="FFFFFF"/>
                    </a:solidFill>
                  </a:tcPr>
                </a:tc>
                <a:tc>
                  <a:txBody>
                    <a:bodyPr/>
                    <a:lstStyle/>
                    <a:p>
                      <a:pPr algn="l" fontAlgn="base"/>
                      <a:r>
                        <a:rPr lang="en-US" sz="1100" b="0" dirty="0" err="1">
                          <a:effectLst/>
                          <a:latin typeface="verdana"/>
                        </a:rPr>
                        <a:t>Triclosan</a:t>
                      </a:r>
                      <a:endParaRPr lang="en-US" sz="1100" b="0" dirty="0">
                        <a:effectLst/>
                        <a:latin typeface="verdana"/>
                      </a:endParaRPr>
                    </a:p>
                  </a:txBody>
                  <a:tcPr marL="38100" marR="38100" marT="14288" marB="14288" anchor="ctr">
                    <a:lnL>
                      <a:noFill/>
                    </a:lnL>
                    <a:lnR>
                      <a:noFill/>
                    </a:lnR>
                    <a:lnT>
                      <a:noFill/>
                    </a:lnT>
                    <a:lnB>
                      <a:noFill/>
                    </a:lnB>
                    <a:solidFill>
                      <a:srgbClr val="FFFFFF"/>
                    </a:solidFill>
                  </a:tcPr>
                </a:tc>
                <a:tc>
                  <a:txBody>
                    <a:bodyPr/>
                    <a:lstStyle/>
                    <a:p>
                      <a:pPr algn="l" fontAlgn="base"/>
                      <a:r>
                        <a:rPr lang="en-US" sz="1100" b="0" dirty="0">
                          <a:effectLst/>
                          <a:latin typeface="verdana"/>
                        </a:rPr>
                        <a:t>Chemokine signaling, TGF-</a:t>
                      </a:r>
                      <a:r>
                        <a:rPr lang="el-GR" sz="1100" b="0" dirty="0">
                          <a:effectLst/>
                          <a:latin typeface="verdana"/>
                        </a:rPr>
                        <a:t>β, </a:t>
                      </a:r>
                      <a:r>
                        <a:rPr lang="en-US" sz="1100" b="0" dirty="0">
                          <a:effectLst/>
                          <a:latin typeface="verdana"/>
                        </a:rPr>
                        <a:t>FAK, IL-1a pathways</a:t>
                      </a:r>
                    </a:p>
                  </a:txBody>
                  <a:tcPr marL="38100" marR="38100" marT="14288" marB="14288" anchor="ctr">
                    <a:lnL>
                      <a:noFill/>
                    </a:lnL>
                    <a:lnR>
                      <a:noFill/>
                    </a:lnR>
                    <a:lnT>
                      <a:noFill/>
                    </a:lnT>
                    <a:lnB>
                      <a:noFill/>
                    </a:lnB>
                    <a:solidFill>
                      <a:srgbClr val="FFFFFF"/>
                    </a:solidFill>
                  </a:tcPr>
                </a:tc>
                <a:tc>
                  <a:txBody>
                    <a:bodyPr/>
                    <a:lstStyle/>
                    <a:p>
                      <a:pPr algn="l" fontAlgn="base"/>
                      <a:r>
                        <a:rPr lang="pt-BR" sz="1100" b="0" dirty="0">
                          <a:effectLst/>
                          <a:latin typeface="verdana"/>
                        </a:rPr>
                        <a:t>Threshold (H-CL, H-PC, A-I) (36,142–144), LDE (A-I, H-CL) (145,146</a:t>
                      </a:r>
                      <a:r>
                        <a:rPr lang="pt-BR" sz="1100" b="0" dirty="0" smtClean="0">
                          <a:effectLst/>
                          <a:latin typeface="verdana"/>
                        </a:rPr>
                        <a:t>) </a:t>
                      </a:r>
                      <a:r>
                        <a:rPr lang="pt-BR" sz="1100" b="0" dirty="0" smtClean="0">
                          <a:solidFill>
                            <a:srgbClr val="FF0000"/>
                          </a:solidFill>
                          <a:effectLst/>
                          <a:latin typeface="verdana"/>
                        </a:rPr>
                        <a:t>None of these papers (142-146) show immune</a:t>
                      </a:r>
                      <a:r>
                        <a:rPr lang="pt-BR" sz="1100" b="0" baseline="0" dirty="0" smtClean="0">
                          <a:solidFill>
                            <a:srgbClr val="FF0000"/>
                          </a:solidFill>
                          <a:effectLst/>
                          <a:latin typeface="verdana"/>
                        </a:rPr>
                        <a:t> evasion</a:t>
                      </a:r>
                      <a:endParaRPr lang="pt-BR" sz="1100" b="0" dirty="0">
                        <a:solidFill>
                          <a:srgbClr val="FF0000"/>
                        </a:solidFill>
                        <a:effectLst/>
                        <a:latin typeface="verdana"/>
                      </a:endParaRPr>
                    </a:p>
                  </a:txBody>
                  <a:tcPr marL="38100" marR="38100" marT="14288" marB="14288" anchor="ctr">
                    <a:lnL>
                      <a:noFill/>
                    </a:lnL>
                    <a:lnR>
                      <a:noFill/>
                    </a:lnR>
                    <a:lnT>
                      <a:noFill/>
                    </a:lnT>
                    <a:lnB>
                      <a:noFill/>
                    </a:lnB>
                    <a:solidFill>
                      <a:srgbClr val="FFFFFF"/>
                    </a:solidFill>
                  </a:tcPr>
                </a:tc>
              </a:tr>
            </a:tbl>
          </a:graphicData>
        </a:graphic>
      </p:graphicFrame>
    </p:spTree>
    <p:extLst>
      <p:ext uri="{BB962C8B-B14F-4D97-AF65-F5344CB8AC3E}">
        <p14:creationId xmlns:p14="http://schemas.microsoft.com/office/powerpoint/2010/main" val="2584505880"/>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05979"/>
            <a:ext cx="6781800" cy="857250"/>
          </a:xfrm>
        </p:spPr>
        <p:txBody>
          <a:bodyPr>
            <a:normAutofit fontScale="90000"/>
          </a:bodyPr>
          <a:lstStyle/>
          <a:p>
            <a:r>
              <a:rPr lang="en-US" sz="4900" b="1" dirty="0" smtClean="0"/>
              <a:t>How do we decide if a chemical is a carcinogen</a:t>
            </a:r>
            <a:r>
              <a:rPr lang="en-US" dirty="0" smtClean="0"/>
              <a:t>?</a:t>
            </a:r>
            <a:endParaRPr lang="en-US" dirty="0"/>
          </a:p>
        </p:txBody>
      </p:sp>
      <p:sp>
        <p:nvSpPr>
          <p:cNvPr id="3" name="Content Placeholder 2"/>
          <p:cNvSpPr>
            <a:spLocks noGrp="1"/>
          </p:cNvSpPr>
          <p:nvPr>
            <p:ph idx="1"/>
          </p:nvPr>
        </p:nvSpPr>
        <p:spPr>
          <a:xfrm>
            <a:off x="457200" y="1504949"/>
            <a:ext cx="8229600" cy="3505201"/>
          </a:xfrm>
        </p:spPr>
        <p:txBody>
          <a:bodyPr>
            <a:normAutofit fontScale="92500" lnSpcReduction="10000"/>
          </a:bodyPr>
          <a:lstStyle/>
          <a:p>
            <a:r>
              <a:rPr lang="en-US" dirty="0" smtClean="0"/>
              <a:t>Human studies – epidemiology  </a:t>
            </a:r>
          </a:p>
          <a:p>
            <a:r>
              <a:rPr lang="en-US" dirty="0" smtClean="0"/>
              <a:t>Animal studies – usually rodent bioassays – lifetime chronic   or shorter transgenic assays? – </a:t>
            </a:r>
            <a:r>
              <a:rPr lang="en-US" dirty="0" err="1" smtClean="0"/>
              <a:t>omics</a:t>
            </a:r>
            <a:r>
              <a:rPr lang="en-US" dirty="0" smtClean="0"/>
              <a:t>?</a:t>
            </a:r>
          </a:p>
          <a:p>
            <a:r>
              <a:rPr lang="en-US" dirty="0" smtClean="0"/>
              <a:t>In vitro studies     – e.g. Tox21/</a:t>
            </a:r>
            <a:r>
              <a:rPr lang="en-US" dirty="0" err="1" smtClean="0"/>
              <a:t>Toxcast</a:t>
            </a:r>
            <a:endParaRPr lang="en-US" dirty="0" smtClean="0"/>
          </a:p>
          <a:p>
            <a:r>
              <a:rPr lang="en-US" dirty="0" smtClean="0"/>
              <a:t>Mechanistic data – Biological plausibility – Could this be sufficient?</a:t>
            </a:r>
            <a:endParaRPr lang="en-US" dirty="0"/>
          </a:p>
        </p:txBody>
      </p:sp>
      <p:sp>
        <p:nvSpPr>
          <p:cNvPr id="5" name="Slide Number Placeholder 4"/>
          <p:cNvSpPr>
            <a:spLocks noGrp="1"/>
          </p:cNvSpPr>
          <p:nvPr>
            <p:ph type="sldNum" sz="quarter" idx="12"/>
          </p:nvPr>
        </p:nvSpPr>
        <p:spPr/>
        <p:txBody>
          <a:bodyPr/>
          <a:lstStyle/>
          <a:p>
            <a:fld id="{5B022472-B7DD-4BF7-861F-B3F487FAA09A}" type="slidenum">
              <a:rPr lang="en-US" smtClean="0"/>
              <a:t>2</a:t>
            </a:fld>
            <a:endParaRPr lang="en-US"/>
          </a:p>
        </p:txBody>
      </p:sp>
      <p:sp>
        <p:nvSpPr>
          <p:cNvPr id="6" name="Down Arrow 5"/>
          <p:cNvSpPr/>
          <p:nvPr/>
        </p:nvSpPr>
        <p:spPr>
          <a:xfrm>
            <a:off x="5867400" y="1581150"/>
            <a:ext cx="152400" cy="3810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own Arrow 7"/>
          <p:cNvSpPr/>
          <p:nvPr/>
        </p:nvSpPr>
        <p:spPr>
          <a:xfrm>
            <a:off x="3352800" y="2495550"/>
            <a:ext cx="152400" cy="3810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9" name="Down Arrow 8"/>
          <p:cNvSpPr/>
          <p:nvPr/>
        </p:nvSpPr>
        <p:spPr>
          <a:xfrm flipV="1">
            <a:off x="3352800" y="3409950"/>
            <a:ext cx="152400" cy="3810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1531010"/>
      </p:ext>
    </p:extLst>
  </p:cSld>
  <p:clrMapOvr>
    <a:masterClrMapping/>
  </p:clrMapOvr>
  <p:transition xmlns:p14="http://schemas.microsoft.com/office/powerpoint/2010/main" spd="slow">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Dilemma: Cancer or Carcinogens</a:t>
            </a:r>
            <a:endParaRPr lang="en-US" dirty="0"/>
          </a:p>
        </p:txBody>
      </p:sp>
      <p:sp>
        <p:nvSpPr>
          <p:cNvPr id="3" name="Content Placeholder 2"/>
          <p:cNvSpPr>
            <a:spLocks noGrp="1"/>
          </p:cNvSpPr>
          <p:nvPr>
            <p:ph idx="1"/>
          </p:nvPr>
        </p:nvSpPr>
        <p:spPr>
          <a:xfrm>
            <a:off x="304800" y="1200150"/>
            <a:ext cx="7239000" cy="3809999"/>
          </a:xfrm>
        </p:spPr>
        <p:txBody>
          <a:bodyPr>
            <a:normAutofit fontScale="85000" lnSpcReduction="20000"/>
          </a:bodyPr>
          <a:lstStyle/>
          <a:p>
            <a:r>
              <a:rPr lang="en-US" dirty="0" smtClean="0"/>
              <a:t>Hallmarks are the biological characteristics of cancer cells and tumors in general, NOT the characteristic properties of human carcinogens</a:t>
            </a:r>
          </a:p>
          <a:p>
            <a:r>
              <a:rPr lang="en-US" dirty="0" smtClean="0"/>
              <a:t>Need to identify the key characteristics of human carcinogens</a:t>
            </a:r>
          </a:p>
          <a:p>
            <a:r>
              <a:rPr lang="en-US" dirty="0" smtClean="0"/>
              <a:t>IARC Working Group did this in 2012 and subsequently scientists at EPA, IARC and elsewhere determined how these characteristics could be searched for systematically</a:t>
            </a:r>
          </a:p>
        </p:txBody>
      </p:sp>
      <p:pic>
        <p:nvPicPr>
          <p:cNvPr id="6" name="Picture 14" descr="Monographs, volume 1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3028950"/>
            <a:ext cx="1676400" cy="2000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269006"/>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59613617"/>
              </p:ext>
            </p:extLst>
          </p:nvPr>
        </p:nvGraphicFramePr>
        <p:xfrm>
          <a:off x="533400" y="895350"/>
          <a:ext cx="8382000" cy="4115242"/>
        </p:xfrm>
        <a:graphic>
          <a:graphicData uri="http://schemas.openxmlformats.org/drawingml/2006/table">
            <a:tbl>
              <a:tblPr>
                <a:tableStyleId>{08FB837D-C827-4EFA-A057-4D05807E0F7C}</a:tableStyleId>
              </a:tblPr>
              <a:tblGrid>
                <a:gridCol w="2743200">
                  <a:extLst>
                    <a:ext uri="{9D8B030D-6E8A-4147-A177-3AD203B41FA5}">
                      <a16:colId xmlns="" xmlns:a16="http://schemas.microsoft.com/office/drawing/2014/main" val="20000"/>
                    </a:ext>
                  </a:extLst>
                </a:gridCol>
                <a:gridCol w="1527376">
                  <a:extLst>
                    <a:ext uri="{9D8B030D-6E8A-4147-A177-3AD203B41FA5}">
                      <a16:colId xmlns="" xmlns:a16="http://schemas.microsoft.com/office/drawing/2014/main" val="20001"/>
                    </a:ext>
                  </a:extLst>
                </a:gridCol>
                <a:gridCol w="1089011">
                  <a:extLst>
                    <a:ext uri="{9D8B030D-6E8A-4147-A177-3AD203B41FA5}">
                      <a16:colId xmlns="" xmlns:a16="http://schemas.microsoft.com/office/drawing/2014/main" val="20002"/>
                    </a:ext>
                  </a:extLst>
                </a:gridCol>
                <a:gridCol w="1595940">
                  <a:extLst>
                    <a:ext uri="{9D8B030D-6E8A-4147-A177-3AD203B41FA5}">
                      <a16:colId xmlns="" xmlns:a16="http://schemas.microsoft.com/office/drawing/2014/main" val="20003"/>
                    </a:ext>
                  </a:extLst>
                </a:gridCol>
                <a:gridCol w="1426473">
                  <a:extLst>
                    <a:ext uri="{9D8B030D-6E8A-4147-A177-3AD203B41FA5}">
                      <a16:colId xmlns="" xmlns:a16="http://schemas.microsoft.com/office/drawing/2014/main" val="20004"/>
                    </a:ext>
                  </a:extLst>
                </a:gridCol>
              </a:tblGrid>
              <a:tr h="274354">
                <a:tc>
                  <a:txBody>
                    <a:bodyPr/>
                    <a:lstStyle/>
                    <a:p>
                      <a:pPr marL="0" marR="0">
                        <a:spcBef>
                          <a:spcPts val="0"/>
                        </a:spcBef>
                        <a:spcAft>
                          <a:spcPts val="0"/>
                        </a:spcAft>
                      </a:pPr>
                      <a:endParaRPr lang="en-US" sz="1800" dirty="0">
                        <a:solidFill>
                          <a:schemeClr val="tx1"/>
                        </a:solidFill>
                        <a:latin typeface="Calibri"/>
                        <a:ea typeface="Calibri"/>
                        <a:cs typeface="Calibri"/>
                      </a:endParaRPr>
                    </a:p>
                  </a:txBody>
                  <a:tcPr marL="68580" marR="68580" marT="0" marB="0"/>
                </a:tc>
                <a:tc gridSpan="4">
                  <a:txBody>
                    <a:bodyPr/>
                    <a:lstStyle/>
                    <a:p>
                      <a:pPr marL="0" marR="0" algn="ctr">
                        <a:spcBef>
                          <a:spcPts val="0"/>
                        </a:spcBef>
                        <a:spcAft>
                          <a:spcPts val="0"/>
                        </a:spcAft>
                      </a:pPr>
                      <a:r>
                        <a:rPr lang="en-US" sz="1800" b="1" dirty="0">
                          <a:latin typeface="Calibri"/>
                          <a:cs typeface="Calibri"/>
                        </a:rPr>
                        <a:t>Carcinogen</a:t>
                      </a:r>
                      <a:endParaRPr lang="en-US" sz="1800" b="1" dirty="0">
                        <a:solidFill>
                          <a:schemeClr val="tx1"/>
                        </a:solidFill>
                        <a:latin typeface="Calibri"/>
                        <a:ea typeface="Calibri"/>
                        <a:cs typeface="Calibri"/>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548640">
                <a:tc>
                  <a:txBody>
                    <a:bodyPr/>
                    <a:lstStyle/>
                    <a:p>
                      <a:pPr marL="0" marR="0">
                        <a:spcBef>
                          <a:spcPts val="0"/>
                        </a:spcBef>
                        <a:spcAft>
                          <a:spcPts val="0"/>
                        </a:spcAft>
                      </a:pPr>
                      <a:r>
                        <a:rPr lang="en-US" sz="1800" b="1" dirty="0">
                          <a:latin typeface="Calibri"/>
                          <a:cs typeface="Calibri"/>
                        </a:rPr>
                        <a:t>Mechanisms</a:t>
                      </a:r>
                      <a:endParaRPr lang="en-US" sz="1800" b="1" dirty="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b="1" dirty="0" err="1">
                          <a:latin typeface="Calibri"/>
                          <a:cs typeface="Calibri"/>
                        </a:rPr>
                        <a:t>Aflatoxin</a:t>
                      </a:r>
                      <a:r>
                        <a:rPr lang="en-US" sz="1800" b="1" baseline="0" dirty="0">
                          <a:latin typeface="Calibri"/>
                          <a:cs typeface="Calibri"/>
                        </a:rPr>
                        <a:t> B1</a:t>
                      </a:r>
                      <a:endParaRPr lang="en-US" sz="1800" b="1" dirty="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b="1" dirty="0">
                          <a:latin typeface="Calibri"/>
                          <a:cs typeface="Calibri"/>
                        </a:rPr>
                        <a:t>Arsenic</a:t>
                      </a:r>
                      <a:endParaRPr lang="en-US" sz="1800" b="1" dirty="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b="1" dirty="0">
                          <a:latin typeface="Calibri"/>
                          <a:cs typeface="Calibri"/>
                        </a:rPr>
                        <a:t>Asbestos</a:t>
                      </a:r>
                      <a:endParaRPr lang="en-US" sz="1800" b="1" dirty="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b="1" dirty="0">
                          <a:latin typeface="Calibri"/>
                          <a:cs typeface="Calibri"/>
                        </a:rPr>
                        <a:t>Benzene</a:t>
                      </a:r>
                      <a:endParaRPr lang="en-US" sz="1800" b="1" dirty="0">
                        <a:solidFill>
                          <a:schemeClr val="tx1"/>
                        </a:solidFill>
                        <a:latin typeface="Calibri"/>
                        <a:ea typeface="Calibri"/>
                        <a:cs typeface="Calibri"/>
                      </a:endParaRPr>
                    </a:p>
                  </a:txBody>
                  <a:tcPr marL="68580" marR="68580" marT="0" marB="0"/>
                </a:tc>
                <a:extLst>
                  <a:ext uri="{0D108BD9-81ED-4DB2-BD59-A6C34878D82A}">
                    <a16:rowId xmlns="" xmlns:a16="http://schemas.microsoft.com/office/drawing/2014/main" val="10001"/>
                  </a:ext>
                </a:extLst>
              </a:tr>
              <a:tr h="274354">
                <a:tc>
                  <a:txBody>
                    <a:bodyPr/>
                    <a:lstStyle/>
                    <a:p>
                      <a:pPr marL="0" marR="0">
                        <a:spcBef>
                          <a:spcPts val="0"/>
                        </a:spcBef>
                        <a:spcAft>
                          <a:spcPts val="0"/>
                        </a:spcAft>
                      </a:pPr>
                      <a:r>
                        <a:rPr lang="en-US" sz="1800" dirty="0">
                          <a:latin typeface="Calibri"/>
                          <a:cs typeface="Calibri"/>
                        </a:rPr>
                        <a:t>DNA damage</a:t>
                      </a:r>
                      <a:endParaRPr lang="en-US" sz="1800" dirty="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dirty="0">
                          <a:latin typeface="Calibri"/>
                          <a:cs typeface="Calibri"/>
                        </a:rPr>
                        <a:t>+</a:t>
                      </a:r>
                      <a:endParaRPr lang="en-US" sz="1800" dirty="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dirty="0">
                          <a:latin typeface="Calibri"/>
                          <a:cs typeface="Calibri"/>
                        </a:rPr>
                        <a:t>+</a:t>
                      </a:r>
                      <a:endParaRPr lang="en-US" sz="1800" dirty="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a:latin typeface="Calibri"/>
                          <a:cs typeface="Calibri"/>
                        </a:rPr>
                        <a:t>-</a:t>
                      </a:r>
                      <a:endParaRPr lang="en-US" sz="180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a:latin typeface="Calibri"/>
                          <a:cs typeface="Calibri"/>
                        </a:rPr>
                        <a:t>+</a:t>
                      </a:r>
                      <a:endParaRPr lang="en-US" sz="1800">
                        <a:solidFill>
                          <a:schemeClr val="tx1"/>
                        </a:solidFill>
                        <a:latin typeface="Calibri"/>
                        <a:ea typeface="Calibri"/>
                        <a:cs typeface="Calibri"/>
                      </a:endParaRPr>
                    </a:p>
                  </a:txBody>
                  <a:tcPr marL="68580" marR="68580" marT="0" marB="0"/>
                </a:tc>
                <a:extLst>
                  <a:ext uri="{0D108BD9-81ED-4DB2-BD59-A6C34878D82A}">
                    <a16:rowId xmlns="" xmlns:a16="http://schemas.microsoft.com/office/drawing/2014/main" val="10002"/>
                  </a:ext>
                </a:extLst>
              </a:tr>
              <a:tr h="274354">
                <a:tc>
                  <a:txBody>
                    <a:bodyPr/>
                    <a:lstStyle/>
                    <a:p>
                      <a:pPr marL="0" marR="0">
                        <a:spcBef>
                          <a:spcPts val="0"/>
                        </a:spcBef>
                        <a:spcAft>
                          <a:spcPts val="0"/>
                        </a:spcAft>
                      </a:pPr>
                      <a:r>
                        <a:rPr lang="en-US" sz="1800" dirty="0">
                          <a:latin typeface="Calibri"/>
                          <a:cs typeface="Calibri"/>
                        </a:rPr>
                        <a:t>Gene mutation</a:t>
                      </a:r>
                      <a:endParaRPr lang="en-US" sz="1800" dirty="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dirty="0">
                          <a:latin typeface="Calibri"/>
                          <a:cs typeface="Calibri"/>
                        </a:rPr>
                        <a:t>+</a:t>
                      </a:r>
                      <a:endParaRPr lang="en-US" sz="1800" dirty="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dirty="0">
                          <a:latin typeface="Calibri"/>
                          <a:cs typeface="Calibri"/>
                        </a:rPr>
                        <a:t>-</a:t>
                      </a:r>
                      <a:endParaRPr lang="en-US" sz="1800" dirty="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dirty="0">
                          <a:latin typeface="Calibri"/>
                          <a:cs typeface="Calibri"/>
                        </a:rPr>
                        <a:t>+</a:t>
                      </a:r>
                      <a:endParaRPr lang="en-US" sz="1800" dirty="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a:latin typeface="Calibri"/>
                          <a:cs typeface="Calibri"/>
                        </a:rPr>
                        <a:t>-</a:t>
                      </a:r>
                      <a:endParaRPr lang="en-US" sz="1800">
                        <a:solidFill>
                          <a:schemeClr val="tx1"/>
                        </a:solidFill>
                        <a:latin typeface="Calibri"/>
                        <a:ea typeface="Calibri"/>
                        <a:cs typeface="Calibri"/>
                      </a:endParaRPr>
                    </a:p>
                  </a:txBody>
                  <a:tcPr marL="68580" marR="68580" marT="0" marB="0"/>
                </a:tc>
                <a:extLst>
                  <a:ext uri="{0D108BD9-81ED-4DB2-BD59-A6C34878D82A}">
                    <a16:rowId xmlns="" xmlns:a16="http://schemas.microsoft.com/office/drawing/2014/main" val="10003"/>
                  </a:ext>
                </a:extLst>
              </a:tr>
              <a:tr h="274354">
                <a:tc>
                  <a:txBody>
                    <a:bodyPr/>
                    <a:lstStyle/>
                    <a:p>
                      <a:pPr marL="0" marR="0">
                        <a:spcBef>
                          <a:spcPts val="0"/>
                        </a:spcBef>
                        <a:spcAft>
                          <a:spcPts val="0"/>
                        </a:spcAft>
                      </a:pPr>
                      <a:r>
                        <a:rPr lang="en-US" sz="1800" dirty="0" err="1">
                          <a:latin typeface="Calibri"/>
                          <a:cs typeface="Calibri"/>
                        </a:rPr>
                        <a:t>Chrom</a:t>
                      </a:r>
                      <a:r>
                        <a:rPr lang="en-US" sz="1800" dirty="0">
                          <a:latin typeface="Calibri"/>
                          <a:cs typeface="Calibri"/>
                        </a:rPr>
                        <a:t> mutation</a:t>
                      </a:r>
                      <a:endParaRPr lang="en-US" sz="1800" dirty="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a:latin typeface="Calibri"/>
                          <a:cs typeface="Calibri"/>
                        </a:rPr>
                        <a:t>+</a:t>
                      </a:r>
                      <a:endParaRPr lang="en-US" sz="180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a:latin typeface="Calibri"/>
                          <a:cs typeface="Calibri"/>
                        </a:rPr>
                        <a:t>+</a:t>
                      </a:r>
                      <a:endParaRPr lang="en-US" sz="180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dirty="0">
                          <a:latin typeface="Calibri"/>
                          <a:cs typeface="Calibri"/>
                        </a:rPr>
                        <a:t>+</a:t>
                      </a:r>
                      <a:endParaRPr lang="en-US" sz="1800" dirty="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a:latin typeface="Calibri"/>
                          <a:cs typeface="Calibri"/>
                        </a:rPr>
                        <a:t>+</a:t>
                      </a:r>
                      <a:endParaRPr lang="en-US" sz="1800">
                        <a:solidFill>
                          <a:schemeClr val="tx1"/>
                        </a:solidFill>
                        <a:latin typeface="Calibri"/>
                        <a:ea typeface="Calibri"/>
                        <a:cs typeface="Calibri"/>
                      </a:endParaRPr>
                    </a:p>
                  </a:txBody>
                  <a:tcPr marL="68580" marR="68580" marT="0" marB="0"/>
                </a:tc>
                <a:extLst>
                  <a:ext uri="{0D108BD9-81ED-4DB2-BD59-A6C34878D82A}">
                    <a16:rowId xmlns="" xmlns:a16="http://schemas.microsoft.com/office/drawing/2014/main" val="10004"/>
                  </a:ext>
                </a:extLst>
              </a:tr>
              <a:tr h="274354">
                <a:tc>
                  <a:txBody>
                    <a:bodyPr/>
                    <a:lstStyle/>
                    <a:p>
                      <a:pPr marL="0" marR="0">
                        <a:spcBef>
                          <a:spcPts val="0"/>
                        </a:spcBef>
                        <a:spcAft>
                          <a:spcPts val="0"/>
                        </a:spcAft>
                      </a:pPr>
                      <a:r>
                        <a:rPr lang="en-US" sz="1800" dirty="0">
                          <a:latin typeface="Calibri"/>
                          <a:cs typeface="Calibri"/>
                        </a:rPr>
                        <a:t>Aneuploidy</a:t>
                      </a:r>
                      <a:endParaRPr lang="en-US" sz="1800" dirty="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a:latin typeface="Calibri"/>
                          <a:cs typeface="Calibri"/>
                        </a:rPr>
                        <a:t>-</a:t>
                      </a:r>
                      <a:endParaRPr lang="en-US" sz="180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a:latin typeface="Calibri"/>
                          <a:cs typeface="Calibri"/>
                        </a:rPr>
                        <a:t>+</a:t>
                      </a:r>
                      <a:endParaRPr lang="en-US" sz="180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dirty="0">
                          <a:latin typeface="Calibri"/>
                          <a:cs typeface="Calibri"/>
                        </a:rPr>
                        <a:t>+</a:t>
                      </a:r>
                      <a:endParaRPr lang="en-US" sz="1800" dirty="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a:latin typeface="Calibri"/>
                          <a:cs typeface="Calibri"/>
                        </a:rPr>
                        <a:t>+</a:t>
                      </a:r>
                      <a:endParaRPr lang="en-US" sz="1800">
                        <a:solidFill>
                          <a:schemeClr val="tx1"/>
                        </a:solidFill>
                        <a:latin typeface="Calibri"/>
                        <a:ea typeface="Calibri"/>
                        <a:cs typeface="Calibri"/>
                      </a:endParaRPr>
                    </a:p>
                  </a:txBody>
                  <a:tcPr marL="68580" marR="68580" marT="0" marB="0"/>
                </a:tc>
                <a:extLst>
                  <a:ext uri="{0D108BD9-81ED-4DB2-BD59-A6C34878D82A}">
                    <a16:rowId xmlns="" xmlns:a16="http://schemas.microsoft.com/office/drawing/2014/main" val="10005"/>
                  </a:ext>
                </a:extLst>
              </a:tr>
              <a:tr h="274354">
                <a:tc>
                  <a:txBody>
                    <a:bodyPr/>
                    <a:lstStyle/>
                    <a:p>
                      <a:pPr marL="0" marR="0">
                        <a:spcBef>
                          <a:spcPts val="0"/>
                        </a:spcBef>
                        <a:spcAft>
                          <a:spcPts val="0"/>
                        </a:spcAft>
                      </a:pPr>
                      <a:r>
                        <a:rPr lang="en-US" sz="1800" dirty="0">
                          <a:latin typeface="Calibri"/>
                          <a:cs typeface="Calibri"/>
                        </a:rPr>
                        <a:t>Epigenetic</a:t>
                      </a:r>
                      <a:endParaRPr lang="en-US" sz="1800" dirty="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a:latin typeface="Calibri"/>
                          <a:cs typeface="Calibri"/>
                        </a:rPr>
                        <a:t>+</a:t>
                      </a:r>
                      <a:endParaRPr lang="en-US" sz="180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a:latin typeface="Calibri"/>
                          <a:cs typeface="Calibri"/>
                        </a:rPr>
                        <a:t>+</a:t>
                      </a:r>
                      <a:endParaRPr lang="en-US" sz="180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endParaRPr lang="en-US" sz="1800" dirty="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dirty="0">
                          <a:latin typeface="Calibri"/>
                          <a:cs typeface="Calibri"/>
                        </a:rPr>
                        <a:t>+</a:t>
                      </a:r>
                      <a:endParaRPr lang="en-US" sz="1800" dirty="0">
                        <a:solidFill>
                          <a:schemeClr val="tx1"/>
                        </a:solidFill>
                        <a:latin typeface="Calibri"/>
                        <a:ea typeface="Calibri"/>
                        <a:cs typeface="Calibri"/>
                      </a:endParaRPr>
                    </a:p>
                  </a:txBody>
                  <a:tcPr marL="68580" marR="68580" marT="0" marB="0"/>
                </a:tc>
                <a:extLst>
                  <a:ext uri="{0D108BD9-81ED-4DB2-BD59-A6C34878D82A}">
                    <a16:rowId xmlns="" xmlns:a16="http://schemas.microsoft.com/office/drawing/2014/main" val="10006"/>
                  </a:ext>
                </a:extLst>
              </a:tr>
              <a:tr h="274354">
                <a:tc>
                  <a:txBody>
                    <a:bodyPr/>
                    <a:lstStyle/>
                    <a:p>
                      <a:pPr marL="0" marR="0">
                        <a:spcBef>
                          <a:spcPts val="0"/>
                        </a:spcBef>
                        <a:spcAft>
                          <a:spcPts val="0"/>
                        </a:spcAft>
                      </a:pPr>
                      <a:r>
                        <a:rPr lang="en-US" sz="1800">
                          <a:latin typeface="Calibri"/>
                          <a:cs typeface="Calibri"/>
                        </a:rPr>
                        <a:t>Receptor signaling</a:t>
                      </a:r>
                      <a:endParaRPr lang="en-US" sz="180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a:latin typeface="Calibri"/>
                          <a:cs typeface="Calibri"/>
                        </a:rPr>
                        <a:t>-</a:t>
                      </a:r>
                      <a:endParaRPr lang="en-US" sz="180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a:latin typeface="Calibri"/>
                          <a:cs typeface="Calibri"/>
                        </a:rPr>
                        <a:t>+</a:t>
                      </a:r>
                      <a:endParaRPr lang="en-US" sz="180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dirty="0">
                          <a:latin typeface="Calibri"/>
                          <a:cs typeface="Calibri"/>
                        </a:rPr>
                        <a:t>+</a:t>
                      </a:r>
                      <a:endParaRPr lang="en-US" sz="1800" dirty="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endParaRPr lang="en-US" sz="1800" dirty="0">
                        <a:solidFill>
                          <a:schemeClr val="tx1"/>
                        </a:solidFill>
                        <a:latin typeface="Calibri"/>
                        <a:ea typeface="Calibri"/>
                        <a:cs typeface="Calibri"/>
                      </a:endParaRPr>
                    </a:p>
                  </a:txBody>
                  <a:tcPr marL="68580" marR="68580" marT="0" marB="0"/>
                </a:tc>
                <a:extLst>
                  <a:ext uri="{0D108BD9-81ED-4DB2-BD59-A6C34878D82A}">
                    <a16:rowId xmlns="" xmlns:a16="http://schemas.microsoft.com/office/drawing/2014/main" val="10007"/>
                  </a:ext>
                </a:extLst>
              </a:tr>
              <a:tr h="274354">
                <a:tc>
                  <a:txBody>
                    <a:bodyPr/>
                    <a:lstStyle/>
                    <a:p>
                      <a:pPr marL="0" marR="0">
                        <a:spcBef>
                          <a:spcPts val="0"/>
                        </a:spcBef>
                        <a:spcAft>
                          <a:spcPts val="0"/>
                        </a:spcAft>
                      </a:pPr>
                      <a:r>
                        <a:rPr lang="en-US" sz="1800" dirty="0">
                          <a:latin typeface="Calibri"/>
                          <a:cs typeface="Calibri"/>
                        </a:rPr>
                        <a:t>Other signaling</a:t>
                      </a:r>
                      <a:endParaRPr lang="en-US" sz="1800" dirty="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dirty="0">
                          <a:latin typeface="Calibri"/>
                          <a:cs typeface="Calibri"/>
                        </a:rPr>
                        <a:t>-</a:t>
                      </a:r>
                      <a:endParaRPr lang="en-US" sz="1800" dirty="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a:latin typeface="Calibri"/>
                          <a:cs typeface="Calibri"/>
                        </a:rPr>
                        <a:t>+</a:t>
                      </a:r>
                      <a:endParaRPr lang="en-US" sz="180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endParaRPr lang="en-US" sz="180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dirty="0">
                          <a:latin typeface="Calibri"/>
                          <a:cs typeface="Calibri"/>
                        </a:rPr>
                        <a:t>+</a:t>
                      </a:r>
                      <a:endParaRPr lang="en-US" sz="1800" dirty="0">
                        <a:solidFill>
                          <a:schemeClr val="tx1"/>
                        </a:solidFill>
                        <a:latin typeface="Calibri"/>
                        <a:ea typeface="Calibri"/>
                        <a:cs typeface="Calibri"/>
                      </a:endParaRPr>
                    </a:p>
                  </a:txBody>
                  <a:tcPr marL="68580" marR="68580" marT="0" marB="0"/>
                </a:tc>
                <a:extLst>
                  <a:ext uri="{0D108BD9-81ED-4DB2-BD59-A6C34878D82A}">
                    <a16:rowId xmlns="" xmlns:a16="http://schemas.microsoft.com/office/drawing/2014/main" val="10008"/>
                  </a:ext>
                </a:extLst>
              </a:tr>
              <a:tr h="274354">
                <a:tc>
                  <a:txBody>
                    <a:bodyPr/>
                    <a:lstStyle/>
                    <a:p>
                      <a:pPr marL="0" marR="0">
                        <a:spcBef>
                          <a:spcPts val="0"/>
                        </a:spcBef>
                        <a:spcAft>
                          <a:spcPts val="0"/>
                        </a:spcAft>
                      </a:pPr>
                      <a:r>
                        <a:rPr lang="en-US" sz="1800">
                          <a:latin typeface="Calibri"/>
                          <a:cs typeface="Calibri"/>
                        </a:rPr>
                        <a:t>Immune effects</a:t>
                      </a:r>
                      <a:endParaRPr lang="en-US" sz="180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a:latin typeface="Calibri"/>
                          <a:cs typeface="Calibri"/>
                        </a:rPr>
                        <a:t>+</a:t>
                      </a:r>
                      <a:endParaRPr lang="en-US" sz="180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a:latin typeface="Calibri"/>
                          <a:cs typeface="Calibri"/>
                        </a:rPr>
                        <a:t>+</a:t>
                      </a:r>
                      <a:endParaRPr lang="en-US" sz="180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a:latin typeface="Calibri"/>
                          <a:cs typeface="Calibri"/>
                        </a:rPr>
                        <a:t>+</a:t>
                      </a:r>
                      <a:endParaRPr lang="en-US" sz="180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dirty="0">
                          <a:latin typeface="Calibri"/>
                          <a:cs typeface="Calibri"/>
                        </a:rPr>
                        <a:t>+</a:t>
                      </a:r>
                      <a:endParaRPr lang="en-US" sz="1800" dirty="0">
                        <a:solidFill>
                          <a:schemeClr val="tx1"/>
                        </a:solidFill>
                        <a:latin typeface="Calibri"/>
                        <a:ea typeface="Calibri"/>
                        <a:cs typeface="Calibri"/>
                      </a:endParaRPr>
                    </a:p>
                  </a:txBody>
                  <a:tcPr marL="68580" marR="68580" marT="0" marB="0"/>
                </a:tc>
                <a:extLst>
                  <a:ext uri="{0D108BD9-81ED-4DB2-BD59-A6C34878D82A}">
                    <a16:rowId xmlns="" xmlns:a16="http://schemas.microsoft.com/office/drawing/2014/main" val="10009"/>
                  </a:ext>
                </a:extLst>
              </a:tr>
              <a:tr h="274354">
                <a:tc>
                  <a:txBody>
                    <a:bodyPr/>
                    <a:lstStyle/>
                    <a:p>
                      <a:pPr marL="0" marR="0">
                        <a:spcBef>
                          <a:spcPts val="0"/>
                        </a:spcBef>
                        <a:spcAft>
                          <a:spcPts val="0"/>
                        </a:spcAft>
                      </a:pPr>
                      <a:r>
                        <a:rPr lang="en-US" sz="1800">
                          <a:latin typeface="Calibri"/>
                          <a:cs typeface="Calibri"/>
                        </a:rPr>
                        <a:t>Inflammation</a:t>
                      </a:r>
                      <a:endParaRPr lang="en-US" sz="180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a:latin typeface="Calibri"/>
                          <a:cs typeface="Calibri"/>
                        </a:rPr>
                        <a:t>+</a:t>
                      </a:r>
                      <a:endParaRPr lang="en-US" sz="180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a:latin typeface="Calibri"/>
                          <a:cs typeface="Calibri"/>
                        </a:rPr>
                        <a:t>+</a:t>
                      </a:r>
                      <a:endParaRPr lang="en-US" sz="180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a:latin typeface="Calibri"/>
                          <a:cs typeface="Calibri"/>
                        </a:rPr>
                        <a:t>+</a:t>
                      </a:r>
                      <a:endParaRPr lang="en-US" sz="180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dirty="0">
                          <a:latin typeface="Calibri"/>
                          <a:cs typeface="Calibri"/>
                        </a:rPr>
                        <a:t>+</a:t>
                      </a:r>
                      <a:endParaRPr lang="en-US" sz="1800" dirty="0">
                        <a:solidFill>
                          <a:schemeClr val="tx1"/>
                        </a:solidFill>
                        <a:latin typeface="Calibri"/>
                        <a:ea typeface="Calibri"/>
                        <a:cs typeface="Calibri"/>
                      </a:endParaRPr>
                    </a:p>
                  </a:txBody>
                  <a:tcPr marL="68580" marR="68580" marT="0" marB="0"/>
                </a:tc>
                <a:extLst>
                  <a:ext uri="{0D108BD9-81ED-4DB2-BD59-A6C34878D82A}">
                    <a16:rowId xmlns="" xmlns:a16="http://schemas.microsoft.com/office/drawing/2014/main" val="10010"/>
                  </a:ext>
                </a:extLst>
              </a:tr>
              <a:tr h="274354">
                <a:tc>
                  <a:txBody>
                    <a:bodyPr/>
                    <a:lstStyle/>
                    <a:p>
                      <a:pPr marL="0" marR="0">
                        <a:spcBef>
                          <a:spcPts val="0"/>
                        </a:spcBef>
                        <a:spcAft>
                          <a:spcPts val="0"/>
                        </a:spcAft>
                      </a:pPr>
                      <a:r>
                        <a:rPr lang="en-US" sz="1800">
                          <a:latin typeface="Calibri"/>
                          <a:cs typeface="Calibri"/>
                        </a:rPr>
                        <a:t>Cytotoxicity</a:t>
                      </a:r>
                      <a:endParaRPr lang="en-US" sz="180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a:latin typeface="Calibri"/>
                          <a:cs typeface="Calibri"/>
                        </a:rPr>
                        <a:t>+</a:t>
                      </a:r>
                      <a:endParaRPr lang="en-US" sz="180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a:latin typeface="Calibri"/>
                          <a:cs typeface="Calibri"/>
                        </a:rPr>
                        <a:t>+</a:t>
                      </a:r>
                      <a:endParaRPr lang="en-US" sz="180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a:latin typeface="Calibri"/>
                          <a:cs typeface="Calibri"/>
                        </a:rPr>
                        <a:t>+</a:t>
                      </a:r>
                      <a:endParaRPr lang="en-US" sz="180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dirty="0">
                          <a:latin typeface="Calibri"/>
                          <a:cs typeface="Calibri"/>
                        </a:rPr>
                        <a:t>+</a:t>
                      </a:r>
                      <a:endParaRPr lang="en-US" sz="1800" dirty="0">
                        <a:solidFill>
                          <a:schemeClr val="tx1"/>
                        </a:solidFill>
                        <a:latin typeface="Calibri"/>
                        <a:ea typeface="Calibri"/>
                        <a:cs typeface="Calibri"/>
                      </a:endParaRPr>
                    </a:p>
                  </a:txBody>
                  <a:tcPr marL="68580" marR="68580" marT="0" marB="0"/>
                </a:tc>
                <a:extLst>
                  <a:ext uri="{0D108BD9-81ED-4DB2-BD59-A6C34878D82A}">
                    <a16:rowId xmlns="" xmlns:a16="http://schemas.microsoft.com/office/drawing/2014/main" val="10011"/>
                  </a:ext>
                </a:extLst>
              </a:tr>
              <a:tr h="274354">
                <a:tc>
                  <a:txBody>
                    <a:bodyPr/>
                    <a:lstStyle/>
                    <a:p>
                      <a:pPr marL="0" marR="0">
                        <a:spcBef>
                          <a:spcPts val="0"/>
                        </a:spcBef>
                        <a:spcAft>
                          <a:spcPts val="0"/>
                        </a:spcAft>
                      </a:pPr>
                      <a:r>
                        <a:rPr lang="en-US" sz="1800">
                          <a:latin typeface="Calibri"/>
                          <a:cs typeface="Calibri"/>
                        </a:rPr>
                        <a:t>Mitogenic</a:t>
                      </a:r>
                      <a:endParaRPr lang="en-US" sz="180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a:latin typeface="Calibri"/>
                          <a:cs typeface="Calibri"/>
                        </a:rPr>
                        <a:t>-</a:t>
                      </a:r>
                      <a:endParaRPr lang="en-US" sz="180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a:latin typeface="Calibri"/>
                          <a:cs typeface="Calibri"/>
                        </a:rPr>
                        <a:t>+</a:t>
                      </a:r>
                      <a:endParaRPr lang="en-US" sz="180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endParaRPr lang="en-US" sz="180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dirty="0">
                          <a:latin typeface="Calibri"/>
                          <a:cs typeface="Calibri"/>
                        </a:rPr>
                        <a:t>-</a:t>
                      </a:r>
                      <a:endParaRPr lang="en-US" sz="1800" dirty="0">
                        <a:solidFill>
                          <a:schemeClr val="tx1"/>
                        </a:solidFill>
                        <a:latin typeface="Calibri"/>
                        <a:ea typeface="Calibri"/>
                        <a:cs typeface="Calibri"/>
                      </a:endParaRPr>
                    </a:p>
                  </a:txBody>
                  <a:tcPr marL="68580" marR="68580" marT="0" marB="0"/>
                </a:tc>
                <a:extLst>
                  <a:ext uri="{0D108BD9-81ED-4DB2-BD59-A6C34878D82A}">
                    <a16:rowId xmlns="" xmlns:a16="http://schemas.microsoft.com/office/drawing/2014/main" val="10012"/>
                  </a:ext>
                </a:extLst>
              </a:tr>
              <a:tr h="274354">
                <a:tc>
                  <a:txBody>
                    <a:bodyPr/>
                    <a:lstStyle/>
                    <a:p>
                      <a:pPr marL="0" marR="0">
                        <a:spcBef>
                          <a:spcPts val="0"/>
                        </a:spcBef>
                        <a:spcAft>
                          <a:spcPts val="0"/>
                        </a:spcAft>
                      </a:pPr>
                      <a:r>
                        <a:rPr lang="en-US" sz="1800" dirty="0">
                          <a:latin typeface="Calibri"/>
                          <a:cs typeface="Calibri"/>
                        </a:rPr>
                        <a:t>Gap junction</a:t>
                      </a:r>
                      <a:endParaRPr lang="en-US" sz="1800" dirty="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a:latin typeface="Calibri"/>
                          <a:cs typeface="Calibri"/>
                        </a:rPr>
                        <a:t>+</a:t>
                      </a:r>
                      <a:endParaRPr lang="en-US" sz="180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a:latin typeface="Calibri"/>
                          <a:cs typeface="Calibri"/>
                        </a:rPr>
                        <a:t>+</a:t>
                      </a:r>
                      <a:endParaRPr lang="en-US" sz="180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endParaRPr lang="en-US" sz="1800">
                        <a:solidFill>
                          <a:schemeClr val="tx1"/>
                        </a:solidFill>
                        <a:latin typeface="Calibri"/>
                        <a:ea typeface="Calibri"/>
                        <a:cs typeface="Calibri"/>
                      </a:endParaRPr>
                    </a:p>
                  </a:txBody>
                  <a:tcPr marL="68580" marR="68580" marT="0" marB="0"/>
                </a:tc>
                <a:tc>
                  <a:txBody>
                    <a:bodyPr/>
                    <a:lstStyle/>
                    <a:p>
                      <a:pPr marL="0" marR="0" algn="ctr">
                        <a:spcBef>
                          <a:spcPts val="0"/>
                        </a:spcBef>
                        <a:spcAft>
                          <a:spcPts val="0"/>
                        </a:spcAft>
                      </a:pPr>
                      <a:r>
                        <a:rPr lang="en-US" sz="1800" dirty="0">
                          <a:latin typeface="Calibri"/>
                          <a:cs typeface="Calibri"/>
                        </a:rPr>
                        <a:t>+</a:t>
                      </a:r>
                      <a:endParaRPr lang="en-US" sz="1800" dirty="0">
                        <a:solidFill>
                          <a:schemeClr val="tx1"/>
                        </a:solidFill>
                        <a:latin typeface="Calibri"/>
                        <a:ea typeface="Calibri"/>
                        <a:cs typeface="Calibri"/>
                      </a:endParaRPr>
                    </a:p>
                  </a:txBody>
                  <a:tcPr marL="68580" marR="68580" marT="0" marB="0"/>
                </a:tc>
                <a:extLst>
                  <a:ext uri="{0D108BD9-81ED-4DB2-BD59-A6C34878D82A}">
                    <a16:rowId xmlns="" xmlns:a16="http://schemas.microsoft.com/office/drawing/2014/main" val="10013"/>
                  </a:ext>
                </a:extLst>
              </a:tr>
            </a:tbl>
          </a:graphicData>
        </a:graphic>
      </p:graphicFrame>
      <p:sp>
        <p:nvSpPr>
          <p:cNvPr id="111618" name="Rectangle 2"/>
          <p:cNvSpPr txBox="1">
            <a:spLocks noChangeArrowheads="1"/>
          </p:cNvSpPr>
          <p:nvPr/>
        </p:nvSpPr>
        <p:spPr bwMode="auto">
          <a:xfrm>
            <a:off x="-152400" y="57160"/>
            <a:ext cx="9545638"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3092D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100">
                <a:solidFill>
                  <a:schemeClr val="tx1"/>
                </a:solidFill>
                <a:latin typeface="Times New Roman" charset="0"/>
                <a:ea typeface="MS PGothic" charset="0"/>
                <a:cs typeface="MS PGothic" charset="0"/>
              </a:defRPr>
            </a:lvl1pPr>
            <a:lvl2pPr marL="742950" indent="-285750">
              <a:defRPr sz="2100">
                <a:solidFill>
                  <a:schemeClr val="tx1"/>
                </a:solidFill>
                <a:latin typeface="Times New Roman" charset="0"/>
                <a:ea typeface="MS PGothic" charset="0"/>
                <a:cs typeface="MS PGothic" charset="0"/>
              </a:defRPr>
            </a:lvl2pPr>
            <a:lvl3pPr marL="1143000" indent="-228600">
              <a:defRPr sz="2100">
                <a:solidFill>
                  <a:schemeClr val="tx1"/>
                </a:solidFill>
                <a:latin typeface="Times New Roman" charset="0"/>
                <a:ea typeface="MS PGothic" charset="0"/>
                <a:cs typeface="MS PGothic" charset="0"/>
              </a:defRPr>
            </a:lvl3pPr>
            <a:lvl4pPr marL="1600200" indent="-228600">
              <a:defRPr sz="2100">
                <a:solidFill>
                  <a:schemeClr val="tx1"/>
                </a:solidFill>
                <a:latin typeface="Times New Roman" charset="0"/>
                <a:ea typeface="MS PGothic" charset="0"/>
                <a:cs typeface="MS PGothic" charset="0"/>
              </a:defRPr>
            </a:lvl4pPr>
            <a:lvl5pPr marL="2057400" indent="-228600">
              <a:defRPr sz="21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1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1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1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100">
                <a:solidFill>
                  <a:schemeClr val="tx1"/>
                </a:solidFill>
                <a:latin typeface="Times New Roman" charset="0"/>
                <a:ea typeface="MS PGothic" charset="0"/>
                <a:cs typeface="MS PGothic" charset="0"/>
              </a:defRPr>
            </a:lvl9pPr>
          </a:lstStyle>
          <a:p>
            <a:pPr algn="ctr" eaLnBrk="1" hangingPunct="1"/>
            <a:r>
              <a:rPr lang="en-GB" sz="3200" b="1" dirty="0">
                <a:solidFill>
                  <a:srgbClr val="1F1F99"/>
                </a:solidFill>
                <a:latin typeface="Calibri"/>
                <a:ea typeface="+mj-ea"/>
                <a:cs typeface="Calibri"/>
              </a:rPr>
              <a:t>Multiple Mechanisms of Group 1 Carcinogens</a:t>
            </a:r>
            <a:br>
              <a:rPr lang="en-GB" sz="3200" b="1" dirty="0">
                <a:solidFill>
                  <a:srgbClr val="1F1F99"/>
                </a:solidFill>
                <a:latin typeface="Calibri"/>
                <a:ea typeface="+mj-ea"/>
                <a:cs typeface="Calibri"/>
              </a:rPr>
            </a:br>
            <a:r>
              <a:rPr lang="en-GB" sz="2400" b="1" dirty="0">
                <a:solidFill>
                  <a:srgbClr val="000000"/>
                </a:solidFill>
                <a:latin typeface="Calibri" charset="0"/>
                <a:cs typeface="Calibri" charset="0"/>
              </a:rPr>
              <a:t>[KZ Guyton….MT Smith, </a:t>
            </a:r>
            <a:r>
              <a:rPr lang="en-GB" sz="2400" b="1" dirty="0" err="1">
                <a:solidFill>
                  <a:srgbClr val="000000"/>
                </a:solidFill>
                <a:latin typeface="Calibri" charset="0"/>
                <a:cs typeface="Calibri" charset="0"/>
              </a:rPr>
              <a:t>Mut</a:t>
            </a:r>
            <a:r>
              <a:rPr lang="en-GB" sz="2400" b="1" dirty="0">
                <a:solidFill>
                  <a:srgbClr val="000000"/>
                </a:solidFill>
                <a:latin typeface="Calibri" charset="0"/>
                <a:cs typeface="Calibri" charset="0"/>
              </a:rPr>
              <a:t> Res 681; 230, 2009]</a:t>
            </a:r>
          </a:p>
        </p:txBody>
      </p:sp>
    </p:spTree>
    <p:extLst>
      <p:ext uri="{BB962C8B-B14F-4D97-AF65-F5344CB8AC3E}">
        <p14:creationId xmlns:p14="http://schemas.microsoft.com/office/powerpoint/2010/main" val="1820986026"/>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a:xfrm>
            <a:off x="76200" y="0"/>
            <a:ext cx="9067800" cy="857250"/>
          </a:xfrm>
        </p:spPr>
        <p:txBody>
          <a:bodyPr/>
          <a:lstStyle/>
          <a:p>
            <a:r>
              <a:rPr lang="en-GB" sz="3200" b="1" kern="1200" dirty="0">
                <a:solidFill>
                  <a:srgbClr val="1F1F99"/>
                </a:solidFill>
                <a:latin typeface="Calibri"/>
                <a:ea typeface="+mj-ea"/>
                <a:cs typeface="Calibri"/>
              </a:rPr>
              <a:t>10</a:t>
            </a:r>
            <a:r>
              <a:rPr lang="en-GB" sz="3200" b="1" dirty="0">
                <a:latin typeface="Calibri" charset="0"/>
                <a:ea typeface="MS PGothic" charset="0"/>
                <a:cs typeface="Calibri" charset="0"/>
              </a:rPr>
              <a:t> </a:t>
            </a:r>
            <a:r>
              <a:rPr lang="en-GB" sz="3200" b="1" kern="1200" dirty="0">
                <a:solidFill>
                  <a:srgbClr val="1F1F99"/>
                </a:solidFill>
                <a:latin typeface="Calibri"/>
                <a:ea typeface="+mj-ea"/>
                <a:cs typeface="Calibri"/>
              </a:rPr>
              <a:t>Key Characteristics of Human Carcinogens</a:t>
            </a:r>
          </a:p>
        </p:txBody>
      </p:sp>
      <p:sp>
        <p:nvSpPr>
          <p:cNvPr id="9" name="Content Placeholder 2"/>
          <p:cNvSpPr txBox="1">
            <a:spLocks/>
          </p:cNvSpPr>
          <p:nvPr/>
        </p:nvSpPr>
        <p:spPr bwMode="auto">
          <a:xfrm>
            <a:off x="4826000" y="742950"/>
            <a:ext cx="4394200"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8775" indent="-358775">
              <a:tabLst>
                <a:tab pos="179388" algn="l"/>
              </a:tabLst>
              <a:defRPr sz="2100">
                <a:solidFill>
                  <a:schemeClr val="tx1"/>
                </a:solidFill>
                <a:latin typeface="Times New Roman" charset="0"/>
                <a:ea typeface="MS PGothic" charset="0"/>
                <a:cs typeface="MS PGothic" charset="0"/>
              </a:defRPr>
            </a:lvl1pPr>
            <a:lvl2pPr marL="742950" indent="-285750">
              <a:tabLst>
                <a:tab pos="179388" algn="l"/>
              </a:tabLst>
              <a:defRPr sz="2100">
                <a:solidFill>
                  <a:schemeClr val="tx1"/>
                </a:solidFill>
                <a:latin typeface="Times New Roman" charset="0"/>
                <a:ea typeface="MS PGothic" charset="0"/>
                <a:cs typeface="MS PGothic" charset="0"/>
              </a:defRPr>
            </a:lvl2pPr>
            <a:lvl3pPr marL="1143000" indent="-228600">
              <a:tabLst>
                <a:tab pos="179388" algn="l"/>
              </a:tabLst>
              <a:defRPr sz="2100">
                <a:solidFill>
                  <a:schemeClr val="tx1"/>
                </a:solidFill>
                <a:latin typeface="Times New Roman" charset="0"/>
                <a:ea typeface="MS PGothic" charset="0"/>
                <a:cs typeface="MS PGothic" charset="0"/>
              </a:defRPr>
            </a:lvl3pPr>
            <a:lvl4pPr marL="1600200" indent="-228600">
              <a:tabLst>
                <a:tab pos="179388" algn="l"/>
              </a:tabLst>
              <a:defRPr sz="2100">
                <a:solidFill>
                  <a:schemeClr val="tx1"/>
                </a:solidFill>
                <a:latin typeface="Times New Roman" charset="0"/>
                <a:ea typeface="MS PGothic" charset="0"/>
                <a:cs typeface="MS PGothic" charset="0"/>
              </a:defRPr>
            </a:lvl4pPr>
            <a:lvl5pPr marL="2057400" indent="-228600">
              <a:tabLst>
                <a:tab pos="179388" algn="l"/>
              </a:tabLst>
              <a:defRPr sz="21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tabLst>
                <a:tab pos="179388" algn="l"/>
              </a:tabLst>
              <a:defRPr sz="21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tabLst>
                <a:tab pos="179388" algn="l"/>
              </a:tabLst>
              <a:defRPr sz="21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tabLst>
                <a:tab pos="179388" algn="l"/>
              </a:tabLst>
              <a:defRPr sz="21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tabLst>
                <a:tab pos="179388" algn="l"/>
              </a:tabLst>
              <a:defRPr sz="2100">
                <a:solidFill>
                  <a:schemeClr val="tx1"/>
                </a:solidFill>
                <a:latin typeface="Times New Roman" charset="0"/>
                <a:ea typeface="MS PGothic" charset="0"/>
                <a:cs typeface="MS PGothic" charset="0"/>
              </a:defRPr>
            </a:lvl9pPr>
          </a:lstStyle>
          <a:p>
            <a:pPr eaLnBrk="1" hangingPunct="1">
              <a:spcBef>
                <a:spcPct val="20000"/>
              </a:spcBef>
              <a:buClr>
                <a:schemeClr val="tx1"/>
              </a:buClr>
              <a:buFontTx/>
              <a:buChar char="•"/>
            </a:pPr>
            <a:r>
              <a:rPr lang="en-US" sz="2400" b="1">
                <a:latin typeface="Calibri" charset="0"/>
                <a:cs typeface="Calibri" charset="0"/>
              </a:rPr>
              <a:t>Established human carcinogens </a:t>
            </a:r>
            <a:r>
              <a:rPr lang="en-US" sz="2400">
                <a:latin typeface="Calibri" charset="0"/>
                <a:cs typeface="Calibri" charset="0"/>
              </a:rPr>
              <a:t>commonly exhibit one or more characteristics</a:t>
            </a:r>
          </a:p>
          <a:p>
            <a:pPr eaLnBrk="1" hangingPunct="1">
              <a:spcBef>
                <a:spcPct val="20000"/>
              </a:spcBef>
              <a:buClr>
                <a:schemeClr val="tx1"/>
              </a:buClr>
              <a:buFontTx/>
              <a:buChar char="•"/>
            </a:pPr>
            <a:r>
              <a:rPr lang="en-US" sz="2400">
                <a:latin typeface="Calibri" charset="0"/>
                <a:cs typeface="Calibri" charset="0"/>
              </a:rPr>
              <a:t>Data on these characteristics can </a:t>
            </a:r>
            <a:r>
              <a:rPr lang="en-US" sz="2400" b="1">
                <a:latin typeface="Calibri" charset="0"/>
                <a:cs typeface="Calibri" charset="0"/>
              </a:rPr>
              <a:t>provide evidence of carcinogenicity</a:t>
            </a:r>
          </a:p>
          <a:p>
            <a:pPr eaLnBrk="1" hangingPunct="1">
              <a:spcBef>
                <a:spcPct val="20000"/>
              </a:spcBef>
              <a:buClr>
                <a:schemeClr val="tx1"/>
              </a:buClr>
              <a:buFontTx/>
              <a:buChar char="•"/>
            </a:pPr>
            <a:r>
              <a:rPr lang="en-US" sz="2400">
                <a:latin typeface="Calibri" charset="0"/>
                <a:cs typeface="Calibri" charset="0"/>
              </a:rPr>
              <a:t>They can also </a:t>
            </a:r>
            <a:r>
              <a:rPr lang="en-US" sz="2400" b="1">
                <a:latin typeface="Calibri" charset="0"/>
                <a:cs typeface="Calibri" charset="0"/>
              </a:rPr>
              <a:t>help in interpreting </a:t>
            </a:r>
            <a:r>
              <a:rPr lang="en-US" sz="2400">
                <a:latin typeface="Calibri" charset="0"/>
                <a:cs typeface="Calibri" charset="0"/>
              </a:rPr>
              <a:t>the relevance and importance of findings of cancer in animals and in humans.</a:t>
            </a:r>
          </a:p>
        </p:txBody>
      </p:sp>
      <p:graphicFrame>
        <p:nvGraphicFramePr>
          <p:cNvPr id="8" name="Content Placeholder 9"/>
          <p:cNvGraphicFramePr>
            <a:graphicFrameLocks/>
          </p:cNvGraphicFramePr>
          <p:nvPr/>
        </p:nvGraphicFramePr>
        <p:xfrm>
          <a:off x="166688" y="742951"/>
          <a:ext cx="4648200" cy="3532190"/>
        </p:xfrm>
        <a:graphic>
          <a:graphicData uri="http://schemas.openxmlformats.org/drawingml/2006/table">
            <a:tbl>
              <a:tblPr firstRow="1" bandRow="1">
                <a:tableStyleId>{5C22544A-7EE6-4342-B048-85BDC9FD1C3A}</a:tableStyleId>
              </a:tblPr>
              <a:tblGrid>
                <a:gridCol w="4648200">
                  <a:extLst>
                    <a:ext uri="{9D8B030D-6E8A-4147-A177-3AD203B41FA5}">
                      <a16:colId xmlns="" xmlns:a16="http://schemas.microsoft.com/office/drawing/2014/main" val="20000"/>
                    </a:ext>
                  </a:extLst>
                </a:gridCol>
              </a:tblGrid>
              <a:tr h="285776">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Key characteristic:</a:t>
                      </a:r>
                    </a:p>
                  </a:txBody>
                  <a:tcPr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00"/>
                    </a:solidFill>
                  </a:tcPr>
                </a:tc>
                <a:extLst>
                  <a:ext uri="{0D108BD9-81ED-4DB2-BD59-A6C34878D82A}">
                    <a16:rowId xmlns="" xmlns:a16="http://schemas.microsoft.com/office/drawing/2014/main" val="10000"/>
                  </a:ext>
                </a:extLst>
              </a:tr>
              <a:tr h="434379">
                <a:tc>
                  <a:txBody>
                    <a:bodyPr/>
                    <a:lstStyle/>
                    <a:p>
                      <a:r>
                        <a:rPr lang="en-US" sz="1200" b="1" dirty="0">
                          <a:latin typeface="Verdana" panose="020B0604030504040204" pitchFamily="34" charset="0"/>
                          <a:ea typeface="Verdana" panose="020B0604030504040204" pitchFamily="34" charset="0"/>
                          <a:cs typeface="Verdana" panose="020B0604030504040204" pitchFamily="34" charset="0"/>
                        </a:rPr>
                        <a:t>1. Is electrophilic or can be metabolically activated</a:t>
                      </a:r>
                    </a:p>
                  </a:txBody>
                  <a:tcPr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251483">
                <a:tc>
                  <a:txBody>
                    <a:bodyPr/>
                    <a:lstStyle/>
                    <a:p>
                      <a:r>
                        <a:rPr lang="en-US" sz="1200" b="1" dirty="0">
                          <a:latin typeface="Verdana" panose="020B0604030504040204" pitchFamily="34" charset="0"/>
                          <a:ea typeface="Verdana" panose="020B0604030504040204" pitchFamily="34" charset="0"/>
                          <a:cs typeface="Verdana" panose="020B0604030504040204" pitchFamily="34" charset="0"/>
                        </a:rPr>
                        <a:t>2. Is </a:t>
                      </a:r>
                      <a:r>
                        <a:rPr lang="en-US" sz="1200" b="1" dirty="0" err="1">
                          <a:latin typeface="Verdana" panose="020B0604030504040204" pitchFamily="34" charset="0"/>
                          <a:ea typeface="Verdana" panose="020B0604030504040204" pitchFamily="34" charset="0"/>
                          <a:cs typeface="Verdana" panose="020B0604030504040204" pitchFamily="34" charset="0"/>
                        </a:rPr>
                        <a:t>genotoxic</a:t>
                      </a:r>
                      <a:endParaRPr lang="en-US" sz="1200" b="1" dirty="0">
                        <a:latin typeface="Verdana" panose="020B0604030504040204" pitchFamily="34" charset="0"/>
                        <a:ea typeface="Verdana" panose="020B0604030504040204" pitchFamily="34" charset="0"/>
                        <a:cs typeface="Verdana" panose="020B0604030504040204" pitchFamily="34" charset="0"/>
                      </a:endParaRPr>
                    </a:p>
                  </a:txBody>
                  <a:tcPr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434379">
                <a:tc>
                  <a:txBody>
                    <a:bodyPr/>
                    <a:lstStyle/>
                    <a:p>
                      <a:r>
                        <a:rPr lang="en-US" sz="1200" b="1" dirty="0">
                          <a:latin typeface="Verdana" panose="020B0604030504040204" pitchFamily="34" charset="0"/>
                          <a:ea typeface="Verdana" panose="020B0604030504040204" pitchFamily="34" charset="0"/>
                          <a:cs typeface="Verdana" panose="020B0604030504040204" pitchFamily="34" charset="0"/>
                        </a:rPr>
                        <a:t>3. Alters DNA repair or causes genomic instability </a:t>
                      </a:r>
                    </a:p>
                  </a:txBody>
                  <a:tcPr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251483">
                <a:tc>
                  <a:txBody>
                    <a:bodyPr/>
                    <a:lstStyle/>
                    <a:p>
                      <a:r>
                        <a:rPr lang="en-US" sz="1200" b="1" dirty="0">
                          <a:latin typeface="Verdana" panose="020B0604030504040204" pitchFamily="34" charset="0"/>
                          <a:ea typeface="Verdana" panose="020B0604030504040204" pitchFamily="34" charset="0"/>
                          <a:cs typeface="Verdana" panose="020B0604030504040204" pitchFamily="34" charset="0"/>
                        </a:rPr>
                        <a:t>4. Induces epigenetic alterations </a:t>
                      </a:r>
                    </a:p>
                  </a:txBody>
                  <a:tcPr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r h="251483">
                <a:tc>
                  <a:txBody>
                    <a:bodyPr/>
                    <a:lstStyle/>
                    <a:p>
                      <a:r>
                        <a:rPr lang="en-US" sz="1200" b="1" dirty="0">
                          <a:latin typeface="Verdana" panose="020B0604030504040204" pitchFamily="34" charset="0"/>
                          <a:ea typeface="Verdana" panose="020B0604030504040204" pitchFamily="34" charset="0"/>
                          <a:cs typeface="Verdana" panose="020B0604030504040204" pitchFamily="34" charset="0"/>
                        </a:rPr>
                        <a:t>5. Induces oxidative stress</a:t>
                      </a:r>
                    </a:p>
                  </a:txBody>
                  <a:tcPr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5"/>
                  </a:ext>
                </a:extLst>
              </a:tr>
              <a:tr h="251483">
                <a:tc>
                  <a:txBody>
                    <a:bodyPr/>
                    <a:lstStyle/>
                    <a:p>
                      <a:r>
                        <a:rPr lang="en-US" sz="1200" b="1" dirty="0">
                          <a:latin typeface="Verdana" panose="020B0604030504040204" pitchFamily="34" charset="0"/>
                          <a:ea typeface="Verdana" panose="020B0604030504040204" pitchFamily="34" charset="0"/>
                          <a:cs typeface="Verdana" panose="020B0604030504040204" pitchFamily="34" charset="0"/>
                        </a:rPr>
                        <a:t>6. Induces chronic inflammation </a:t>
                      </a:r>
                    </a:p>
                  </a:txBody>
                  <a:tcPr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6"/>
                  </a:ext>
                </a:extLst>
              </a:tr>
              <a:tr h="251483">
                <a:tc>
                  <a:txBody>
                    <a:bodyPr/>
                    <a:lstStyle/>
                    <a:p>
                      <a:r>
                        <a:rPr lang="en-US" sz="1200" b="1" dirty="0">
                          <a:latin typeface="Verdana" panose="020B0604030504040204" pitchFamily="34" charset="0"/>
                          <a:ea typeface="Verdana" panose="020B0604030504040204" pitchFamily="34" charset="0"/>
                          <a:cs typeface="Verdana" panose="020B0604030504040204" pitchFamily="34" charset="0"/>
                        </a:rPr>
                        <a:t>7. Is immunosuppressive</a:t>
                      </a:r>
                    </a:p>
                  </a:txBody>
                  <a:tcPr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7"/>
                  </a:ext>
                </a:extLst>
              </a:tr>
              <a:tr h="434379">
                <a:tc>
                  <a:txBody>
                    <a:bodyPr/>
                    <a:lstStyle/>
                    <a:p>
                      <a:r>
                        <a:rPr lang="en-US" sz="1200" b="1" dirty="0">
                          <a:latin typeface="Verdana" panose="020B0604030504040204" pitchFamily="34" charset="0"/>
                          <a:ea typeface="Verdana" panose="020B0604030504040204" pitchFamily="34" charset="0"/>
                          <a:cs typeface="Verdana" panose="020B0604030504040204" pitchFamily="34" charset="0"/>
                        </a:rPr>
                        <a:t>8. Modulates receptor-mediated effects </a:t>
                      </a:r>
                    </a:p>
                  </a:txBody>
                  <a:tcPr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8"/>
                  </a:ext>
                </a:extLst>
              </a:tr>
              <a:tr h="251483">
                <a:tc>
                  <a:txBody>
                    <a:bodyPr/>
                    <a:lstStyle/>
                    <a:p>
                      <a:r>
                        <a:rPr lang="en-US" sz="1200" b="1" dirty="0">
                          <a:latin typeface="Verdana" panose="020B0604030504040204" pitchFamily="34" charset="0"/>
                          <a:ea typeface="Verdana" panose="020B0604030504040204" pitchFamily="34" charset="0"/>
                          <a:cs typeface="Verdana" panose="020B0604030504040204" pitchFamily="34" charset="0"/>
                        </a:rPr>
                        <a:t>9. Causes immortalization </a:t>
                      </a:r>
                    </a:p>
                  </a:txBody>
                  <a:tcPr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9"/>
                  </a:ext>
                </a:extLst>
              </a:tr>
              <a:tr h="434379">
                <a:tc>
                  <a:txBody>
                    <a:bodyPr/>
                    <a:lstStyle/>
                    <a:p>
                      <a:r>
                        <a:rPr lang="en-US" sz="1200" b="1" dirty="0">
                          <a:latin typeface="Verdana" panose="020B0604030504040204" pitchFamily="34" charset="0"/>
                          <a:ea typeface="Verdana" panose="020B0604030504040204" pitchFamily="34" charset="0"/>
                          <a:cs typeface="Verdana" panose="020B0604030504040204" pitchFamily="34" charset="0"/>
                        </a:rPr>
                        <a:t>10. Alters cell proliferation, cell death, or nutrient supply </a:t>
                      </a:r>
                    </a:p>
                  </a:txBody>
                  <a:tcPr marT="34293" marB="342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10"/>
                  </a:ext>
                </a:extLst>
              </a:tr>
            </a:tbl>
          </a:graphicData>
        </a:graphic>
      </p:graphicFrame>
      <p:sp>
        <p:nvSpPr>
          <p:cNvPr id="14" name="Rectangle 13"/>
          <p:cNvSpPr/>
          <p:nvPr/>
        </p:nvSpPr>
        <p:spPr>
          <a:xfrm>
            <a:off x="152400" y="4781550"/>
            <a:ext cx="4724400" cy="253916"/>
          </a:xfrm>
          <a:prstGeom prst="rect">
            <a:avLst/>
          </a:prstGeom>
          <a:solidFill>
            <a:schemeClr val="bg1"/>
          </a:solidFill>
          <a:ln>
            <a:solidFill>
              <a:srgbClr val="FF6600"/>
            </a:solidFill>
          </a:ln>
        </p:spPr>
        <p:txBody>
          <a:bodyPr>
            <a:spAutoFit/>
          </a:bodyPr>
          <a:lstStyle/>
          <a:p>
            <a:pPr>
              <a:spcAft>
                <a:spcPts val="300"/>
              </a:spcAft>
              <a:defRPr/>
            </a:pPr>
            <a:r>
              <a:rPr lang="en-GB" sz="1050" dirty="0">
                <a:solidFill>
                  <a:srgbClr val="000000"/>
                </a:solidFill>
                <a:latin typeface="Calibri"/>
                <a:cs typeface="Calibri"/>
              </a:rPr>
              <a:t>Smith MT, Guyton KZ, Gibbons CF, Fritz JM et al.. </a:t>
            </a:r>
            <a:r>
              <a:rPr lang="en-GB" sz="1050" i="1" dirty="0" err="1">
                <a:solidFill>
                  <a:srgbClr val="000000"/>
                </a:solidFill>
                <a:latin typeface="Calibri"/>
                <a:cs typeface="Calibri"/>
              </a:rPr>
              <a:t>Env</a:t>
            </a:r>
            <a:r>
              <a:rPr lang="en-GB" sz="1050" i="1" dirty="0">
                <a:solidFill>
                  <a:srgbClr val="000000"/>
                </a:solidFill>
                <a:latin typeface="Calibri"/>
                <a:cs typeface="Calibri"/>
              </a:rPr>
              <a:t> Health </a:t>
            </a:r>
            <a:r>
              <a:rPr lang="en-GB" sz="1050" i="1" dirty="0" err="1">
                <a:solidFill>
                  <a:srgbClr val="000000"/>
                </a:solidFill>
                <a:latin typeface="Calibri"/>
                <a:cs typeface="Calibri"/>
              </a:rPr>
              <a:t>Persp</a:t>
            </a:r>
            <a:r>
              <a:rPr lang="en-GB" sz="1050" i="1" dirty="0">
                <a:solidFill>
                  <a:srgbClr val="000000"/>
                </a:solidFill>
                <a:latin typeface="Calibri"/>
                <a:cs typeface="Calibri"/>
              </a:rPr>
              <a:t>.</a:t>
            </a:r>
            <a:r>
              <a:rPr lang="en-GB" sz="1050" dirty="0">
                <a:solidFill>
                  <a:srgbClr val="000000"/>
                </a:solidFill>
                <a:latin typeface="Calibri"/>
                <a:cs typeface="Calibri"/>
              </a:rPr>
              <a:t>, </a:t>
            </a:r>
            <a:r>
              <a:rPr lang="is-IS" sz="1050" i="1" dirty="0">
                <a:solidFill>
                  <a:srgbClr val="000000"/>
                </a:solidFill>
                <a:latin typeface="Calibri"/>
                <a:cs typeface="Calibri"/>
              </a:rPr>
              <a:t>124(6):713-21</a:t>
            </a:r>
            <a:endParaRPr lang="en-GB" sz="1050" dirty="0">
              <a:solidFill>
                <a:srgbClr val="000000"/>
              </a:solidFill>
              <a:latin typeface="Calibri"/>
              <a:cs typeface="Calibri"/>
            </a:endParaRPr>
          </a:p>
        </p:txBody>
      </p:sp>
    </p:spTree>
    <p:extLst>
      <p:ext uri="{BB962C8B-B14F-4D97-AF65-F5344CB8AC3E}">
        <p14:creationId xmlns:p14="http://schemas.microsoft.com/office/powerpoint/2010/main" val="556287501"/>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dissolve">
                                      <p:cBhvr>
                                        <p:cTn id="12" dur="500"/>
                                        <p:tgtEl>
                                          <p:spTgt spid="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dissolve">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576341234"/>
              </p:ext>
            </p:extLst>
          </p:nvPr>
        </p:nvGraphicFramePr>
        <p:xfrm>
          <a:off x="94814" y="8453"/>
          <a:ext cx="8991600" cy="9025924"/>
        </p:xfrm>
        <a:graphic>
          <a:graphicData uri="http://schemas.openxmlformats.org/drawingml/2006/table">
            <a:tbl>
              <a:tblPr firstRow="1" firstCol="1" bandRow="1">
                <a:tableStyleId>{5C22544A-7EE6-4342-B048-85BDC9FD1C3A}</a:tableStyleId>
              </a:tblPr>
              <a:tblGrid>
                <a:gridCol w="4114800"/>
                <a:gridCol w="4876800"/>
              </a:tblGrid>
              <a:tr h="548640">
                <a:tc>
                  <a:txBody>
                    <a:bodyPr/>
                    <a:lstStyle/>
                    <a:p>
                      <a:pPr marL="0" marR="0" algn="ctr">
                        <a:spcBef>
                          <a:spcPts val="0"/>
                        </a:spcBef>
                        <a:spcAft>
                          <a:spcPts val="0"/>
                        </a:spcAft>
                      </a:pPr>
                      <a:r>
                        <a:rPr lang="en-US" sz="1800" dirty="0">
                          <a:effectLst/>
                        </a:rPr>
                        <a:t> </a:t>
                      </a:r>
                    </a:p>
                    <a:p>
                      <a:pPr marL="0" marR="0" algn="ctr">
                        <a:spcBef>
                          <a:spcPts val="0"/>
                        </a:spcBef>
                        <a:spcAft>
                          <a:spcPts val="0"/>
                        </a:spcAft>
                      </a:pPr>
                      <a:r>
                        <a:rPr lang="en-US" sz="1800" dirty="0">
                          <a:effectLst/>
                        </a:rPr>
                        <a:t>Characteristic</a:t>
                      </a:r>
                      <a:endParaRPr lang="en-US" sz="1800" dirty="0">
                        <a:effectLst/>
                        <a:latin typeface="Cambria"/>
                        <a:ea typeface="MS Mincho"/>
                        <a:cs typeface="Times New Roman"/>
                      </a:endParaRPr>
                    </a:p>
                  </a:txBody>
                  <a:tcPr marL="59902" marR="59902" marT="0" marB="0"/>
                </a:tc>
                <a:tc>
                  <a:txBody>
                    <a:bodyPr/>
                    <a:lstStyle/>
                    <a:p>
                      <a:pPr marL="0" marR="0" algn="ctr">
                        <a:spcBef>
                          <a:spcPts val="0"/>
                        </a:spcBef>
                        <a:spcAft>
                          <a:spcPts val="0"/>
                        </a:spcAft>
                      </a:pPr>
                      <a:r>
                        <a:rPr lang="en-US" sz="1800" dirty="0">
                          <a:effectLst/>
                        </a:rPr>
                        <a:t> </a:t>
                      </a:r>
                    </a:p>
                    <a:p>
                      <a:pPr marL="0" marR="0" algn="ctr">
                        <a:spcBef>
                          <a:spcPts val="0"/>
                        </a:spcBef>
                        <a:spcAft>
                          <a:spcPts val="0"/>
                        </a:spcAft>
                      </a:pPr>
                      <a:r>
                        <a:rPr lang="en-US" sz="1800" dirty="0">
                          <a:effectLst/>
                        </a:rPr>
                        <a:t>Examples of relevant </a:t>
                      </a:r>
                      <a:r>
                        <a:rPr lang="en-US" sz="1800" dirty="0" smtClean="0">
                          <a:effectLst/>
                        </a:rPr>
                        <a:t>evidence</a:t>
                      </a:r>
                      <a:endParaRPr lang="en-US" sz="1800" dirty="0">
                        <a:effectLst/>
                        <a:latin typeface="Cambria"/>
                        <a:ea typeface="MS Mincho"/>
                        <a:cs typeface="Times New Roman"/>
                      </a:endParaRPr>
                    </a:p>
                  </a:txBody>
                  <a:tcPr marL="59902" marR="59902" marT="0" marB="0"/>
                </a:tc>
              </a:tr>
              <a:tr h="970017">
                <a:tc>
                  <a:txBody>
                    <a:bodyPr/>
                    <a:lstStyle/>
                    <a:p>
                      <a:pPr marL="0" marR="0">
                        <a:spcBef>
                          <a:spcPts val="0"/>
                        </a:spcBef>
                        <a:spcAft>
                          <a:spcPts val="0"/>
                        </a:spcAft>
                      </a:pPr>
                      <a:r>
                        <a:rPr lang="en-US" sz="1500" dirty="0">
                          <a:effectLst/>
                        </a:rPr>
                        <a:t>1. Is Electrophilic or Can Be Metabolically Activated</a:t>
                      </a:r>
                      <a:endParaRPr lang="en-US" sz="1500" dirty="0">
                        <a:effectLst/>
                        <a:latin typeface="Cambria"/>
                        <a:ea typeface="MS Mincho"/>
                        <a:cs typeface="Times New Roman"/>
                      </a:endParaRPr>
                    </a:p>
                  </a:txBody>
                  <a:tcPr marL="59902" marR="59902" marT="0" marB="0"/>
                </a:tc>
                <a:tc>
                  <a:txBody>
                    <a:bodyPr/>
                    <a:lstStyle/>
                    <a:p>
                      <a:pPr marL="0" marR="0">
                        <a:spcBef>
                          <a:spcPts val="0"/>
                        </a:spcBef>
                        <a:spcAft>
                          <a:spcPts val="0"/>
                        </a:spcAft>
                      </a:pPr>
                      <a:r>
                        <a:rPr lang="en-US" sz="1500" dirty="0">
                          <a:effectLst/>
                        </a:rPr>
                        <a:t>Parent compound or metabolite with an electrophilic structure (e.g., epoxide, </a:t>
                      </a:r>
                      <a:r>
                        <a:rPr lang="en-US" sz="1500" dirty="0" err="1">
                          <a:effectLst/>
                        </a:rPr>
                        <a:t>quinone</a:t>
                      </a:r>
                      <a:r>
                        <a:rPr lang="en-US" sz="1500" dirty="0">
                          <a:effectLst/>
                        </a:rPr>
                        <a:t>, </a:t>
                      </a:r>
                      <a:r>
                        <a:rPr lang="en-US" sz="1500" dirty="0" err="1">
                          <a:effectLst/>
                        </a:rPr>
                        <a:t>etc</a:t>
                      </a:r>
                      <a:r>
                        <a:rPr lang="en-US" sz="1500" dirty="0">
                          <a:effectLst/>
                        </a:rPr>
                        <a:t>), formation of DNA and protein adducts.</a:t>
                      </a:r>
                      <a:endParaRPr lang="en-US" sz="1500" dirty="0">
                        <a:effectLst/>
                        <a:latin typeface="Cambria"/>
                        <a:ea typeface="MS Mincho"/>
                        <a:cs typeface="Times New Roman"/>
                      </a:endParaRPr>
                    </a:p>
                  </a:txBody>
                  <a:tcPr marL="59902" marR="59902" marT="0" marB="0"/>
                </a:tc>
              </a:tr>
              <a:tr h="1394020">
                <a:tc>
                  <a:txBody>
                    <a:bodyPr/>
                    <a:lstStyle/>
                    <a:p>
                      <a:pPr marL="0" marR="0">
                        <a:spcBef>
                          <a:spcPts val="0"/>
                        </a:spcBef>
                        <a:spcAft>
                          <a:spcPts val="0"/>
                        </a:spcAft>
                      </a:pPr>
                      <a:r>
                        <a:rPr lang="en-US" sz="1500" dirty="0">
                          <a:effectLst/>
                        </a:rPr>
                        <a:t>2. Is Genotoxic</a:t>
                      </a:r>
                      <a:endParaRPr lang="en-US" sz="1500" dirty="0">
                        <a:effectLst/>
                        <a:latin typeface="Cambria"/>
                        <a:ea typeface="MS Mincho"/>
                        <a:cs typeface="Times New Roman"/>
                      </a:endParaRPr>
                    </a:p>
                  </a:txBody>
                  <a:tcPr marL="59902" marR="59902" marT="0" marB="0"/>
                </a:tc>
                <a:tc>
                  <a:txBody>
                    <a:bodyPr/>
                    <a:lstStyle/>
                    <a:p>
                      <a:pPr marL="0" marR="0">
                        <a:spcBef>
                          <a:spcPts val="0"/>
                        </a:spcBef>
                        <a:spcAft>
                          <a:spcPts val="0"/>
                        </a:spcAft>
                      </a:pPr>
                      <a:r>
                        <a:rPr lang="en-US" sz="1500" dirty="0">
                          <a:effectLst/>
                        </a:rPr>
                        <a:t>DNA damage (DNA strand breaks, DNA-protein cross-links, unscheduled DNA synthesis), intercalation, gene mutations, cytogenetic changes (e.g., chromosome aberrations, micronuclei).</a:t>
                      </a:r>
                      <a:endParaRPr lang="en-US" sz="1500" dirty="0">
                        <a:effectLst/>
                        <a:latin typeface="Cambria"/>
                        <a:ea typeface="MS Mincho"/>
                        <a:cs typeface="Times New Roman"/>
                      </a:endParaRPr>
                    </a:p>
                  </a:txBody>
                  <a:tcPr marL="59902" marR="59902" marT="0" marB="0"/>
                </a:tc>
              </a:tr>
              <a:tr h="953657">
                <a:tc>
                  <a:txBody>
                    <a:bodyPr/>
                    <a:lstStyle/>
                    <a:p>
                      <a:pPr marL="0" marR="0">
                        <a:spcBef>
                          <a:spcPts val="0"/>
                        </a:spcBef>
                        <a:spcAft>
                          <a:spcPts val="0"/>
                        </a:spcAft>
                      </a:pPr>
                      <a:r>
                        <a:rPr lang="en-US" sz="1500" dirty="0">
                          <a:effectLst/>
                        </a:rPr>
                        <a:t>3. Alters DNA repair or causes genomic instability</a:t>
                      </a:r>
                      <a:endParaRPr lang="en-US" sz="1500" dirty="0">
                        <a:effectLst/>
                        <a:latin typeface="Cambria"/>
                        <a:ea typeface="MS Mincho"/>
                        <a:cs typeface="Times New Roman"/>
                      </a:endParaRPr>
                    </a:p>
                  </a:txBody>
                  <a:tcPr marL="59902" marR="59902" marT="0" marB="0"/>
                </a:tc>
                <a:tc>
                  <a:txBody>
                    <a:bodyPr/>
                    <a:lstStyle/>
                    <a:p>
                      <a:pPr marL="0" marR="0">
                        <a:spcBef>
                          <a:spcPts val="0"/>
                        </a:spcBef>
                        <a:spcAft>
                          <a:spcPts val="0"/>
                        </a:spcAft>
                      </a:pPr>
                      <a:r>
                        <a:rPr lang="en-US" sz="1500" dirty="0">
                          <a:effectLst/>
                        </a:rPr>
                        <a:t>Alterations of DNA replication or repair (e.g., topoisomerase II, base-excision or double-strand break repair)</a:t>
                      </a:r>
                      <a:endParaRPr lang="en-US" sz="1500" dirty="0">
                        <a:effectLst/>
                        <a:latin typeface="Cambria"/>
                        <a:ea typeface="MS Mincho"/>
                        <a:cs typeface="Times New Roman"/>
                      </a:endParaRPr>
                    </a:p>
                  </a:txBody>
                  <a:tcPr marL="59902" marR="59902" marT="0" marB="0"/>
                </a:tc>
              </a:tr>
              <a:tr h="485010">
                <a:tc>
                  <a:txBody>
                    <a:bodyPr/>
                    <a:lstStyle/>
                    <a:p>
                      <a:pPr marL="0" marR="0">
                        <a:spcBef>
                          <a:spcPts val="0"/>
                        </a:spcBef>
                        <a:spcAft>
                          <a:spcPts val="0"/>
                        </a:spcAft>
                      </a:pPr>
                      <a:r>
                        <a:rPr lang="en-US" sz="1500">
                          <a:effectLst/>
                        </a:rPr>
                        <a:t>4. Induces Epigenetic Alterations</a:t>
                      </a:r>
                      <a:endParaRPr lang="en-US" sz="1500">
                        <a:effectLst/>
                        <a:latin typeface="Cambria"/>
                        <a:ea typeface="MS Mincho"/>
                        <a:cs typeface="Times New Roman"/>
                      </a:endParaRPr>
                    </a:p>
                  </a:txBody>
                  <a:tcPr marL="59902" marR="59902" marT="0" marB="0"/>
                </a:tc>
                <a:tc>
                  <a:txBody>
                    <a:bodyPr/>
                    <a:lstStyle/>
                    <a:p>
                      <a:pPr marL="0" marR="0">
                        <a:spcBef>
                          <a:spcPts val="0"/>
                        </a:spcBef>
                        <a:spcAft>
                          <a:spcPts val="0"/>
                        </a:spcAft>
                      </a:pPr>
                      <a:r>
                        <a:rPr lang="en-US" sz="1500" dirty="0">
                          <a:effectLst/>
                        </a:rPr>
                        <a:t>DNA methylation, histone modification, microRNA expression</a:t>
                      </a:r>
                      <a:endParaRPr lang="en-US" sz="1500" dirty="0">
                        <a:effectLst/>
                        <a:latin typeface="Cambria"/>
                        <a:ea typeface="MS Mincho"/>
                        <a:cs typeface="Times New Roman"/>
                      </a:endParaRPr>
                    </a:p>
                  </a:txBody>
                  <a:tcPr marL="59902" marR="59902" marT="0" marB="0"/>
                </a:tc>
              </a:tr>
              <a:tr h="810869">
                <a:tc>
                  <a:txBody>
                    <a:bodyPr/>
                    <a:lstStyle/>
                    <a:p>
                      <a:pPr marL="0" marR="0">
                        <a:spcBef>
                          <a:spcPts val="0"/>
                        </a:spcBef>
                        <a:spcAft>
                          <a:spcPts val="0"/>
                        </a:spcAft>
                      </a:pPr>
                      <a:r>
                        <a:rPr lang="en-US" sz="1500">
                          <a:effectLst/>
                        </a:rPr>
                        <a:t>5. Induces Oxidative Stress</a:t>
                      </a:r>
                      <a:endParaRPr lang="en-US" sz="1500">
                        <a:effectLst/>
                        <a:latin typeface="Cambria"/>
                        <a:ea typeface="MS Mincho"/>
                        <a:cs typeface="Times New Roman"/>
                      </a:endParaRPr>
                    </a:p>
                  </a:txBody>
                  <a:tcPr marL="59902" marR="59902" marT="0" marB="0"/>
                </a:tc>
                <a:tc>
                  <a:txBody>
                    <a:bodyPr/>
                    <a:lstStyle/>
                    <a:p>
                      <a:pPr marL="0" marR="0">
                        <a:spcBef>
                          <a:spcPts val="0"/>
                        </a:spcBef>
                        <a:spcAft>
                          <a:spcPts val="0"/>
                        </a:spcAft>
                      </a:pPr>
                      <a:r>
                        <a:rPr lang="en-US" sz="1500" dirty="0">
                          <a:effectLst/>
                        </a:rPr>
                        <a:t>Oxygen radicals, oxidative stress, oxidative damage to macromolecules (e.g., DNA, lipids)</a:t>
                      </a:r>
                      <a:endParaRPr lang="en-US" sz="1500" dirty="0">
                        <a:effectLst/>
                        <a:latin typeface="Cambria"/>
                        <a:ea typeface="MS Mincho"/>
                        <a:cs typeface="Times New Roman"/>
                      </a:endParaRPr>
                    </a:p>
                  </a:txBody>
                  <a:tcPr marL="59902" marR="59902" marT="0" marB="0"/>
                </a:tc>
              </a:tr>
              <a:tr h="953657">
                <a:tc>
                  <a:txBody>
                    <a:bodyPr/>
                    <a:lstStyle/>
                    <a:p>
                      <a:pPr marL="0" marR="0">
                        <a:spcBef>
                          <a:spcPts val="0"/>
                        </a:spcBef>
                        <a:spcAft>
                          <a:spcPts val="0"/>
                        </a:spcAft>
                      </a:pPr>
                      <a:r>
                        <a:rPr lang="en-US" sz="900" dirty="0">
                          <a:effectLst/>
                        </a:rPr>
                        <a:t>6. Induces chronic inflammation</a:t>
                      </a:r>
                      <a:endParaRPr lang="en-US" sz="1100" dirty="0">
                        <a:effectLst/>
                        <a:latin typeface="Cambria"/>
                        <a:ea typeface="MS Mincho"/>
                        <a:cs typeface="Times New Roman"/>
                      </a:endParaRPr>
                    </a:p>
                  </a:txBody>
                  <a:tcPr marL="59902" marR="59902" marT="0" marB="0"/>
                </a:tc>
                <a:tc>
                  <a:txBody>
                    <a:bodyPr/>
                    <a:lstStyle/>
                    <a:p>
                      <a:pPr marL="0" marR="0">
                        <a:spcBef>
                          <a:spcPts val="0"/>
                        </a:spcBef>
                        <a:spcAft>
                          <a:spcPts val="0"/>
                        </a:spcAft>
                      </a:pPr>
                      <a:r>
                        <a:rPr lang="en-US" sz="900" dirty="0">
                          <a:effectLst/>
                        </a:rPr>
                        <a:t>Elevated white blood cells, myeloperoxidase activity, altered cytokine and/or chemokine production</a:t>
                      </a:r>
                      <a:endParaRPr lang="en-US" sz="1100" dirty="0">
                        <a:effectLst/>
                        <a:latin typeface="Cambria"/>
                        <a:ea typeface="MS Mincho"/>
                        <a:cs typeface="Times New Roman"/>
                      </a:endParaRPr>
                    </a:p>
                  </a:txBody>
                  <a:tcPr marL="59902" marR="59902" marT="0" marB="0"/>
                </a:tc>
              </a:tr>
              <a:tr h="485010">
                <a:tc>
                  <a:txBody>
                    <a:bodyPr/>
                    <a:lstStyle/>
                    <a:p>
                      <a:pPr marL="0" marR="0">
                        <a:spcBef>
                          <a:spcPts val="0"/>
                        </a:spcBef>
                        <a:spcAft>
                          <a:spcPts val="0"/>
                        </a:spcAft>
                      </a:pPr>
                      <a:r>
                        <a:rPr lang="en-US" sz="900">
                          <a:effectLst/>
                        </a:rPr>
                        <a:t>7. Is Immunosuppressive</a:t>
                      </a:r>
                      <a:endParaRPr lang="en-US" sz="1100">
                        <a:effectLst/>
                        <a:latin typeface="Cambria"/>
                        <a:ea typeface="MS Mincho"/>
                        <a:cs typeface="Times New Roman"/>
                      </a:endParaRPr>
                    </a:p>
                  </a:txBody>
                  <a:tcPr marL="59902" marR="59902" marT="0" marB="0"/>
                </a:tc>
                <a:tc>
                  <a:txBody>
                    <a:bodyPr/>
                    <a:lstStyle/>
                    <a:p>
                      <a:pPr marL="0" marR="0">
                        <a:spcBef>
                          <a:spcPts val="0"/>
                        </a:spcBef>
                        <a:spcAft>
                          <a:spcPts val="0"/>
                        </a:spcAft>
                      </a:pPr>
                      <a:r>
                        <a:rPr lang="en-US" sz="900" dirty="0">
                          <a:effectLst/>
                        </a:rPr>
                        <a:t>Decreased </a:t>
                      </a:r>
                      <a:r>
                        <a:rPr lang="en-US" sz="900" dirty="0" err="1">
                          <a:effectLst/>
                        </a:rPr>
                        <a:t>immunosurveillance</a:t>
                      </a:r>
                      <a:r>
                        <a:rPr lang="en-US" sz="900" dirty="0">
                          <a:effectLst/>
                        </a:rPr>
                        <a:t>, immune system dysfunction</a:t>
                      </a:r>
                      <a:endParaRPr lang="en-US" sz="1100" dirty="0">
                        <a:effectLst/>
                        <a:latin typeface="Cambria"/>
                        <a:ea typeface="MS Mincho"/>
                        <a:cs typeface="Times New Roman"/>
                      </a:endParaRPr>
                    </a:p>
                  </a:txBody>
                  <a:tcPr marL="59902" marR="59902" marT="0" marB="0"/>
                </a:tc>
              </a:tr>
              <a:tr h="727512">
                <a:tc>
                  <a:txBody>
                    <a:bodyPr/>
                    <a:lstStyle/>
                    <a:p>
                      <a:pPr marL="0" marR="0">
                        <a:spcBef>
                          <a:spcPts val="0"/>
                        </a:spcBef>
                        <a:spcAft>
                          <a:spcPts val="0"/>
                        </a:spcAft>
                      </a:pPr>
                      <a:r>
                        <a:rPr lang="en-US" sz="900">
                          <a:effectLst/>
                        </a:rPr>
                        <a:t>8. Modulates receptor-mediated effects</a:t>
                      </a:r>
                      <a:endParaRPr lang="en-US" sz="1100">
                        <a:effectLst/>
                        <a:latin typeface="Cambria"/>
                        <a:ea typeface="MS Mincho"/>
                        <a:cs typeface="Times New Roman"/>
                      </a:endParaRPr>
                    </a:p>
                  </a:txBody>
                  <a:tcPr marL="59902" marR="59902" marT="0" marB="0"/>
                </a:tc>
                <a:tc>
                  <a:txBody>
                    <a:bodyPr/>
                    <a:lstStyle/>
                    <a:p>
                      <a:pPr marL="0" marR="0">
                        <a:spcBef>
                          <a:spcPts val="0"/>
                        </a:spcBef>
                        <a:spcAft>
                          <a:spcPts val="0"/>
                        </a:spcAft>
                      </a:pPr>
                      <a:r>
                        <a:rPr lang="en-US" sz="900" dirty="0">
                          <a:effectLst/>
                        </a:rPr>
                        <a:t>Receptor in/activation (e.g., ER, PPAR, </a:t>
                      </a:r>
                      <a:r>
                        <a:rPr lang="en-US" sz="900" dirty="0" err="1">
                          <a:effectLst/>
                        </a:rPr>
                        <a:t>AhR</a:t>
                      </a:r>
                      <a:r>
                        <a:rPr lang="en-US" sz="900" dirty="0">
                          <a:effectLst/>
                        </a:rPr>
                        <a:t>) or modulation of exogenous ligands (including hormones)</a:t>
                      </a:r>
                      <a:endParaRPr lang="en-US" sz="1100" dirty="0">
                        <a:effectLst/>
                        <a:latin typeface="Cambria"/>
                        <a:ea typeface="MS Mincho"/>
                        <a:cs typeface="Times New Roman"/>
                      </a:endParaRPr>
                    </a:p>
                  </a:txBody>
                  <a:tcPr marL="59902" marR="59902" marT="0" marB="0"/>
                </a:tc>
              </a:tr>
              <a:tr h="485010">
                <a:tc>
                  <a:txBody>
                    <a:bodyPr/>
                    <a:lstStyle/>
                    <a:p>
                      <a:pPr marL="0" marR="0">
                        <a:spcBef>
                          <a:spcPts val="0"/>
                        </a:spcBef>
                        <a:spcAft>
                          <a:spcPts val="0"/>
                        </a:spcAft>
                      </a:pPr>
                      <a:r>
                        <a:rPr lang="en-US" sz="900">
                          <a:effectLst/>
                        </a:rPr>
                        <a:t>9. Causes Immortalization</a:t>
                      </a:r>
                      <a:endParaRPr lang="en-US" sz="1100">
                        <a:effectLst/>
                        <a:latin typeface="Cambria"/>
                        <a:ea typeface="MS Mincho"/>
                        <a:cs typeface="Times New Roman"/>
                      </a:endParaRPr>
                    </a:p>
                  </a:txBody>
                  <a:tcPr marL="59902" marR="59902" marT="0" marB="0"/>
                </a:tc>
                <a:tc>
                  <a:txBody>
                    <a:bodyPr/>
                    <a:lstStyle/>
                    <a:p>
                      <a:pPr marL="0" marR="0">
                        <a:spcBef>
                          <a:spcPts val="0"/>
                        </a:spcBef>
                        <a:spcAft>
                          <a:spcPts val="0"/>
                        </a:spcAft>
                      </a:pPr>
                      <a:r>
                        <a:rPr lang="en-US" sz="900" dirty="0">
                          <a:effectLst/>
                        </a:rPr>
                        <a:t>Inhibition of senescence, cell transformation</a:t>
                      </a:r>
                      <a:endParaRPr lang="en-US" sz="1100" dirty="0">
                        <a:effectLst/>
                        <a:latin typeface="Cambria"/>
                        <a:ea typeface="MS Mincho"/>
                        <a:cs typeface="Times New Roman"/>
                      </a:endParaRPr>
                    </a:p>
                  </a:txBody>
                  <a:tcPr marL="59902" marR="59902" marT="0" marB="0"/>
                </a:tc>
              </a:tr>
              <a:tr h="1212522">
                <a:tc>
                  <a:txBody>
                    <a:bodyPr/>
                    <a:lstStyle/>
                    <a:p>
                      <a:pPr marL="0" marR="0">
                        <a:spcBef>
                          <a:spcPts val="0"/>
                        </a:spcBef>
                        <a:spcAft>
                          <a:spcPts val="0"/>
                        </a:spcAft>
                      </a:pPr>
                      <a:r>
                        <a:rPr lang="en-US" sz="900" dirty="0">
                          <a:effectLst/>
                        </a:rPr>
                        <a:t>10. Alters cell proliferation, cell death or nutrient supply </a:t>
                      </a:r>
                      <a:endParaRPr lang="en-US" sz="1100" dirty="0">
                        <a:effectLst/>
                        <a:latin typeface="Cambria"/>
                        <a:ea typeface="MS Mincho"/>
                        <a:cs typeface="Times New Roman"/>
                      </a:endParaRPr>
                    </a:p>
                  </a:txBody>
                  <a:tcPr marL="59902" marR="59902" marT="0" marB="0"/>
                </a:tc>
                <a:tc>
                  <a:txBody>
                    <a:bodyPr/>
                    <a:lstStyle/>
                    <a:p>
                      <a:pPr marL="0" marR="0">
                        <a:spcBef>
                          <a:spcPts val="0"/>
                        </a:spcBef>
                        <a:spcAft>
                          <a:spcPts val="0"/>
                        </a:spcAft>
                      </a:pPr>
                      <a:r>
                        <a:rPr lang="en-US" sz="900" dirty="0">
                          <a:effectLst/>
                        </a:rPr>
                        <a:t>Increased proliferation, decreased apoptosis, changes in growth factors, energetics and signaling pathways related to cellular replication or cell cycle control, angiogenesis</a:t>
                      </a:r>
                      <a:endParaRPr lang="en-US" sz="1100" dirty="0">
                        <a:effectLst/>
                        <a:latin typeface="Cambria"/>
                        <a:ea typeface="MS Mincho"/>
                        <a:cs typeface="Times New Roman"/>
                      </a:endParaRPr>
                    </a:p>
                  </a:txBody>
                  <a:tcPr marL="59902" marR="59902" marT="0" marB="0"/>
                </a:tc>
              </a:tr>
            </a:tbl>
          </a:graphicData>
        </a:graphic>
      </p:graphicFrame>
    </p:spTree>
    <p:extLst>
      <p:ext uri="{BB962C8B-B14F-4D97-AF65-F5344CB8AC3E}">
        <p14:creationId xmlns:p14="http://schemas.microsoft.com/office/powerpoint/2010/main" val="3091366094"/>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574043074"/>
              </p:ext>
            </p:extLst>
          </p:nvPr>
        </p:nvGraphicFramePr>
        <p:xfrm>
          <a:off x="152400" y="114301"/>
          <a:ext cx="8839200" cy="4583656"/>
        </p:xfrm>
        <a:graphic>
          <a:graphicData uri="http://schemas.openxmlformats.org/drawingml/2006/table">
            <a:tbl>
              <a:tblPr firstRow="1" firstCol="1" bandRow="1">
                <a:tableStyleId>{5C22544A-7EE6-4342-B048-85BDC9FD1C3A}</a:tableStyleId>
              </a:tblPr>
              <a:tblGrid>
                <a:gridCol w="4045057"/>
                <a:gridCol w="4794143"/>
              </a:tblGrid>
              <a:tr h="548640">
                <a:tc>
                  <a:txBody>
                    <a:bodyPr/>
                    <a:lstStyle/>
                    <a:p>
                      <a:pPr marL="0" marR="0" algn="ctr">
                        <a:spcBef>
                          <a:spcPts val="0"/>
                        </a:spcBef>
                        <a:spcAft>
                          <a:spcPts val="0"/>
                        </a:spcAft>
                      </a:pPr>
                      <a:r>
                        <a:rPr lang="en-US" sz="1800" dirty="0">
                          <a:effectLst/>
                        </a:rPr>
                        <a:t> </a:t>
                      </a:r>
                    </a:p>
                    <a:p>
                      <a:pPr marL="0" marR="0" algn="ctr">
                        <a:spcBef>
                          <a:spcPts val="0"/>
                        </a:spcBef>
                        <a:spcAft>
                          <a:spcPts val="0"/>
                        </a:spcAft>
                      </a:pPr>
                      <a:r>
                        <a:rPr lang="en-US" sz="1800" dirty="0">
                          <a:effectLst/>
                        </a:rPr>
                        <a:t>Characteristic</a:t>
                      </a:r>
                      <a:endParaRPr lang="en-US" sz="1800" dirty="0">
                        <a:effectLst/>
                        <a:latin typeface="Cambria"/>
                        <a:ea typeface="MS Mincho"/>
                        <a:cs typeface="Times New Roman"/>
                      </a:endParaRPr>
                    </a:p>
                  </a:txBody>
                  <a:tcPr marL="59902" marR="59902" marT="0" marB="0"/>
                </a:tc>
                <a:tc>
                  <a:txBody>
                    <a:bodyPr/>
                    <a:lstStyle/>
                    <a:p>
                      <a:pPr marL="0" marR="0" algn="ctr">
                        <a:spcBef>
                          <a:spcPts val="0"/>
                        </a:spcBef>
                        <a:spcAft>
                          <a:spcPts val="0"/>
                        </a:spcAft>
                      </a:pPr>
                      <a:r>
                        <a:rPr lang="en-US" sz="1800" dirty="0">
                          <a:effectLst/>
                        </a:rPr>
                        <a:t> </a:t>
                      </a:r>
                    </a:p>
                    <a:p>
                      <a:pPr marL="0" marR="0" algn="ctr">
                        <a:spcBef>
                          <a:spcPts val="0"/>
                        </a:spcBef>
                        <a:spcAft>
                          <a:spcPts val="0"/>
                        </a:spcAft>
                      </a:pPr>
                      <a:r>
                        <a:rPr lang="en-US" sz="1800" dirty="0">
                          <a:effectLst/>
                        </a:rPr>
                        <a:t>Examples of relevant </a:t>
                      </a:r>
                      <a:r>
                        <a:rPr lang="en-US" sz="1800" dirty="0" smtClean="0">
                          <a:effectLst/>
                        </a:rPr>
                        <a:t>evidence</a:t>
                      </a:r>
                      <a:endParaRPr lang="en-US" sz="1800" dirty="0">
                        <a:effectLst/>
                        <a:latin typeface="Cambria"/>
                        <a:ea typeface="MS Mincho"/>
                        <a:cs typeface="Times New Roman"/>
                      </a:endParaRPr>
                    </a:p>
                  </a:txBody>
                  <a:tcPr marL="59902" marR="59902" marT="0" marB="0"/>
                </a:tc>
              </a:tr>
              <a:tr h="959666">
                <a:tc>
                  <a:txBody>
                    <a:bodyPr/>
                    <a:lstStyle/>
                    <a:p>
                      <a:pPr marL="0" marR="0">
                        <a:spcBef>
                          <a:spcPts val="0"/>
                        </a:spcBef>
                        <a:spcAft>
                          <a:spcPts val="0"/>
                        </a:spcAft>
                      </a:pPr>
                      <a:r>
                        <a:rPr lang="en-US" sz="1500" dirty="0">
                          <a:effectLst/>
                        </a:rPr>
                        <a:t>6. Induces chronic inflammation</a:t>
                      </a:r>
                      <a:endParaRPr lang="en-US" sz="1500" dirty="0">
                        <a:effectLst/>
                        <a:latin typeface="Cambria"/>
                        <a:ea typeface="MS Mincho"/>
                        <a:cs typeface="Times New Roman"/>
                      </a:endParaRPr>
                    </a:p>
                  </a:txBody>
                  <a:tcPr marL="59902" marR="59902" marT="0" marB="0"/>
                </a:tc>
                <a:tc>
                  <a:txBody>
                    <a:bodyPr/>
                    <a:lstStyle/>
                    <a:p>
                      <a:pPr marL="0" marR="0">
                        <a:spcBef>
                          <a:spcPts val="0"/>
                        </a:spcBef>
                        <a:spcAft>
                          <a:spcPts val="0"/>
                        </a:spcAft>
                      </a:pPr>
                      <a:r>
                        <a:rPr lang="en-US" sz="1500" dirty="0">
                          <a:effectLst/>
                        </a:rPr>
                        <a:t>Elevated white blood cells, myeloperoxidase activity, altered cytokine and/or chemokine production</a:t>
                      </a:r>
                      <a:endParaRPr lang="en-US" sz="1500" dirty="0">
                        <a:effectLst/>
                        <a:latin typeface="Cambria"/>
                        <a:ea typeface="MS Mincho"/>
                        <a:cs typeface="Times New Roman"/>
                      </a:endParaRPr>
                    </a:p>
                  </a:txBody>
                  <a:tcPr marL="59902" marR="59902" marT="0" marB="0"/>
                </a:tc>
              </a:tr>
              <a:tr h="700663">
                <a:tc>
                  <a:txBody>
                    <a:bodyPr/>
                    <a:lstStyle/>
                    <a:p>
                      <a:pPr marL="0" marR="0">
                        <a:spcBef>
                          <a:spcPts val="0"/>
                        </a:spcBef>
                        <a:spcAft>
                          <a:spcPts val="0"/>
                        </a:spcAft>
                      </a:pPr>
                      <a:r>
                        <a:rPr lang="en-US" sz="1500">
                          <a:effectLst/>
                        </a:rPr>
                        <a:t>7. Is Immunosuppressive</a:t>
                      </a:r>
                      <a:endParaRPr lang="en-US" sz="1500">
                        <a:effectLst/>
                        <a:latin typeface="Cambria"/>
                        <a:ea typeface="MS Mincho"/>
                        <a:cs typeface="Times New Roman"/>
                      </a:endParaRPr>
                    </a:p>
                  </a:txBody>
                  <a:tcPr marL="59902" marR="59902" marT="0" marB="0"/>
                </a:tc>
                <a:tc>
                  <a:txBody>
                    <a:bodyPr/>
                    <a:lstStyle/>
                    <a:p>
                      <a:pPr marL="0" marR="0">
                        <a:spcBef>
                          <a:spcPts val="0"/>
                        </a:spcBef>
                        <a:spcAft>
                          <a:spcPts val="0"/>
                        </a:spcAft>
                      </a:pPr>
                      <a:r>
                        <a:rPr lang="en-US" sz="1500" dirty="0">
                          <a:effectLst/>
                        </a:rPr>
                        <a:t>Decreased </a:t>
                      </a:r>
                      <a:r>
                        <a:rPr lang="en-US" sz="1500" dirty="0" err="1">
                          <a:effectLst/>
                        </a:rPr>
                        <a:t>immunosurveillance</a:t>
                      </a:r>
                      <a:r>
                        <a:rPr lang="en-US" sz="1500" dirty="0">
                          <a:effectLst/>
                        </a:rPr>
                        <a:t>, immune system dysfunction</a:t>
                      </a:r>
                      <a:endParaRPr lang="en-US" sz="1500" dirty="0">
                        <a:effectLst/>
                        <a:latin typeface="Cambria"/>
                        <a:ea typeface="MS Mincho"/>
                        <a:cs typeface="Times New Roman"/>
                      </a:endParaRPr>
                    </a:p>
                  </a:txBody>
                  <a:tcPr marL="59902" marR="59902" marT="0" marB="0"/>
                </a:tc>
              </a:tr>
              <a:tr h="943481">
                <a:tc>
                  <a:txBody>
                    <a:bodyPr/>
                    <a:lstStyle/>
                    <a:p>
                      <a:pPr marL="0" marR="0">
                        <a:spcBef>
                          <a:spcPts val="0"/>
                        </a:spcBef>
                        <a:spcAft>
                          <a:spcPts val="0"/>
                        </a:spcAft>
                      </a:pPr>
                      <a:r>
                        <a:rPr lang="en-US" sz="1500">
                          <a:effectLst/>
                        </a:rPr>
                        <a:t>8. Modulates receptor-mediated effects</a:t>
                      </a:r>
                      <a:endParaRPr lang="en-US" sz="1500">
                        <a:effectLst/>
                        <a:latin typeface="Cambria"/>
                        <a:ea typeface="MS Mincho"/>
                        <a:cs typeface="Times New Roman"/>
                      </a:endParaRPr>
                    </a:p>
                  </a:txBody>
                  <a:tcPr marL="59902" marR="59902" marT="0" marB="0"/>
                </a:tc>
                <a:tc>
                  <a:txBody>
                    <a:bodyPr/>
                    <a:lstStyle/>
                    <a:p>
                      <a:pPr marL="0" marR="0">
                        <a:spcBef>
                          <a:spcPts val="0"/>
                        </a:spcBef>
                        <a:spcAft>
                          <a:spcPts val="0"/>
                        </a:spcAft>
                      </a:pPr>
                      <a:r>
                        <a:rPr lang="en-US" sz="1500" dirty="0">
                          <a:effectLst/>
                        </a:rPr>
                        <a:t>Receptor in/activation (e.g., ER, PPAR, </a:t>
                      </a:r>
                      <a:r>
                        <a:rPr lang="en-US" sz="1500" dirty="0" err="1">
                          <a:effectLst/>
                        </a:rPr>
                        <a:t>AhR</a:t>
                      </a:r>
                      <a:r>
                        <a:rPr lang="en-US" sz="1500" dirty="0">
                          <a:effectLst/>
                        </a:rPr>
                        <a:t>) or modulation of </a:t>
                      </a:r>
                      <a:r>
                        <a:rPr lang="en-US" sz="1500" dirty="0" smtClean="0">
                          <a:effectLst/>
                        </a:rPr>
                        <a:t>endogenous </a:t>
                      </a:r>
                      <a:r>
                        <a:rPr lang="en-US" sz="1500" dirty="0">
                          <a:effectLst/>
                        </a:rPr>
                        <a:t>ligands (including hormones)</a:t>
                      </a:r>
                      <a:endParaRPr lang="en-US" sz="1500" dirty="0">
                        <a:effectLst/>
                        <a:latin typeface="Cambria"/>
                        <a:ea typeface="MS Mincho"/>
                        <a:cs typeface="Times New Roman"/>
                      </a:endParaRPr>
                    </a:p>
                  </a:txBody>
                  <a:tcPr marL="59902" marR="59902" marT="0" marB="0"/>
                </a:tc>
              </a:tr>
              <a:tr h="479834">
                <a:tc>
                  <a:txBody>
                    <a:bodyPr/>
                    <a:lstStyle/>
                    <a:p>
                      <a:pPr marL="0" marR="0">
                        <a:spcBef>
                          <a:spcPts val="0"/>
                        </a:spcBef>
                        <a:spcAft>
                          <a:spcPts val="0"/>
                        </a:spcAft>
                      </a:pPr>
                      <a:r>
                        <a:rPr lang="en-US" sz="1500">
                          <a:effectLst/>
                        </a:rPr>
                        <a:t>9. Causes Immortalization</a:t>
                      </a:r>
                      <a:endParaRPr lang="en-US" sz="1500">
                        <a:effectLst/>
                        <a:latin typeface="Cambria"/>
                        <a:ea typeface="MS Mincho"/>
                        <a:cs typeface="Times New Roman"/>
                      </a:endParaRPr>
                    </a:p>
                  </a:txBody>
                  <a:tcPr marL="59902" marR="59902" marT="0" marB="0"/>
                </a:tc>
                <a:tc>
                  <a:txBody>
                    <a:bodyPr/>
                    <a:lstStyle/>
                    <a:p>
                      <a:pPr marL="0" marR="0">
                        <a:spcBef>
                          <a:spcPts val="0"/>
                        </a:spcBef>
                        <a:spcAft>
                          <a:spcPts val="0"/>
                        </a:spcAft>
                      </a:pPr>
                      <a:r>
                        <a:rPr lang="en-US" sz="1500" dirty="0">
                          <a:effectLst/>
                        </a:rPr>
                        <a:t>Inhibition of senescence, cell </a:t>
                      </a:r>
                      <a:r>
                        <a:rPr lang="en-US" sz="1500" dirty="0" smtClean="0">
                          <a:effectLst/>
                        </a:rPr>
                        <a:t>transformation, altered</a:t>
                      </a:r>
                      <a:r>
                        <a:rPr lang="en-US" sz="1500" baseline="0" dirty="0" smtClean="0">
                          <a:effectLst/>
                        </a:rPr>
                        <a:t> telomeres</a:t>
                      </a:r>
                      <a:endParaRPr lang="en-US" sz="1500" dirty="0">
                        <a:effectLst/>
                        <a:latin typeface="Cambria"/>
                        <a:ea typeface="MS Mincho"/>
                        <a:cs typeface="Times New Roman"/>
                      </a:endParaRPr>
                    </a:p>
                  </a:txBody>
                  <a:tcPr marL="59902" marR="59902" marT="0" marB="0"/>
                </a:tc>
              </a:tr>
              <a:tr h="951372">
                <a:tc>
                  <a:txBody>
                    <a:bodyPr/>
                    <a:lstStyle/>
                    <a:p>
                      <a:pPr marL="0" marR="0">
                        <a:spcBef>
                          <a:spcPts val="0"/>
                        </a:spcBef>
                        <a:spcAft>
                          <a:spcPts val="0"/>
                        </a:spcAft>
                      </a:pPr>
                      <a:r>
                        <a:rPr lang="en-US" sz="1500" dirty="0">
                          <a:effectLst/>
                        </a:rPr>
                        <a:t>10. Alters cell proliferation, cell death or nutrient supply </a:t>
                      </a:r>
                      <a:endParaRPr lang="en-US" sz="1500" dirty="0">
                        <a:effectLst/>
                        <a:latin typeface="Cambria"/>
                        <a:ea typeface="MS Mincho"/>
                        <a:cs typeface="Times New Roman"/>
                      </a:endParaRPr>
                    </a:p>
                  </a:txBody>
                  <a:tcPr marL="59902" marR="59902" marT="0" marB="0"/>
                </a:tc>
                <a:tc>
                  <a:txBody>
                    <a:bodyPr/>
                    <a:lstStyle/>
                    <a:p>
                      <a:pPr marL="0" marR="0">
                        <a:spcBef>
                          <a:spcPts val="0"/>
                        </a:spcBef>
                        <a:spcAft>
                          <a:spcPts val="0"/>
                        </a:spcAft>
                      </a:pPr>
                      <a:r>
                        <a:rPr lang="en-US" sz="1500" dirty="0">
                          <a:effectLst/>
                        </a:rPr>
                        <a:t>Increased proliferation, decreased apoptosis, changes in growth factors, energetics and signaling pathways related to cellular replication or cell cycle control, angiogenesis</a:t>
                      </a:r>
                      <a:endParaRPr lang="en-US" sz="1500" dirty="0">
                        <a:effectLst/>
                        <a:latin typeface="Cambria"/>
                        <a:ea typeface="MS Mincho"/>
                        <a:cs typeface="Times New Roman"/>
                      </a:endParaRPr>
                    </a:p>
                  </a:txBody>
                  <a:tcPr marL="59902" marR="59902" marT="0" marB="0"/>
                </a:tc>
              </a:tr>
            </a:tbl>
          </a:graphicData>
        </a:graphic>
      </p:graphicFrame>
    </p:spTree>
    <p:extLst>
      <p:ext uri="{BB962C8B-B14F-4D97-AF65-F5344CB8AC3E}">
        <p14:creationId xmlns:p14="http://schemas.microsoft.com/office/powerpoint/2010/main" val="4151283952"/>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0347" y="57150"/>
            <a:ext cx="9067800" cy="584776"/>
          </a:xfrm>
          <a:prstGeom prst="rect">
            <a:avLst/>
          </a:prstGeom>
          <a:noFill/>
        </p:spPr>
        <p:txBody>
          <a:bodyPr wrap="square" rtlCol="0">
            <a:spAutoFit/>
          </a:bodyPr>
          <a:lstStyle/>
          <a:p>
            <a:pPr algn="ctr" eaLnBrk="1" fontAlgn="auto" hangingPunct="1">
              <a:spcBef>
                <a:spcPts val="0"/>
              </a:spcBef>
              <a:spcAft>
                <a:spcPts val="0"/>
              </a:spcAft>
            </a:pPr>
            <a:r>
              <a:rPr lang="en-US" sz="3200" b="1" dirty="0" smtClean="0">
                <a:solidFill>
                  <a:srgbClr val="1F1F99"/>
                </a:solidFill>
                <a:latin typeface="Calibri"/>
                <a:ea typeface="+mj-ea"/>
                <a:cs typeface="Calibri"/>
              </a:rPr>
              <a:t>Conclusions </a:t>
            </a:r>
            <a:r>
              <a:rPr lang="en-US" sz="3200" b="1" dirty="0">
                <a:solidFill>
                  <a:srgbClr val="1F1F99"/>
                </a:solidFill>
                <a:latin typeface="Calibri"/>
                <a:ea typeface="+mj-ea"/>
                <a:cs typeface="Calibri"/>
              </a:rPr>
              <a:t>in Recent IARC Monographs Evaluations</a:t>
            </a:r>
          </a:p>
        </p:txBody>
      </p:sp>
      <p:graphicFrame>
        <p:nvGraphicFramePr>
          <p:cNvPr id="9" name="Object 8"/>
          <p:cNvGraphicFramePr>
            <a:graphicFrameLocks noChangeAspect="1"/>
          </p:cNvGraphicFramePr>
          <p:nvPr>
            <p:extLst>
              <p:ext uri="{D42A27DB-BD31-4B8C-83A1-F6EECF244321}">
                <p14:modId xmlns:p14="http://schemas.microsoft.com/office/powerpoint/2010/main" val="2074181000"/>
              </p:ext>
            </p:extLst>
          </p:nvPr>
        </p:nvGraphicFramePr>
        <p:xfrm>
          <a:off x="44450" y="615950"/>
          <a:ext cx="9099550" cy="3989388"/>
        </p:xfrm>
        <a:graphic>
          <a:graphicData uri="http://schemas.openxmlformats.org/presentationml/2006/ole">
            <mc:AlternateContent xmlns:mc="http://schemas.openxmlformats.org/markup-compatibility/2006">
              <mc:Choice xmlns:v="urn:schemas-microsoft-com:vml" Requires="v">
                <p:oleObj spid="_x0000_s4112" name="Document" r:id="rId4" imgW="9626600" imgH="5638800" progId="Word.Document.12">
                  <p:embed/>
                </p:oleObj>
              </mc:Choice>
              <mc:Fallback>
                <p:oleObj name="Document" r:id="rId4" imgW="9626600" imgH="5638800" progId="Word.Document.12">
                  <p:embed/>
                  <p:pic>
                    <p:nvPicPr>
                      <p:cNvPr id="0" name=""/>
                      <p:cNvPicPr/>
                      <p:nvPr/>
                    </p:nvPicPr>
                    <p:blipFill>
                      <a:blip r:embed="rId5"/>
                      <a:stretch>
                        <a:fillRect/>
                      </a:stretch>
                    </p:blipFill>
                    <p:spPr>
                      <a:xfrm>
                        <a:off x="44450" y="615950"/>
                        <a:ext cx="9099550" cy="3989388"/>
                      </a:xfrm>
                      <a:prstGeom prst="rect">
                        <a:avLst/>
                      </a:prstGeom>
                    </p:spPr>
                  </p:pic>
                </p:oleObj>
              </mc:Fallback>
            </mc:AlternateContent>
          </a:graphicData>
        </a:graphic>
      </p:graphicFrame>
      <p:sp>
        <p:nvSpPr>
          <p:cNvPr id="2" name="TextBox 1"/>
          <p:cNvSpPr txBox="1"/>
          <p:nvPr/>
        </p:nvSpPr>
        <p:spPr>
          <a:xfrm>
            <a:off x="76200" y="4552950"/>
            <a:ext cx="5549172" cy="261610"/>
          </a:xfrm>
          <a:prstGeom prst="rect">
            <a:avLst/>
          </a:prstGeom>
          <a:noFill/>
        </p:spPr>
        <p:txBody>
          <a:bodyPr wrap="none" rtlCol="0">
            <a:spAutoFit/>
          </a:bodyPr>
          <a:lstStyle/>
          <a:p>
            <a:r>
              <a:rPr lang="en-US" sz="1100" dirty="0" smtClean="0">
                <a:latin typeface="Calibri"/>
                <a:cs typeface="Calibri"/>
              </a:rPr>
              <a:t>*Overall </a:t>
            </a:r>
            <a:r>
              <a:rPr lang="en-US" sz="1100" dirty="0">
                <a:latin typeface="Calibri"/>
                <a:cs typeface="Calibri"/>
              </a:rPr>
              <a:t>evaluation upgraded to Group 2A with supporting evidence from other relevant data</a:t>
            </a:r>
          </a:p>
        </p:txBody>
      </p:sp>
    </p:spTree>
    <p:extLst>
      <p:ext uri="{BB962C8B-B14F-4D97-AF65-F5344CB8AC3E}">
        <p14:creationId xmlns:p14="http://schemas.microsoft.com/office/powerpoint/2010/main" val="1898306792"/>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50"/>
            <a:ext cx="8229600" cy="857250"/>
          </a:xfrm>
        </p:spPr>
        <p:txBody>
          <a:bodyPr>
            <a:noAutofit/>
          </a:bodyPr>
          <a:lstStyle/>
          <a:p>
            <a:pPr>
              <a:defRPr sz="2160" b="1" i="0" u="none" strike="noStrike" kern="1200" baseline="0">
                <a:solidFill>
                  <a:srgbClr val="000000"/>
                </a:solidFill>
                <a:latin typeface="+mn-lt"/>
                <a:ea typeface="+mn-ea"/>
                <a:cs typeface="+mn-cs"/>
              </a:defRPr>
            </a:pPr>
            <a:r>
              <a:rPr lang="en-US" sz="2000" b="1" kern="1200" dirty="0">
                <a:solidFill>
                  <a:srgbClr val="000000"/>
                </a:solidFill>
              </a:rPr>
              <a:t>Key Characteristics with Strong Evidence across </a:t>
            </a:r>
            <a:r>
              <a:rPr lang="en-US" sz="2000" b="1" kern="1200" dirty="0" smtClean="0">
                <a:solidFill>
                  <a:srgbClr val="000000"/>
                </a:solidFill>
              </a:rPr>
              <a:t>Multiple </a:t>
            </a:r>
            <a:r>
              <a:rPr lang="en-US" sz="2000" b="1" kern="1200" dirty="0">
                <a:solidFill>
                  <a:srgbClr val="000000"/>
                </a:solidFill>
              </a:rPr>
              <a:t>Evaluations</a:t>
            </a:r>
            <a:br>
              <a:rPr lang="en-US" sz="2000" b="1" kern="1200" dirty="0">
                <a:solidFill>
                  <a:srgbClr val="000000"/>
                </a:solidFill>
              </a:rPr>
            </a:br>
            <a:r>
              <a:rPr lang="en-US" sz="2000" b="1" kern="1200" dirty="0" smtClean="0">
                <a:solidFill>
                  <a:srgbClr val="000000"/>
                </a:solidFill>
              </a:rPr>
              <a:t> (IARC Monographs Vol. 112-119)</a:t>
            </a:r>
            <a:endParaRPr lang="en-US" sz="2000" dirty="0"/>
          </a:p>
        </p:txBody>
      </p:sp>
      <p:graphicFrame>
        <p:nvGraphicFramePr>
          <p:cNvPr id="3" name="Chart 2"/>
          <p:cNvGraphicFramePr/>
          <p:nvPr>
            <p:extLst>
              <p:ext uri="{D42A27DB-BD31-4B8C-83A1-F6EECF244321}">
                <p14:modId xmlns:p14="http://schemas.microsoft.com/office/powerpoint/2010/main" val="3833453763"/>
              </p:ext>
            </p:extLst>
          </p:nvPr>
        </p:nvGraphicFramePr>
        <p:xfrm>
          <a:off x="381000" y="895350"/>
          <a:ext cx="8458200" cy="41211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18073244"/>
      </p:ext>
    </p:extLst>
  </p:cSld>
  <p:clrMapOvr>
    <a:masterClrMapping/>
  </p:clrMapOvr>
  <p:transition xmlns:p14="http://schemas.microsoft.com/office/powerpoint/2010/main" spd="slow">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713288" y="1628786"/>
            <a:ext cx="4360862"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
          <p:cNvSpPr txBox="1">
            <a:spLocks noChangeArrowheads="1"/>
          </p:cNvSpPr>
          <p:nvPr/>
        </p:nvSpPr>
        <p:spPr bwMode="auto">
          <a:xfrm>
            <a:off x="152400" y="1200150"/>
            <a:ext cx="4038600" cy="381000"/>
          </a:xfrm>
          <a:prstGeom prst="rect">
            <a:avLst/>
          </a:prstGeom>
          <a:solidFill>
            <a:srgbClr val="FFFFFF"/>
          </a:solidFill>
          <a:ln w="9525">
            <a:solidFill>
              <a:srgbClr val="FF6600"/>
            </a:solidFill>
            <a:miter lim="800000"/>
            <a:headEnd/>
            <a:tailEnd/>
          </a:ln>
        </p:spPr>
        <p:txBody>
          <a:bodyPr/>
          <a:lstStyle>
            <a:lvl1pPr>
              <a:defRPr sz="2100">
                <a:solidFill>
                  <a:schemeClr val="tx1"/>
                </a:solidFill>
                <a:latin typeface="Times New Roman" charset="0"/>
                <a:ea typeface="MS PGothic" charset="0"/>
                <a:cs typeface="MS PGothic" charset="0"/>
              </a:defRPr>
            </a:lvl1pPr>
            <a:lvl2pPr marL="742950" indent="-285750">
              <a:defRPr sz="2100">
                <a:solidFill>
                  <a:schemeClr val="tx1"/>
                </a:solidFill>
                <a:latin typeface="Times New Roman" charset="0"/>
                <a:ea typeface="MS PGothic" charset="0"/>
                <a:cs typeface="MS PGothic" charset="0"/>
              </a:defRPr>
            </a:lvl2pPr>
            <a:lvl3pPr marL="1143000" indent="-228600">
              <a:defRPr sz="2100">
                <a:solidFill>
                  <a:schemeClr val="tx1"/>
                </a:solidFill>
                <a:latin typeface="Times New Roman" charset="0"/>
                <a:ea typeface="MS PGothic" charset="0"/>
                <a:cs typeface="MS PGothic" charset="0"/>
              </a:defRPr>
            </a:lvl3pPr>
            <a:lvl4pPr marL="1600200" indent="-228600">
              <a:defRPr sz="2100">
                <a:solidFill>
                  <a:schemeClr val="tx1"/>
                </a:solidFill>
                <a:latin typeface="Times New Roman" charset="0"/>
                <a:ea typeface="MS PGothic" charset="0"/>
                <a:cs typeface="MS PGothic" charset="0"/>
              </a:defRPr>
            </a:lvl4pPr>
            <a:lvl5pPr marL="2057400" indent="-228600">
              <a:defRPr sz="21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1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1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1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100">
                <a:solidFill>
                  <a:schemeClr val="tx1"/>
                </a:solidFill>
                <a:latin typeface="Times New Roman" charset="0"/>
                <a:ea typeface="MS PGothic" charset="0"/>
                <a:cs typeface="MS PGothic" charset="0"/>
              </a:defRPr>
            </a:lvl9pPr>
          </a:lstStyle>
          <a:p>
            <a:pPr eaLnBrk="1" hangingPunct="1"/>
            <a:r>
              <a:rPr lang="en-GB" sz="1600" b="1">
                <a:solidFill>
                  <a:srgbClr val="FF6600"/>
                </a:solidFill>
                <a:latin typeface="Calibri" charset="0"/>
                <a:cs typeface="Calibri" charset="0"/>
              </a:rPr>
              <a:t>Targeted searches for each key characteristic</a:t>
            </a:r>
          </a:p>
        </p:txBody>
      </p:sp>
      <p:pic>
        <p:nvPicPr>
          <p:cNvPr id="16" name="Picture 15" descr="HAWC-120.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586663" y="4129099"/>
            <a:ext cx="12811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2"/>
          <p:cNvSpPr txBox="1">
            <a:spLocks noChangeArrowheads="1"/>
          </p:cNvSpPr>
          <p:nvPr/>
        </p:nvSpPr>
        <p:spPr bwMode="auto">
          <a:xfrm>
            <a:off x="4572000" y="1200150"/>
            <a:ext cx="4495800" cy="381000"/>
          </a:xfrm>
          <a:prstGeom prst="rect">
            <a:avLst/>
          </a:prstGeom>
          <a:solidFill>
            <a:srgbClr val="FFFFFF"/>
          </a:solidFill>
          <a:ln w="9525">
            <a:solidFill>
              <a:srgbClr val="FF6600"/>
            </a:solidFill>
            <a:miter lim="800000"/>
            <a:headEnd/>
            <a:tailEnd/>
          </a:ln>
        </p:spPr>
        <p:txBody>
          <a:bodyPr/>
          <a:lstStyle>
            <a:lvl1pPr>
              <a:defRPr sz="2100">
                <a:solidFill>
                  <a:schemeClr val="tx1"/>
                </a:solidFill>
                <a:latin typeface="Times New Roman" charset="0"/>
                <a:ea typeface="MS PGothic" charset="0"/>
                <a:cs typeface="MS PGothic" charset="0"/>
              </a:defRPr>
            </a:lvl1pPr>
            <a:lvl2pPr marL="742950" indent="-285750">
              <a:defRPr sz="2100">
                <a:solidFill>
                  <a:schemeClr val="tx1"/>
                </a:solidFill>
                <a:latin typeface="Times New Roman" charset="0"/>
                <a:ea typeface="MS PGothic" charset="0"/>
                <a:cs typeface="MS PGothic" charset="0"/>
              </a:defRPr>
            </a:lvl2pPr>
            <a:lvl3pPr marL="1143000" indent="-228600">
              <a:defRPr sz="2100">
                <a:solidFill>
                  <a:schemeClr val="tx1"/>
                </a:solidFill>
                <a:latin typeface="Times New Roman" charset="0"/>
                <a:ea typeface="MS PGothic" charset="0"/>
                <a:cs typeface="MS PGothic" charset="0"/>
              </a:defRPr>
            </a:lvl3pPr>
            <a:lvl4pPr marL="1600200" indent="-228600">
              <a:defRPr sz="2100">
                <a:solidFill>
                  <a:schemeClr val="tx1"/>
                </a:solidFill>
                <a:latin typeface="Times New Roman" charset="0"/>
                <a:ea typeface="MS PGothic" charset="0"/>
                <a:cs typeface="MS PGothic" charset="0"/>
              </a:defRPr>
            </a:lvl4pPr>
            <a:lvl5pPr marL="2057400" indent="-228600">
              <a:defRPr sz="21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1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1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1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100">
                <a:solidFill>
                  <a:schemeClr val="tx1"/>
                </a:solidFill>
                <a:latin typeface="Times New Roman" charset="0"/>
                <a:ea typeface="MS PGothic" charset="0"/>
                <a:cs typeface="MS PGothic" charset="0"/>
              </a:defRPr>
            </a:lvl9pPr>
          </a:lstStyle>
          <a:p>
            <a:pPr eaLnBrk="1" hangingPunct="1"/>
            <a:r>
              <a:rPr lang="en-GB" sz="1600" b="1">
                <a:solidFill>
                  <a:srgbClr val="FF6600"/>
                </a:solidFill>
                <a:latin typeface="Calibri" charset="0"/>
                <a:cs typeface="Calibri" charset="0"/>
              </a:rPr>
              <a:t>Organize results by key characteristics, species, etc</a:t>
            </a:r>
          </a:p>
        </p:txBody>
      </p:sp>
      <p:grpSp>
        <p:nvGrpSpPr>
          <p:cNvPr id="26" name="Group 25"/>
          <p:cNvGrpSpPr/>
          <p:nvPr/>
        </p:nvGrpSpPr>
        <p:grpSpPr>
          <a:xfrm>
            <a:off x="299360" y="1592580"/>
            <a:ext cx="3815440" cy="3185160"/>
            <a:chOff x="65680" y="2123440"/>
            <a:chExt cx="3815440" cy="4246880"/>
          </a:xfrm>
          <a:solidFill>
            <a:srgbClr val="3366FF"/>
          </a:solidFill>
        </p:grpSpPr>
        <p:sp>
          <p:nvSpPr>
            <p:cNvPr id="3" name="Document 2"/>
            <p:cNvSpPr/>
            <p:nvPr/>
          </p:nvSpPr>
          <p:spPr>
            <a:xfrm flipH="1">
              <a:off x="65680" y="2123440"/>
              <a:ext cx="3815440" cy="4246880"/>
            </a:xfrm>
            <a:prstGeom prst="flowChartDocument">
              <a:avLst/>
            </a:prstGeom>
            <a:gr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alibri"/>
                <a:cs typeface="Calibri"/>
              </a:endParaRPr>
            </a:p>
          </p:txBody>
        </p:sp>
        <p:pic>
          <p:nvPicPr>
            <p:cNvPr id="6" name="Picture 5" descr="Screen Shot 2016-11-10 at 11.52.54.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899" y="2175426"/>
              <a:ext cx="3704420" cy="1235778"/>
            </a:xfrm>
            <a:prstGeom prst="rect">
              <a:avLst/>
            </a:prstGeom>
            <a:grpFill/>
          </p:spPr>
        </p:pic>
        <p:pic>
          <p:nvPicPr>
            <p:cNvPr id="20" name="Picture 19" descr="Screen Shot 2016-11-10 at 11.54.59.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3899" y="4481830"/>
              <a:ext cx="3713373" cy="979512"/>
            </a:xfrm>
            <a:prstGeom prst="rect">
              <a:avLst/>
            </a:prstGeom>
            <a:grpFill/>
          </p:spPr>
        </p:pic>
        <p:pic>
          <p:nvPicPr>
            <p:cNvPr id="25" name="Picture 24" descr="Screen Shot 2016-11-10 at 11.57.57.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3899" y="3455388"/>
              <a:ext cx="3700132" cy="982259"/>
            </a:xfrm>
            <a:prstGeom prst="rect">
              <a:avLst/>
            </a:prstGeom>
            <a:grpFill/>
          </p:spPr>
        </p:pic>
      </p:grpSp>
      <p:sp>
        <p:nvSpPr>
          <p:cNvPr id="27" name="Right Brace 26"/>
          <p:cNvSpPr/>
          <p:nvPr/>
        </p:nvSpPr>
        <p:spPr>
          <a:xfrm>
            <a:off x="4022747" y="1135074"/>
            <a:ext cx="701675" cy="3513137"/>
          </a:xfrm>
          <a:prstGeom prst="rightBrace">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latin typeface="Calibri"/>
              <a:cs typeface="Calibri"/>
            </a:endParaRPr>
          </a:p>
        </p:txBody>
      </p:sp>
      <p:sp>
        <p:nvSpPr>
          <p:cNvPr id="7" name="Rectangle 6"/>
          <p:cNvSpPr/>
          <p:nvPr/>
        </p:nvSpPr>
        <p:spPr>
          <a:xfrm>
            <a:off x="2584947" y="3796036"/>
            <a:ext cx="677326" cy="923330"/>
          </a:xfrm>
          <a:prstGeom prst="rect">
            <a:avLst/>
          </a:prstGeom>
          <a:noFill/>
        </p:spPr>
        <p:txBody>
          <a:bodyPr wrap="none">
            <a:spAutoFit/>
          </a:bodyPr>
          <a:lstStyle/>
          <a:p>
            <a:pPr algn="ctr">
              <a:defRPr/>
            </a:pPr>
            <a:r>
              <a:rPr lang="mr-IN"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a:cs typeface="Calibri"/>
              </a:rPr>
              <a:t>…</a:t>
            </a: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a:cs typeface="Calibri"/>
            </a:endParaRPr>
          </a:p>
        </p:txBody>
      </p:sp>
      <p:sp>
        <p:nvSpPr>
          <p:cNvPr id="116745" name="Rectangle 2"/>
          <p:cNvSpPr txBox="1">
            <a:spLocks noChangeArrowheads="1"/>
          </p:cNvSpPr>
          <p:nvPr/>
        </p:nvSpPr>
        <p:spPr bwMode="auto">
          <a:xfrm>
            <a:off x="-6626" y="-57150"/>
            <a:ext cx="88265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Times New Roman" charset="0"/>
                <a:ea typeface="MS PGothic" charset="0"/>
                <a:cs typeface="MS PGothic" charset="0"/>
              </a:defRPr>
            </a:lvl1pPr>
            <a:lvl2pPr marL="742950" indent="-285750">
              <a:defRPr sz="2100">
                <a:solidFill>
                  <a:schemeClr val="tx1"/>
                </a:solidFill>
                <a:latin typeface="Times New Roman" charset="0"/>
                <a:ea typeface="MS PGothic" charset="0"/>
                <a:cs typeface="MS PGothic" charset="0"/>
              </a:defRPr>
            </a:lvl2pPr>
            <a:lvl3pPr marL="1143000" indent="-228600">
              <a:defRPr sz="2100">
                <a:solidFill>
                  <a:schemeClr val="tx1"/>
                </a:solidFill>
                <a:latin typeface="Times New Roman" charset="0"/>
                <a:ea typeface="MS PGothic" charset="0"/>
                <a:cs typeface="MS PGothic" charset="0"/>
              </a:defRPr>
            </a:lvl3pPr>
            <a:lvl4pPr marL="1600200" indent="-228600">
              <a:defRPr sz="2100">
                <a:solidFill>
                  <a:schemeClr val="tx1"/>
                </a:solidFill>
                <a:latin typeface="Times New Roman" charset="0"/>
                <a:ea typeface="MS PGothic" charset="0"/>
                <a:cs typeface="MS PGothic" charset="0"/>
              </a:defRPr>
            </a:lvl4pPr>
            <a:lvl5pPr marL="2057400" indent="-228600">
              <a:defRPr sz="21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1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1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1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100">
                <a:solidFill>
                  <a:schemeClr val="tx1"/>
                </a:solidFill>
                <a:latin typeface="Times New Roman" charset="0"/>
                <a:ea typeface="MS PGothic" charset="0"/>
                <a:cs typeface="MS PGothic" charset="0"/>
              </a:defRPr>
            </a:lvl9pPr>
          </a:lstStyle>
          <a:p>
            <a:pPr algn="ctr" eaLnBrk="1" hangingPunct="1"/>
            <a:r>
              <a:rPr lang="en-GB" sz="3200" b="1" dirty="0">
                <a:solidFill>
                  <a:srgbClr val="1F1F99"/>
                </a:solidFill>
                <a:latin typeface="Calibri"/>
                <a:ea typeface="+mj-ea"/>
                <a:cs typeface="Calibri"/>
              </a:rPr>
              <a:t>Systematic</a:t>
            </a:r>
            <a:r>
              <a:rPr lang="en-GB" sz="3200" b="1" dirty="0">
                <a:solidFill>
                  <a:srgbClr val="000000"/>
                </a:solidFill>
                <a:latin typeface="Calibri" charset="0"/>
                <a:cs typeface="Calibri" charset="0"/>
              </a:rPr>
              <a:t> </a:t>
            </a:r>
            <a:r>
              <a:rPr lang="en-GB" sz="3200" b="1" dirty="0">
                <a:solidFill>
                  <a:srgbClr val="1F1F99"/>
                </a:solidFill>
                <a:latin typeface="Calibri"/>
                <a:ea typeface="+mj-ea"/>
                <a:cs typeface="Calibri"/>
              </a:rPr>
              <a:t>Approach </a:t>
            </a:r>
          </a:p>
          <a:p>
            <a:pPr algn="ctr" eaLnBrk="1" hangingPunct="1"/>
            <a:r>
              <a:rPr lang="en-GB" sz="3200" b="1" dirty="0">
                <a:solidFill>
                  <a:srgbClr val="1F1F99"/>
                </a:solidFill>
                <a:latin typeface="Calibri"/>
                <a:ea typeface="+mj-ea"/>
                <a:cs typeface="Calibri"/>
              </a:rPr>
              <a:t>Using Key Characteristics of Carcinogens</a:t>
            </a:r>
          </a:p>
        </p:txBody>
      </p:sp>
      <p:sp>
        <p:nvSpPr>
          <p:cNvPr id="19" name="Rectangle 18"/>
          <p:cNvSpPr/>
          <p:nvPr/>
        </p:nvSpPr>
        <p:spPr>
          <a:xfrm>
            <a:off x="4267200" y="4781550"/>
            <a:ext cx="4724400" cy="253916"/>
          </a:xfrm>
          <a:prstGeom prst="rect">
            <a:avLst/>
          </a:prstGeom>
          <a:solidFill>
            <a:schemeClr val="bg1"/>
          </a:solidFill>
          <a:ln>
            <a:solidFill>
              <a:srgbClr val="FF6600"/>
            </a:solidFill>
          </a:ln>
        </p:spPr>
        <p:txBody>
          <a:bodyPr>
            <a:spAutoFit/>
          </a:bodyPr>
          <a:lstStyle/>
          <a:p>
            <a:pPr>
              <a:spcAft>
                <a:spcPts val="300"/>
              </a:spcAft>
              <a:defRPr/>
            </a:pPr>
            <a:r>
              <a:rPr lang="en-GB" sz="1050" dirty="0">
                <a:solidFill>
                  <a:srgbClr val="000000"/>
                </a:solidFill>
                <a:latin typeface="Calibri"/>
                <a:cs typeface="Calibri"/>
              </a:rPr>
              <a:t>Smith MT, Guyton KZ, Gibbons CF, Fritz JM et al.. </a:t>
            </a:r>
            <a:r>
              <a:rPr lang="en-GB" sz="1050" i="1" dirty="0" err="1">
                <a:solidFill>
                  <a:srgbClr val="000000"/>
                </a:solidFill>
                <a:latin typeface="Calibri"/>
                <a:cs typeface="Calibri"/>
              </a:rPr>
              <a:t>Env</a:t>
            </a:r>
            <a:r>
              <a:rPr lang="en-GB" sz="1050" i="1" dirty="0">
                <a:solidFill>
                  <a:srgbClr val="000000"/>
                </a:solidFill>
                <a:latin typeface="Calibri"/>
                <a:cs typeface="Calibri"/>
              </a:rPr>
              <a:t> Health </a:t>
            </a:r>
            <a:r>
              <a:rPr lang="en-GB" sz="1050" i="1" dirty="0" err="1">
                <a:solidFill>
                  <a:srgbClr val="000000"/>
                </a:solidFill>
                <a:latin typeface="Calibri"/>
                <a:cs typeface="Calibri"/>
              </a:rPr>
              <a:t>Persp</a:t>
            </a:r>
            <a:r>
              <a:rPr lang="en-GB" sz="1050" i="1" dirty="0">
                <a:solidFill>
                  <a:srgbClr val="000000"/>
                </a:solidFill>
                <a:latin typeface="Calibri"/>
                <a:cs typeface="Calibri"/>
              </a:rPr>
              <a:t>.</a:t>
            </a:r>
            <a:r>
              <a:rPr lang="en-GB" sz="1050" dirty="0">
                <a:solidFill>
                  <a:srgbClr val="000000"/>
                </a:solidFill>
                <a:latin typeface="Calibri"/>
                <a:cs typeface="Calibri"/>
              </a:rPr>
              <a:t>, </a:t>
            </a:r>
            <a:r>
              <a:rPr lang="is-IS" sz="1050" i="1" dirty="0">
                <a:solidFill>
                  <a:srgbClr val="000000"/>
                </a:solidFill>
                <a:latin typeface="Calibri"/>
                <a:cs typeface="Calibri"/>
              </a:rPr>
              <a:t>124(6):713-21</a:t>
            </a:r>
            <a:endParaRPr lang="en-GB" sz="1050" dirty="0">
              <a:solidFill>
                <a:srgbClr val="000000"/>
              </a:solidFill>
              <a:latin typeface="Calibri"/>
              <a:cs typeface="Calibri"/>
            </a:endParaRPr>
          </a:p>
        </p:txBody>
      </p:sp>
    </p:spTree>
    <p:extLst>
      <p:ext uri="{BB962C8B-B14F-4D97-AF65-F5344CB8AC3E}">
        <p14:creationId xmlns:p14="http://schemas.microsoft.com/office/powerpoint/2010/main" val="2225100092"/>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dissolve">
                                      <p:cBhvr>
                                        <p:cTn id="10" dur="500"/>
                                        <p:tgtEl>
                                          <p:spTgt spid="2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dissolve">
                                      <p:cBhvr>
                                        <p:cTn id="13" dur="500"/>
                                        <p:tgtEl>
                                          <p:spTgt spid="2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par>
                                <p:cTn id="23" presetID="9"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dissolve">
                                      <p:cBhvr>
                                        <p:cTn id="25" dur="500"/>
                                        <p:tgtEl>
                                          <p:spTgt spid="4"/>
                                        </p:tgtEl>
                                      </p:cBhvr>
                                    </p:animEffect>
                                  </p:childTnLst>
                                </p:cTn>
                              </p:par>
                              <p:par>
                                <p:cTn id="26" presetID="9"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dissolv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MT Smith, UCB July 2015</a:t>
            </a:r>
            <a:endParaRPr lang="en-US"/>
          </a:p>
        </p:txBody>
      </p:sp>
      <p:pic>
        <p:nvPicPr>
          <p:cNvPr id="8" name="Picture 7"/>
          <p:cNvPicPr>
            <a:picLocks noChangeAspect="1"/>
          </p:cNvPicPr>
          <p:nvPr/>
        </p:nvPicPr>
        <p:blipFill>
          <a:blip r:embed="rId2"/>
          <a:stretch>
            <a:fillRect/>
          </a:stretch>
        </p:blipFill>
        <p:spPr>
          <a:xfrm>
            <a:off x="762001" y="785580"/>
            <a:ext cx="7269833" cy="4357920"/>
          </a:xfrm>
          <a:prstGeom prst="rect">
            <a:avLst/>
          </a:prstGeom>
        </p:spPr>
      </p:pic>
      <p:sp>
        <p:nvSpPr>
          <p:cNvPr id="2" name="Title 1"/>
          <p:cNvSpPr>
            <a:spLocks noGrp="1"/>
          </p:cNvSpPr>
          <p:nvPr>
            <p:ph type="title"/>
          </p:nvPr>
        </p:nvSpPr>
        <p:spPr>
          <a:xfrm>
            <a:off x="304800" y="0"/>
            <a:ext cx="8458200" cy="1200150"/>
          </a:xfrm>
          <a:solidFill>
            <a:schemeClr val="tx2">
              <a:lumMod val="50000"/>
            </a:schemeClr>
          </a:solidFill>
        </p:spPr>
        <p:txBody>
          <a:bodyPr>
            <a:noAutofit/>
          </a:bodyPr>
          <a:lstStyle/>
          <a:p>
            <a:r>
              <a:rPr lang="en-US" sz="3200" dirty="0" smtClean="0">
                <a:solidFill>
                  <a:srgbClr val="FFFF00"/>
                </a:solidFill>
              </a:rPr>
              <a:t>Benzene Mechanistic Data Search</a:t>
            </a:r>
            <a:br>
              <a:rPr lang="en-US" sz="3200" dirty="0" smtClean="0">
                <a:solidFill>
                  <a:srgbClr val="FFFF00"/>
                </a:solidFill>
              </a:rPr>
            </a:br>
            <a:r>
              <a:rPr lang="en-US" sz="1800" dirty="0">
                <a:solidFill>
                  <a:srgbClr val="FFFF00"/>
                </a:solidFill>
              </a:rPr>
              <a:t>conducted using the Health </a:t>
            </a:r>
            <a:r>
              <a:rPr lang="en-US" sz="1800" dirty="0" smtClean="0">
                <a:solidFill>
                  <a:srgbClr val="FFFF00"/>
                </a:solidFill>
              </a:rPr>
              <a:t>Assessment</a:t>
            </a:r>
            <a:r>
              <a:rPr lang="en-US" sz="1800" dirty="0">
                <a:solidFill>
                  <a:srgbClr val="FFFF00"/>
                </a:solidFill>
              </a:rPr>
              <a:t> </a:t>
            </a:r>
            <a:r>
              <a:rPr lang="en-US" sz="1800" dirty="0" smtClean="0">
                <a:solidFill>
                  <a:srgbClr val="FFFF00"/>
                </a:solidFill>
              </a:rPr>
              <a:t>Workplace </a:t>
            </a:r>
            <a:r>
              <a:rPr lang="en-US" sz="1800" dirty="0">
                <a:solidFill>
                  <a:srgbClr val="FFFF00"/>
                </a:solidFill>
              </a:rPr>
              <a:t>Collaborative (HAWC) </a:t>
            </a:r>
            <a:r>
              <a:rPr lang="en-US" sz="1800" dirty="0" smtClean="0">
                <a:solidFill>
                  <a:srgbClr val="FFFF00"/>
                </a:solidFill>
              </a:rPr>
              <a:t/>
            </a:r>
            <a:br>
              <a:rPr lang="en-US" sz="1800" dirty="0" smtClean="0">
                <a:solidFill>
                  <a:srgbClr val="FFFF00"/>
                </a:solidFill>
              </a:rPr>
            </a:br>
            <a:r>
              <a:rPr lang="en-US" sz="1800" dirty="0" smtClean="0">
                <a:solidFill>
                  <a:srgbClr val="FFFF00"/>
                </a:solidFill>
              </a:rPr>
              <a:t>Literature </a:t>
            </a:r>
            <a:r>
              <a:rPr lang="en-US" sz="1800" dirty="0">
                <a:solidFill>
                  <a:srgbClr val="FFFF00"/>
                </a:solidFill>
              </a:rPr>
              <a:t>Search tool (https://</a:t>
            </a:r>
            <a:r>
              <a:rPr lang="en-US" sz="1800" dirty="0" err="1">
                <a:solidFill>
                  <a:srgbClr val="FFFF00"/>
                </a:solidFill>
              </a:rPr>
              <a:t>hawcproject.org</a:t>
            </a:r>
            <a:r>
              <a:rPr lang="en-US" sz="1800" dirty="0">
                <a:solidFill>
                  <a:srgbClr val="FFFF00"/>
                </a:solidFill>
              </a:rPr>
              <a:t>/</a:t>
            </a:r>
            <a:r>
              <a:rPr lang="en-US" sz="1800" dirty="0" smtClean="0">
                <a:solidFill>
                  <a:srgbClr val="FFFF00"/>
                </a:solidFill>
              </a:rPr>
              <a:t>)</a:t>
            </a:r>
            <a:endParaRPr lang="en-US" sz="1800" dirty="0">
              <a:solidFill>
                <a:srgbClr val="FFFF00"/>
              </a:solidFill>
            </a:endParaRPr>
          </a:p>
        </p:txBody>
      </p:sp>
    </p:spTree>
    <p:extLst>
      <p:ext uri="{BB962C8B-B14F-4D97-AF65-F5344CB8AC3E}">
        <p14:creationId xmlns:p14="http://schemas.microsoft.com/office/powerpoint/2010/main" val="4054176010"/>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463848" y="1409068"/>
            <a:ext cx="1600199" cy="835277"/>
            <a:chOff x="3115237" y="2236559"/>
            <a:chExt cx="1676729" cy="1272789"/>
          </a:xfrm>
        </p:grpSpPr>
        <p:sp>
          <p:nvSpPr>
            <p:cNvPr id="4" name="Rectangle 3"/>
            <p:cNvSpPr/>
            <p:nvPr/>
          </p:nvSpPr>
          <p:spPr>
            <a:xfrm>
              <a:off x="3260423" y="2236559"/>
              <a:ext cx="1346558" cy="864948"/>
            </a:xfrm>
            <a:prstGeom prst="rect">
              <a:avLst/>
            </a:prstGeom>
            <a:solidFill>
              <a:srgbClr val="37609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100" dirty="0" smtClean="0">
                  <a:solidFill>
                    <a:prstClr val="white"/>
                  </a:solidFill>
                  <a:latin typeface="Calibri"/>
                </a:rPr>
                <a:t>Electrophilic metabolites</a:t>
              </a:r>
              <a:endParaRPr lang="en-US" sz="1100" dirty="0">
                <a:solidFill>
                  <a:prstClr val="white"/>
                </a:solidFill>
                <a:latin typeface="Calibri"/>
              </a:endParaRPr>
            </a:p>
          </p:txBody>
        </p:sp>
        <p:sp>
          <p:nvSpPr>
            <p:cNvPr id="11" name="TextBox 10"/>
            <p:cNvSpPr txBox="1"/>
            <p:nvPr/>
          </p:nvSpPr>
          <p:spPr>
            <a:xfrm>
              <a:off x="3115237" y="3110709"/>
              <a:ext cx="1676729" cy="398639"/>
            </a:xfrm>
            <a:prstGeom prst="rect">
              <a:avLst/>
            </a:prstGeom>
            <a:noFill/>
          </p:spPr>
          <p:txBody>
            <a:bodyPr wrap="square" rtlCol="0">
              <a:spAutoFit/>
            </a:bodyPr>
            <a:lstStyle/>
            <a:p>
              <a:pPr algn="ctr" defTabSz="457200" fontAlgn="auto">
                <a:spcBef>
                  <a:spcPts val="0"/>
                </a:spcBef>
                <a:spcAft>
                  <a:spcPts val="0"/>
                </a:spcAft>
              </a:pPr>
              <a:r>
                <a:rPr lang="en-US" sz="1100" dirty="0" smtClean="0">
                  <a:solidFill>
                    <a:prstClr val="black"/>
                  </a:solidFill>
                  <a:latin typeface="Calibri"/>
                  <a:cs typeface="+mn-cs"/>
                </a:rPr>
                <a:t>Metabolic Activation</a:t>
              </a:r>
              <a:endParaRPr lang="en-US" sz="1100" dirty="0">
                <a:solidFill>
                  <a:prstClr val="black"/>
                </a:solidFill>
                <a:latin typeface="Calibri"/>
                <a:cs typeface="+mn-cs"/>
              </a:endParaRPr>
            </a:p>
          </p:txBody>
        </p:sp>
      </p:grpSp>
      <p:grpSp>
        <p:nvGrpSpPr>
          <p:cNvPr id="13" name="Group 12"/>
          <p:cNvGrpSpPr/>
          <p:nvPr/>
        </p:nvGrpSpPr>
        <p:grpSpPr>
          <a:xfrm>
            <a:off x="2270921" y="1409069"/>
            <a:ext cx="1326178" cy="835277"/>
            <a:chOff x="3254190" y="2236559"/>
            <a:chExt cx="1389603" cy="1272788"/>
          </a:xfrm>
        </p:grpSpPr>
        <p:sp>
          <p:nvSpPr>
            <p:cNvPr id="14" name="Rectangle 13"/>
            <p:cNvSpPr/>
            <p:nvPr/>
          </p:nvSpPr>
          <p:spPr>
            <a:xfrm>
              <a:off x="3260423" y="2236559"/>
              <a:ext cx="1346558" cy="8649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200" dirty="0" smtClean="0">
                  <a:solidFill>
                    <a:prstClr val="white"/>
                  </a:solidFill>
                  <a:latin typeface="Calibri"/>
                </a:rPr>
                <a:t>ROS</a:t>
              </a:r>
            </a:p>
            <a:p>
              <a:pPr algn="ctr" defTabSz="457200" fontAlgn="auto">
                <a:spcBef>
                  <a:spcPts val="0"/>
                </a:spcBef>
                <a:spcAft>
                  <a:spcPts val="0"/>
                </a:spcAft>
              </a:pPr>
              <a:r>
                <a:rPr lang="en-US" sz="1200" dirty="0" smtClean="0">
                  <a:solidFill>
                    <a:prstClr val="white"/>
                  </a:solidFill>
                  <a:latin typeface="Calibri"/>
                </a:rPr>
                <a:t>Oxidative DNA Damage</a:t>
              </a:r>
              <a:endParaRPr lang="en-US" sz="1200" dirty="0">
                <a:solidFill>
                  <a:prstClr val="white"/>
                </a:solidFill>
                <a:latin typeface="Calibri"/>
              </a:endParaRPr>
            </a:p>
          </p:txBody>
        </p:sp>
        <p:sp>
          <p:nvSpPr>
            <p:cNvPr id="15" name="TextBox 14"/>
            <p:cNvSpPr txBox="1"/>
            <p:nvPr/>
          </p:nvSpPr>
          <p:spPr>
            <a:xfrm>
              <a:off x="3254190" y="3110708"/>
              <a:ext cx="1389603" cy="398639"/>
            </a:xfrm>
            <a:prstGeom prst="rect">
              <a:avLst/>
            </a:prstGeom>
            <a:noFill/>
          </p:spPr>
          <p:txBody>
            <a:bodyPr wrap="square" rtlCol="0">
              <a:spAutoFit/>
            </a:bodyPr>
            <a:lstStyle/>
            <a:p>
              <a:pPr algn="ctr" defTabSz="457200" fontAlgn="auto">
                <a:spcBef>
                  <a:spcPts val="0"/>
                </a:spcBef>
                <a:spcAft>
                  <a:spcPts val="0"/>
                </a:spcAft>
              </a:pPr>
              <a:r>
                <a:rPr lang="en-US" sz="1100" dirty="0" smtClean="0">
                  <a:solidFill>
                    <a:prstClr val="black"/>
                  </a:solidFill>
                  <a:latin typeface="Calibri"/>
                  <a:cs typeface="+mn-cs"/>
                </a:rPr>
                <a:t>Oxidative Stress</a:t>
              </a:r>
              <a:endParaRPr lang="en-US" sz="1100" dirty="0">
                <a:solidFill>
                  <a:prstClr val="black"/>
                </a:solidFill>
                <a:latin typeface="Calibri"/>
                <a:cs typeface="+mn-cs"/>
              </a:endParaRPr>
            </a:p>
          </p:txBody>
        </p:sp>
      </p:grpSp>
      <p:grpSp>
        <p:nvGrpSpPr>
          <p:cNvPr id="16" name="Group 15"/>
          <p:cNvGrpSpPr/>
          <p:nvPr/>
        </p:nvGrpSpPr>
        <p:grpSpPr>
          <a:xfrm>
            <a:off x="2133601" y="2229465"/>
            <a:ext cx="1507645" cy="1031902"/>
            <a:chOff x="3148952" y="2198787"/>
            <a:chExt cx="1494841" cy="1221633"/>
          </a:xfrm>
        </p:grpSpPr>
        <p:sp>
          <p:nvSpPr>
            <p:cNvPr id="17" name="Rectangle 16"/>
            <p:cNvSpPr/>
            <p:nvPr/>
          </p:nvSpPr>
          <p:spPr>
            <a:xfrm>
              <a:off x="3148952" y="2198787"/>
              <a:ext cx="1437938" cy="93120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200" dirty="0" err="1">
                  <a:solidFill>
                    <a:prstClr val="white"/>
                  </a:solidFill>
                  <a:latin typeface="Calibri"/>
                </a:rPr>
                <a:t>Topo</a:t>
              </a:r>
              <a:r>
                <a:rPr lang="en-US" sz="1200" dirty="0">
                  <a:solidFill>
                    <a:prstClr val="white"/>
                  </a:solidFill>
                  <a:latin typeface="Calibri"/>
                </a:rPr>
                <a:t> II Inhibition</a:t>
              </a:r>
            </a:p>
            <a:p>
              <a:pPr algn="ctr" defTabSz="457200" fontAlgn="auto">
                <a:spcBef>
                  <a:spcPts val="0"/>
                </a:spcBef>
                <a:spcAft>
                  <a:spcPts val="0"/>
                </a:spcAft>
              </a:pPr>
              <a:r>
                <a:rPr lang="en-US" sz="1200" dirty="0" smtClean="0">
                  <a:solidFill>
                    <a:prstClr val="white"/>
                  </a:solidFill>
                  <a:latin typeface="Calibri"/>
                </a:rPr>
                <a:t>Inhibition of DNA Repair Pathways</a:t>
              </a:r>
            </a:p>
            <a:p>
              <a:pPr algn="ctr" defTabSz="457200" fontAlgn="auto">
                <a:spcBef>
                  <a:spcPts val="0"/>
                </a:spcBef>
                <a:spcAft>
                  <a:spcPts val="0"/>
                </a:spcAft>
              </a:pPr>
              <a:r>
                <a:rPr lang="en-US" sz="1200" dirty="0" smtClean="0">
                  <a:solidFill>
                    <a:prstClr val="white"/>
                  </a:solidFill>
                  <a:latin typeface="Calibri"/>
                </a:rPr>
                <a:t>Metabolites induce genomic instability</a:t>
              </a:r>
              <a:endParaRPr lang="en-US" sz="1200" dirty="0">
                <a:solidFill>
                  <a:prstClr val="white"/>
                </a:solidFill>
                <a:latin typeface="Calibri"/>
              </a:endParaRPr>
            </a:p>
          </p:txBody>
        </p:sp>
        <p:sp>
          <p:nvSpPr>
            <p:cNvPr id="18" name="TextBox 17"/>
            <p:cNvSpPr txBox="1"/>
            <p:nvPr/>
          </p:nvSpPr>
          <p:spPr>
            <a:xfrm>
              <a:off x="3254190" y="3110709"/>
              <a:ext cx="1389603" cy="309711"/>
            </a:xfrm>
            <a:prstGeom prst="rect">
              <a:avLst/>
            </a:prstGeom>
            <a:noFill/>
          </p:spPr>
          <p:txBody>
            <a:bodyPr wrap="square" rtlCol="0">
              <a:spAutoFit/>
            </a:bodyPr>
            <a:lstStyle/>
            <a:p>
              <a:pPr algn="ctr" defTabSz="457200" fontAlgn="auto">
                <a:spcBef>
                  <a:spcPts val="0"/>
                </a:spcBef>
                <a:spcAft>
                  <a:spcPts val="0"/>
                </a:spcAft>
              </a:pPr>
              <a:r>
                <a:rPr lang="en-US" sz="1100" dirty="0" smtClean="0">
                  <a:solidFill>
                    <a:prstClr val="black"/>
                  </a:solidFill>
                  <a:latin typeface="Calibri"/>
                  <a:cs typeface="+mn-cs"/>
                </a:rPr>
                <a:t>Altered DNA Repair</a:t>
              </a:r>
              <a:endParaRPr lang="en-US" sz="1100" dirty="0">
                <a:solidFill>
                  <a:prstClr val="black"/>
                </a:solidFill>
                <a:latin typeface="Calibri"/>
                <a:cs typeface="+mn-cs"/>
              </a:endParaRPr>
            </a:p>
          </p:txBody>
        </p:sp>
      </p:grpSp>
      <p:grpSp>
        <p:nvGrpSpPr>
          <p:cNvPr id="19" name="Group 18"/>
          <p:cNvGrpSpPr/>
          <p:nvPr/>
        </p:nvGrpSpPr>
        <p:grpSpPr>
          <a:xfrm>
            <a:off x="4596458" y="2263035"/>
            <a:ext cx="1326178" cy="935640"/>
            <a:chOff x="3254190" y="2236559"/>
            <a:chExt cx="1389603" cy="1213431"/>
          </a:xfrm>
        </p:grpSpPr>
        <p:sp>
          <p:nvSpPr>
            <p:cNvPr id="20" name="Rectangle 19"/>
            <p:cNvSpPr/>
            <p:nvPr/>
          </p:nvSpPr>
          <p:spPr>
            <a:xfrm>
              <a:off x="3260423" y="2236559"/>
              <a:ext cx="1346558" cy="864948"/>
            </a:xfrm>
            <a:prstGeom prst="rect">
              <a:avLst/>
            </a:prstGeom>
            <a:solidFill>
              <a:srgbClr val="37609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200" dirty="0" smtClean="0">
                  <a:solidFill>
                    <a:prstClr val="white"/>
                  </a:solidFill>
                  <a:latin typeface="Calibri"/>
                </a:rPr>
                <a:t>DNA Damage</a:t>
              </a:r>
            </a:p>
            <a:p>
              <a:pPr algn="ctr" defTabSz="457200" fontAlgn="auto">
                <a:spcBef>
                  <a:spcPts val="0"/>
                </a:spcBef>
                <a:spcAft>
                  <a:spcPts val="0"/>
                </a:spcAft>
              </a:pPr>
              <a:r>
                <a:rPr lang="en-US" sz="1200" dirty="0" smtClean="0">
                  <a:solidFill>
                    <a:prstClr val="white"/>
                  </a:solidFill>
                  <a:latin typeface="Calibri"/>
                </a:rPr>
                <a:t>Mutations</a:t>
              </a:r>
            </a:p>
            <a:p>
              <a:pPr algn="ctr" defTabSz="457200" fontAlgn="auto">
                <a:spcBef>
                  <a:spcPts val="0"/>
                </a:spcBef>
                <a:spcAft>
                  <a:spcPts val="0"/>
                </a:spcAft>
              </a:pPr>
              <a:r>
                <a:rPr lang="en-US" sz="1200" dirty="0" smtClean="0">
                  <a:solidFill>
                    <a:prstClr val="white"/>
                  </a:solidFill>
                  <a:latin typeface="Calibri"/>
                </a:rPr>
                <a:t>Chromosome aberrations</a:t>
              </a:r>
            </a:p>
          </p:txBody>
        </p:sp>
        <p:sp>
          <p:nvSpPr>
            <p:cNvPr id="21" name="TextBox 20"/>
            <p:cNvSpPr txBox="1"/>
            <p:nvPr/>
          </p:nvSpPr>
          <p:spPr>
            <a:xfrm>
              <a:off x="3254190" y="3110708"/>
              <a:ext cx="1389603" cy="339282"/>
            </a:xfrm>
            <a:prstGeom prst="rect">
              <a:avLst/>
            </a:prstGeom>
            <a:noFill/>
          </p:spPr>
          <p:txBody>
            <a:bodyPr wrap="square" rtlCol="0">
              <a:spAutoFit/>
            </a:bodyPr>
            <a:lstStyle/>
            <a:p>
              <a:pPr algn="ctr" defTabSz="457200" fontAlgn="auto">
                <a:spcBef>
                  <a:spcPts val="0"/>
                </a:spcBef>
                <a:spcAft>
                  <a:spcPts val="0"/>
                </a:spcAft>
              </a:pPr>
              <a:r>
                <a:rPr lang="en-US" sz="1100" dirty="0" err="1" smtClean="0">
                  <a:solidFill>
                    <a:prstClr val="black"/>
                  </a:solidFill>
                  <a:latin typeface="Calibri"/>
                  <a:cs typeface="+mn-cs"/>
                </a:rPr>
                <a:t>Genotoxicity</a:t>
              </a:r>
              <a:endParaRPr lang="en-US" sz="1100" dirty="0">
                <a:solidFill>
                  <a:prstClr val="black"/>
                </a:solidFill>
                <a:latin typeface="Calibri"/>
                <a:cs typeface="+mn-cs"/>
              </a:endParaRPr>
            </a:p>
          </p:txBody>
        </p:sp>
      </p:grpSp>
      <p:grpSp>
        <p:nvGrpSpPr>
          <p:cNvPr id="88" name="Group 87"/>
          <p:cNvGrpSpPr/>
          <p:nvPr/>
        </p:nvGrpSpPr>
        <p:grpSpPr>
          <a:xfrm>
            <a:off x="2254049" y="3461956"/>
            <a:ext cx="1452017" cy="842933"/>
            <a:chOff x="2210483" y="4388071"/>
            <a:chExt cx="1521460" cy="1284455"/>
          </a:xfrm>
        </p:grpSpPr>
        <p:sp>
          <p:nvSpPr>
            <p:cNvPr id="23" name="Rectangle 22"/>
            <p:cNvSpPr/>
            <p:nvPr/>
          </p:nvSpPr>
          <p:spPr>
            <a:xfrm>
              <a:off x="2379152" y="4388071"/>
              <a:ext cx="1346558" cy="864948"/>
            </a:xfrm>
            <a:prstGeom prst="rect">
              <a:avLst/>
            </a:prstGeom>
            <a:solidFill>
              <a:srgbClr val="558ED5"/>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200" dirty="0" smtClean="0">
                  <a:solidFill>
                    <a:prstClr val="white"/>
                  </a:solidFill>
                  <a:latin typeface="Calibri"/>
                </a:rPr>
                <a:t>Reduced Immune Surveillance</a:t>
              </a:r>
              <a:endParaRPr lang="en-US" sz="1200" dirty="0">
                <a:solidFill>
                  <a:prstClr val="white"/>
                </a:solidFill>
                <a:latin typeface="Calibri"/>
              </a:endParaRPr>
            </a:p>
          </p:txBody>
        </p:sp>
        <p:sp>
          <p:nvSpPr>
            <p:cNvPr id="24" name="TextBox 23"/>
            <p:cNvSpPr txBox="1"/>
            <p:nvPr/>
          </p:nvSpPr>
          <p:spPr>
            <a:xfrm>
              <a:off x="2210483" y="5273886"/>
              <a:ext cx="1521460" cy="398640"/>
            </a:xfrm>
            <a:prstGeom prst="rect">
              <a:avLst/>
            </a:prstGeom>
            <a:noFill/>
          </p:spPr>
          <p:txBody>
            <a:bodyPr wrap="square" rtlCol="0">
              <a:spAutoFit/>
            </a:bodyPr>
            <a:lstStyle/>
            <a:p>
              <a:pPr algn="ctr" defTabSz="457200" fontAlgn="auto">
                <a:spcBef>
                  <a:spcPts val="0"/>
                </a:spcBef>
                <a:spcAft>
                  <a:spcPts val="0"/>
                </a:spcAft>
              </a:pPr>
              <a:r>
                <a:rPr lang="en-US" sz="1100" dirty="0" smtClean="0">
                  <a:solidFill>
                    <a:prstClr val="black"/>
                  </a:solidFill>
                  <a:latin typeface="Calibri"/>
                  <a:cs typeface="+mn-cs"/>
                </a:rPr>
                <a:t>Immunosuppression</a:t>
              </a:r>
              <a:endParaRPr lang="en-US" sz="1100" dirty="0">
                <a:solidFill>
                  <a:prstClr val="black"/>
                </a:solidFill>
                <a:latin typeface="Calibri"/>
                <a:cs typeface="+mn-cs"/>
              </a:endParaRPr>
            </a:p>
          </p:txBody>
        </p:sp>
      </p:grpSp>
      <p:grpSp>
        <p:nvGrpSpPr>
          <p:cNvPr id="25" name="Group 24"/>
          <p:cNvGrpSpPr/>
          <p:nvPr/>
        </p:nvGrpSpPr>
        <p:grpSpPr>
          <a:xfrm>
            <a:off x="4596458" y="3455916"/>
            <a:ext cx="1326178" cy="1004554"/>
            <a:chOff x="3254190" y="2236559"/>
            <a:chExt cx="1389603" cy="1530734"/>
          </a:xfrm>
        </p:grpSpPr>
        <p:sp>
          <p:nvSpPr>
            <p:cNvPr id="26" name="Rectangle 25"/>
            <p:cNvSpPr/>
            <p:nvPr/>
          </p:nvSpPr>
          <p:spPr>
            <a:xfrm>
              <a:off x="3260423" y="2236559"/>
              <a:ext cx="1346558" cy="864948"/>
            </a:xfrm>
            <a:prstGeom prst="rect">
              <a:avLst/>
            </a:prstGeom>
            <a:solidFill>
              <a:srgbClr val="37609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100" dirty="0" smtClean="0">
                  <a:solidFill>
                    <a:prstClr val="white"/>
                  </a:solidFill>
                  <a:latin typeface="Calibri"/>
                </a:rPr>
                <a:t>Stem Cell Transformation</a:t>
              </a:r>
            </a:p>
            <a:p>
              <a:pPr algn="ctr" defTabSz="457200" fontAlgn="auto">
                <a:spcBef>
                  <a:spcPts val="0"/>
                </a:spcBef>
                <a:spcAft>
                  <a:spcPts val="0"/>
                </a:spcAft>
              </a:pPr>
              <a:r>
                <a:rPr lang="en-US" sz="1100" dirty="0" smtClean="0">
                  <a:solidFill>
                    <a:prstClr val="white"/>
                  </a:solidFill>
                  <a:latin typeface="Calibri"/>
                </a:rPr>
                <a:t>Proliferation</a:t>
              </a:r>
            </a:p>
            <a:p>
              <a:pPr algn="ctr" defTabSz="457200" fontAlgn="auto">
                <a:spcBef>
                  <a:spcPts val="0"/>
                </a:spcBef>
                <a:spcAft>
                  <a:spcPts val="0"/>
                </a:spcAft>
              </a:pPr>
              <a:r>
                <a:rPr lang="en-US" sz="1100" dirty="0" smtClean="0">
                  <a:solidFill>
                    <a:prstClr val="white"/>
                  </a:solidFill>
                  <a:latin typeface="Calibri"/>
                </a:rPr>
                <a:t>Clonal Expansion</a:t>
              </a:r>
              <a:endParaRPr lang="en-US" sz="1100" dirty="0">
                <a:solidFill>
                  <a:prstClr val="white"/>
                </a:solidFill>
                <a:latin typeface="Calibri"/>
              </a:endParaRPr>
            </a:p>
          </p:txBody>
        </p:sp>
        <p:sp>
          <p:nvSpPr>
            <p:cNvPr id="27" name="TextBox 26"/>
            <p:cNvSpPr txBox="1"/>
            <p:nvPr/>
          </p:nvSpPr>
          <p:spPr>
            <a:xfrm>
              <a:off x="3254190" y="3110710"/>
              <a:ext cx="1389603" cy="656583"/>
            </a:xfrm>
            <a:prstGeom prst="rect">
              <a:avLst/>
            </a:prstGeom>
            <a:noFill/>
          </p:spPr>
          <p:txBody>
            <a:bodyPr wrap="square" rtlCol="0">
              <a:spAutoFit/>
            </a:bodyPr>
            <a:lstStyle/>
            <a:p>
              <a:pPr algn="ctr" defTabSz="457200" fontAlgn="auto">
                <a:spcBef>
                  <a:spcPts val="0"/>
                </a:spcBef>
                <a:spcAft>
                  <a:spcPts val="0"/>
                </a:spcAft>
              </a:pPr>
              <a:r>
                <a:rPr lang="en-US" sz="1100" dirty="0" smtClean="0">
                  <a:solidFill>
                    <a:prstClr val="black"/>
                  </a:solidFill>
                  <a:latin typeface="Calibri"/>
                  <a:cs typeface="+mn-cs"/>
                </a:rPr>
                <a:t>Altered Cell Proliferation</a:t>
              </a:r>
              <a:endParaRPr lang="en-US" sz="1100" dirty="0">
                <a:solidFill>
                  <a:prstClr val="black"/>
                </a:solidFill>
                <a:latin typeface="Calibri"/>
                <a:cs typeface="+mn-cs"/>
              </a:endParaRPr>
            </a:p>
          </p:txBody>
        </p:sp>
      </p:grpSp>
      <p:grpSp>
        <p:nvGrpSpPr>
          <p:cNvPr id="28" name="Group 27"/>
          <p:cNvGrpSpPr/>
          <p:nvPr/>
        </p:nvGrpSpPr>
        <p:grpSpPr>
          <a:xfrm>
            <a:off x="6870651" y="1409068"/>
            <a:ext cx="1326178" cy="1004554"/>
            <a:chOff x="3254190" y="2236559"/>
            <a:chExt cx="1389603" cy="1530734"/>
          </a:xfrm>
        </p:grpSpPr>
        <p:sp>
          <p:nvSpPr>
            <p:cNvPr id="29" name="Rectangle 28"/>
            <p:cNvSpPr/>
            <p:nvPr/>
          </p:nvSpPr>
          <p:spPr>
            <a:xfrm>
              <a:off x="3260423" y="2236559"/>
              <a:ext cx="1346558" cy="8649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200" dirty="0" err="1" smtClean="0">
                  <a:solidFill>
                    <a:prstClr val="white"/>
                  </a:solidFill>
                  <a:latin typeface="Calibri"/>
                </a:rPr>
                <a:t>AhR</a:t>
              </a:r>
              <a:r>
                <a:rPr lang="en-US" sz="1200" dirty="0" smtClean="0">
                  <a:solidFill>
                    <a:prstClr val="white"/>
                  </a:solidFill>
                  <a:latin typeface="Calibri"/>
                </a:rPr>
                <a:t> </a:t>
              </a:r>
              <a:r>
                <a:rPr lang="en-US" sz="1200" dirty="0" err="1" smtClean="0">
                  <a:solidFill>
                    <a:prstClr val="white"/>
                  </a:solidFill>
                  <a:latin typeface="Calibri"/>
                </a:rPr>
                <a:t>Dysregulation</a:t>
              </a:r>
              <a:endParaRPr lang="en-US" sz="1200" dirty="0">
                <a:solidFill>
                  <a:prstClr val="white"/>
                </a:solidFill>
                <a:latin typeface="Calibri"/>
              </a:endParaRPr>
            </a:p>
          </p:txBody>
        </p:sp>
        <p:sp>
          <p:nvSpPr>
            <p:cNvPr id="30" name="TextBox 29"/>
            <p:cNvSpPr txBox="1"/>
            <p:nvPr/>
          </p:nvSpPr>
          <p:spPr>
            <a:xfrm>
              <a:off x="3254190" y="3110710"/>
              <a:ext cx="1389603" cy="656583"/>
            </a:xfrm>
            <a:prstGeom prst="rect">
              <a:avLst/>
            </a:prstGeom>
            <a:noFill/>
          </p:spPr>
          <p:txBody>
            <a:bodyPr wrap="square" rtlCol="0">
              <a:spAutoFit/>
            </a:bodyPr>
            <a:lstStyle/>
            <a:p>
              <a:pPr algn="ctr" defTabSz="457200" fontAlgn="auto">
                <a:spcBef>
                  <a:spcPts val="0"/>
                </a:spcBef>
                <a:spcAft>
                  <a:spcPts val="0"/>
                </a:spcAft>
              </a:pPr>
              <a:r>
                <a:rPr lang="en-US" sz="1100" dirty="0" smtClean="0">
                  <a:solidFill>
                    <a:prstClr val="black"/>
                  </a:solidFill>
                  <a:latin typeface="Calibri"/>
                  <a:cs typeface="+mn-cs"/>
                </a:rPr>
                <a:t>Modulation of receptor</a:t>
              </a:r>
              <a:endParaRPr lang="en-US" sz="1100" dirty="0">
                <a:solidFill>
                  <a:prstClr val="black"/>
                </a:solidFill>
                <a:latin typeface="Calibri"/>
                <a:cs typeface="+mn-cs"/>
              </a:endParaRPr>
            </a:p>
          </p:txBody>
        </p:sp>
      </p:grpSp>
      <p:grpSp>
        <p:nvGrpSpPr>
          <p:cNvPr id="31" name="Group 30"/>
          <p:cNvGrpSpPr/>
          <p:nvPr/>
        </p:nvGrpSpPr>
        <p:grpSpPr>
          <a:xfrm>
            <a:off x="6382052" y="2880852"/>
            <a:ext cx="1331356" cy="1053672"/>
            <a:chOff x="3254190" y="2161714"/>
            <a:chExt cx="1395028" cy="1605577"/>
          </a:xfrm>
        </p:grpSpPr>
        <p:sp>
          <p:nvSpPr>
            <p:cNvPr id="32" name="Rectangle 31"/>
            <p:cNvSpPr/>
            <p:nvPr/>
          </p:nvSpPr>
          <p:spPr>
            <a:xfrm>
              <a:off x="3260424" y="2161714"/>
              <a:ext cx="1388794" cy="10206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200" dirty="0" smtClean="0">
                  <a:solidFill>
                    <a:prstClr val="white"/>
                  </a:solidFill>
                  <a:latin typeface="Calibri"/>
                </a:rPr>
                <a:t>Altered DNA methylation,</a:t>
              </a:r>
            </a:p>
            <a:p>
              <a:pPr algn="ctr" defTabSz="457200" fontAlgn="auto">
                <a:spcBef>
                  <a:spcPts val="0"/>
                </a:spcBef>
                <a:spcAft>
                  <a:spcPts val="0"/>
                </a:spcAft>
              </a:pPr>
              <a:r>
                <a:rPr lang="en-US" sz="1200" dirty="0" smtClean="0">
                  <a:solidFill>
                    <a:prstClr val="white"/>
                  </a:solidFill>
                  <a:latin typeface="Calibri"/>
                </a:rPr>
                <a:t>miRNA changes, Histone modifications</a:t>
              </a:r>
            </a:p>
          </p:txBody>
        </p:sp>
        <p:sp>
          <p:nvSpPr>
            <p:cNvPr id="33" name="TextBox 32"/>
            <p:cNvSpPr txBox="1"/>
            <p:nvPr/>
          </p:nvSpPr>
          <p:spPr>
            <a:xfrm>
              <a:off x="3254190" y="3110709"/>
              <a:ext cx="1389603" cy="656582"/>
            </a:xfrm>
            <a:prstGeom prst="rect">
              <a:avLst/>
            </a:prstGeom>
            <a:noFill/>
          </p:spPr>
          <p:txBody>
            <a:bodyPr wrap="square" rtlCol="0">
              <a:spAutoFit/>
            </a:bodyPr>
            <a:lstStyle/>
            <a:p>
              <a:pPr algn="ctr" defTabSz="457200" fontAlgn="auto">
                <a:spcBef>
                  <a:spcPts val="0"/>
                </a:spcBef>
                <a:spcAft>
                  <a:spcPts val="0"/>
                </a:spcAft>
              </a:pPr>
              <a:r>
                <a:rPr lang="en-US" sz="1100" dirty="0" smtClean="0">
                  <a:solidFill>
                    <a:prstClr val="black"/>
                  </a:solidFill>
                  <a:latin typeface="Calibri"/>
                  <a:cs typeface="+mn-cs"/>
                </a:rPr>
                <a:t>Epigenetic alterations</a:t>
              </a:r>
              <a:endParaRPr lang="en-US" sz="1100" dirty="0">
                <a:solidFill>
                  <a:prstClr val="black"/>
                </a:solidFill>
                <a:latin typeface="Calibri"/>
                <a:cs typeface="+mn-cs"/>
              </a:endParaRPr>
            </a:p>
          </p:txBody>
        </p:sp>
      </p:grpSp>
      <p:sp>
        <p:nvSpPr>
          <p:cNvPr id="35" name="Rectangle 34"/>
          <p:cNvSpPr/>
          <p:nvPr/>
        </p:nvSpPr>
        <p:spPr>
          <a:xfrm>
            <a:off x="4114800" y="4572000"/>
            <a:ext cx="2286000" cy="48136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dirty="0" smtClean="0">
                <a:solidFill>
                  <a:prstClr val="white"/>
                </a:solidFill>
                <a:latin typeface="Calibri"/>
              </a:rPr>
              <a:t>Human Leukemia</a:t>
            </a:r>
          </a:p>
          <a:p>
            <a:pPr algn="ctr" defTabSz="457200" fontAlgn="auto">
              <a:spcBef>
                <a:spcPts val="0"/>
              </a:spcBef>
              <a:spcAft>
                <a:spcPts val="0"/>
              </a:spcAft>
            </a:pPr>
            <a:r>
              <a:rPr lang="en-US" dirty="0" smtClean="0">
                <a:solidFill>
                  <a:prstClr val="white"/>
                </a:solidFill>
                <a:latin typeface="Calibri"/>
              </a:rPr>
              <a:t>Rodent Tumors</a:t>
            </a:r>
            <a:endParaRPr lang="en-US" dirty="0">
              <a:solidFill>
                <a:prstClr val="white"/>
              </a:solidFill>
              <a:latin typeface="Calibri"/>
            </a:endParaRPr>
          </a:p>
        </p:txBody>
      </p:sp>
      <p:sp>
        <p:nvSpPr>
          <p:cNvPr id="37" name="TextBox 36"/>
          <p:cNvSpPr txBox="1"/>
          <p:nvPr/>
        </p:nvSpPr>
        <p:spPr>
          <a:xfrm>
            <a:off x="4351339" y="914400"/>
            <a:ext cx="1903286" cy="369332"/>
          </a:xfrm>
          <a:prstGeom prst="rect">
            <a:avLst/>
          </a:prstGeom>
          <a:noFill/>
        </p:spPr>
        <p:txBody>
          <a:bodyPr wrap="none" rtlCol="0">
            <a:spAutoFit/>
          </a:bodyPr>
          <a:lstStyle/>
          <a:p>
            <a:pPr defTabSz="457200" fontAlgn="auto">
              <a:spcBef>
                <a:spcPts val="0"/>
              </a:spcBef>
              <a:spcAft>
                <a:spcPts val="0"/>
              </a:spcAft>
            </a:pPr>
            <a:r>
              <a:rPr lang="en-US" dirty="0" smtClean="0">
                <a:solidFill>
                  <a:prstClr val="black"/>
                </a:solidFill>
                <a:latin typeface="Calibri"/>
                <a:cs typeface="+mn-cs"/>
              </a:rPr>
              <a:t>Benzene Exposure</a:t>
            </a:r>
            <a:endParaRPr lang="en-US" dirty="0">
              <a:solidFill>
                <a:prstClr val="black"/>
              </a:solidFill>
              <a:latin typeface="Calibri"/>
              <a:cs typeface="+mn-cs"/>
            </a:endParaRPr>
          </a:p>
        </p:txBody>
      </p:sp>
      <p:cxnSp>
        <p:nvCxnSpPr>
          <p:cNvPr id="39" name="Straight Arrow Connector 38"/>
          <p:cNvCxnSpPr/>
          <p:nvPr/>
        </p:nvCxnSpPr>
        <p:spPr>
          <a:xfrm>
            <a:off x="5902097" y="1834790"/>
            <a:ext cx="1053779" cy="10468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4" idx="1"/>
            <a:endCxn id="14" idx="3"/>
          </p:cNvCxnSpPr>
          <p:nvPr/>
        </p:nvCxnSpPr>
        <p:spPr>
          <a:xfrm flipH="1">
            <a:off x="3561968" y="1692882"/>
            <a:ext cx="104043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14" idx="3"/>
          </p:cNvCxnSpPr>
          <p:nvPr/>
        </p:nvCxnSpPr>
        <p:spPr>
          <a:xfrm>
            <a:off x="3561967" y="1692883"/>
            <a:ext cx="968980" cy="6653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4" idx="3"/>
            <a:endCxn id="29" idx="1"/>
          </p:cNvCxnSpPr>
          <p:nvPr/>
        </p:nvCxnSpPr>
        <p:spPr>
          <a:xfrm>
            <a:off x="5887505" y="1692882"/>
            <a:ext cx="98909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H="1">
            <a:off x="5791200" y="1771650"/>
            <a:ext cx="1143000" cy="15985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a:stCxn id="21" idx="2"/>
            <a:endCxn id="26" idx="0"/>
          </p:cNvCxnSpPr>
          <p:nvPr/>
        </p:nvCxnSpPr>
        <p:spPr>
          <a:xfrm flipH="1">
            <a:off x="5244956" y="3198675"/>
            <a:ext cx="14591" cy="2572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a:stCxn id="27" idx="2"/>
            <a:endCxn id="35" idx="0"/>
          </p:cNvCxnSpPr>
          <p:nvPr/>
        </p:nvCxnSpPr>
        <p:spPr>
          <a:xfrm flipH="1">
            <a:off x="5257800" y="4460470"/>
            <a:ext cx="1747" cy="1115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a:stCxn id="11" idx="2"/>
            <a:endCxn id="20" idx="0"/>
          </p:cNvCxnSpPr>
          <p:nvPr/>
        </p:nvCxnSpPr>
        <p:spPr>
          <a:xfrm flipH="1">
            <a:off x="5244956" y="2244345"/>
            <a:ext cx="18992" cy="186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a:stCxn id="23" idx="3"/>
            <a:endCxn id="26" idx="1"/>
          </p:cNvCxnSpPr>
          <p:nvPr/>
        </p:nvCxnSpPr>
        <p:spPr>
          <a:xfrm flipV="1">
            <a:off x="3700116" y="3739730"/>
            <a:ext cx="902290" cy="603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a:stCxn id="37" idx="2"/>
            <a:endCxn id="4" idx="0"/>
          </p:cNvCxnSpPr>
          <p:nvPr/>
        </p:nvCxnSpPr>
        <p:spPr>
          <a:xfrm flipH="1">
            <a:off x="5244956" y="1283732"/>
            <a:ext cx="58026" cy="1253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a:stCxn id="15" idx="2"/>
            <a:endCxn id="17" idx="0"/>
          </p:cNvCxnSpPr>
          <p:nvPr/>
        </p:nvCxnSpPr>
        <p:spPr>
          <a:xfrm flipH="1" flipV="1">
            <a:off x="2858729" y="2229466"/>
            <a:ext cx="75281" cy="148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a:endCxn id="20" idx="1"/>
          </p:cNvCxnSpPr>
          <p:nvPr/>
        </p:nvCxnSpPr>
        <p:spPr>
          <a:xfrm>
            <a:off x="3597100" y="2596503"/>
            <a:ext cx="1005307"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H="1">
            <a:off x="5681629" y="3138786"/>
            <a:ext cx="700422" cy="2792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5" name="Title 5"/>
          <p:cNvSpPr txBox="1">
            <a:spLocks/>
          </p:cNvSpPr>
          <p:nvPr/>
        </p:nvSpPr>
        <p:spPr bwMode="auto">
          <a:xfrm>
            <a:off x="-81935" y="53916"/>
            <a:ext cx="9168580" cy="830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3092D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rgbClr val="3333FF"/>
                </a:solidFill>
                <a:latin typeface="+mj-lt"/>
                <a:ea typeface="+mj-ea"/>
                <a:cs typeface="+mj-cs"/>
              </a:defRPr>
            </a:lvl1pPr>
            <a:lvl2pPr algn="ctr" rtl="0" eaLnBrk="1" fontAlgn="base" hangingPunct="1">
              <a:spcBef>
                <a:spcPct val="0"/>
              </a:spcBef>
              <a:spcAft>
                <a:spcPct val="0"/>
              </a:spcAft>
              <a:defRPr sz="4400">
                <a:solidFill>
                  <a:srgbClr val="3333FF"/>
                </a:solidFill>
                <a:latin typeface="Tahoma" pitchFamily="34" charset="0"/>
                <a:cs typeface="Tahoma" pitchFamily="34" charset="0"/>
              </a:defRPr>
            </a:lvl2pPr>
            <a:lvl3pPr algn="ctr" rtl="0" eaLnBrk="1" fontAlgn="base" hangingPunct="1">
              <a:spcBef>
                <a:spcPct val="0"/>
              </a:spcBef>
              <a:spcAft>
                <a:spcPct val="0"/>
              </a:spcAft>
              <a:defRPr sz="4400">
                <a:solidFill>
                  <a:srgbClr val="3333FF"/>
                </a:solidFill>
                <a:latin typeface="Tahoma" pitchFamily="34" charset="0"/>
                <a:cs typeface="Tahoma" pitchFamily="34" charset="0"/>
              </a:defRPr>
            </a:lvl3pPr>
            <a:lvl4pPr algn="ctr" rtl="0" eaLnBrk="1" fontAlgn="base" hangingPunct="1">
              <a:spcBef>
                <a:spcPct val="0"/>
              </a:spcBef>
              <a:spcAft>
                <a:spcPct val="0"/>
              </a:spcAft>
              <a:defRPr sz="4400">
                <a:solidFill>
                  <a:srgbClr val="3333FF"/>
                </a:solidFill>
                <a:latin typeface="Tahoma" pitchFamily="34" charset="0"/>
                <a:cs typeface="Tahoma" pitchFamily="34" charset="0"/>
              </a:defRPr>
            </a:lvl4pPr>
            <a:lvl5pPr algn="ctr" rtl="0" eaLnBrk="1" fontAlgn="base" hangingPunct="1">
              <a:spcBef>
                <a:spcPct val="0"/>
              </a:spcBef>
              <a:spcAft>
                <a:spcPct val="0"/>
              </a:spcAft>
              <a:defRPr sz="4400">
                <a:solidFill>
                  <a:srgbClr val="3333FF"/>
                </a:solidFill>
                <a:latin typeface="Tahoma" pitchFamily="34" charset="0"/>
                <a:cs typeface="Tahoma" pitchFamily="34" charset="0"/>
              </a:defRPr>
            </a:lvl5pPr>
            <a:lvl6pPr marL="457200" algn="ctr" rtl="0" eaLnBrk="1" fontAlgn="base" hangingPunct="1">
              <a:spcBef>
                <a:spcPct val="0"/>
              </a:spcBef>
              <a:spcAft>
                <a:spcPct val="0"/>
              </a:spcAft>
              <a:defRPr sz="4400">
                <a:solidFill>
                  <a:srgbClr val="3333FF"/>
                </a:solidFill>
                <a:latin typeface="Tahoma" pitchFamily="34" charset="0"/>
                <a:cs typeface="Tahoma" pitchFamily="34" charset="0"/>
              </a:defRPr>
            </a:lvl6pPr>
            <a:lvl7pPr marL="914400" algn="ctr" rtl="0" eaLnBrk="1" fontAlgn="base" hangingPunct="1">
              <a:spcBef>
                <a:spcPct val="0"/>
              </a:spcBef>
              <a:spcAft>
                <a:spcPct val="0"/>
              </a:spcAft>
              <a:defRPr sz="4400">
                <a:solidFill>
                  <a:srgbClr val="3333FF"/>
                </a:solidFill>
                <a:latin typeface="Tahoma" pitchFamily="34" charset="0"/>
                <a:cs typeface="Tahoma" pitchFamily="34" charset="0"/>
              </a:defRPr>
            </a:lvl7pPr>
            <a:lvl8pPr marL="1371600" algn="ctr" rtl="0" eaLnBrk="1" fontAlgn="base" hangingPunct="1">
              <a:spcBef>
                <a:spcPct val="0"/>
              </a:spcBef>
              <a:spcAft>
                <a:spcPct val="0"/>
              </a:spcAft>
              <a:defRPr sz="4400">
                <a:solidFill>
                  <a:srgbClr val="3333FF"/>
                </a:solidFill>
                <a:latin typeface="Tahoma" pitchFamily="34" charset="0"/>
                <a:cs typeface="Tahoma" pitchFamily="34" charset="0"/>
              </a:defRPr>
            </a:lvl8pPr>
            <a:lvl9pPr marL="1828800" algn="ctr" rtl="0" eaLnBrk="1" fontAlgn="base" hangingPunct="1">
              <a:spcBef>
                <a:spcPct val="0"/>
              </a:spcBef>
              <a:spcAft>
                <a:spcPct val="0"/>
              </a:spcAft>
              <a:defRPr sz="4400">
                <a:solidFill>
                  <a:srgbClr val="3333FF"/>
                </a:solidFill>
                <a:latin typeface="Tahoma" pitchFamily="34" charset="0"/>
                <a:cs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kern="0" dirty="0" smtClean="0">
                <a:latin typeface="Tahoma"/>
                <a:cs typeface="Tahoma"/>
              </a:rPr>
              <a:t>Benzene Example: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3333FF"/>
                </a:solidFill>
                <a:effectLst/>
                <a:uLnTx/>
                <a:uFillTx/>
                <a:latin typeface="Tahoma"/>
                <a:ea typeface="+mj-ea"/>
                <a:cs typeface="Tahoma"/>
              </a:rPr>
              <a:t>An</a:t>
            </a:r>
            <a:r>
              <a:rPr kumimoji="0" lang="en-US" sz="3600" b="0" i="0" u="none" strike="noStrike" kern="0" cap="none" spc="0" normalizeH="0" noProof="0" dirty="0" smtClean="0">
                <a:ln>
                  <a:noFill/>
                </a:ln>
                <a:solidFill>
                  <a:srgbClr val="3333FF"/>
                </a:solidFill>
                <a:effectLst/>
                <a:uLnTx/>
                <a:uFillTx/>
                <a:latin typeface="Tahoma"/>
                <a:ea typeface="+mj-ea"/>
                <a:cs typeface="Tahoma"/>
              </a:rPr>
              <a:t> Adverse Outcome Pathway (AOP)?</a:t>
            </a:r>
            <a:endParaRPr kumimoji="0" lang="en-US" sz="3600" b="0" i="0" u="none" strike="noStrike" kern="0" cap="none" spc="0" normalizeH="0" baseline="0" noProof="0" dirty="0">
              <a:ln>
                <a:noFill/>
              </a:ln>
              <a:solidFill>
                <a:srgbClr val="3333FF"/>
              </a:solidFill>
              <a:effectLst/>
              <a:uLnTx/>
              <a:uFillTx/>
              <a:latin typeface="Tahoma"/>
              <a:ea typeface="+mj-ea"/>
              <a:cs typeface="Tahoma"/>
            </a:endParaRPr>
          </a:p>
        </p:txBody>
      </p:sp>
      <p:sp>
        <p:nvSpPr>
          <p:cNvPr id="3" name="Rectangle 2"/>
          <p:cNvSpPr/>
          <p:nvPr/>
        </p:nvSpPr>
        <p:spPr>
          <a:xfrm>
            <a:off x="1676400" y="1257300"/>
            <a:ext cx="2895600" cy="325755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PP</a:t>
            </a:r>
            <a:endParaRPr lang="en-US" dirty="0"/>
          </a:p>
        </p:txBody>
      </p:sp>
      <p:sp>
        <p:nvSpPr>
          <p:cNvPr id="5" name="Rectangle 4"/>
          <p:cNvSpPr/>
          <p:nvPr/>
        </p:nvSpPr>
        <p:spPr>
          <a:xfrm>
            <a:off x="5867400" y="1276350"/>
            <a:ext cx="2667000" cy="3200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638800" y="2971800"/>
            <a:ext cx="914400" cy="4572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762000" y="2419350"/>
            <a:ext cx="2582257" cy="646331"/>
          </a:xfrm>
          <a:prstGeom prst="rect">
            <a:avLst/>
          </a:prstGeom>
          <a:noFill/>
        </p:spPr>
        <p:txBody>
          <a:bodyPr wrap="none" rtlCol="0">
            <a:spAutoFit/>
          </a:bodyPr>
          <a:lstStyle/>
          <a:p>
            <a:r>
              <a:rPr lang="en-US" dirty="0" smtClean="0"/>
              <a:t>Proposed Mode of Action</a:t>
            </a:r>
            <a:endParaRPr lang="en-US" dirty="0"/>
          </a:p>
          <a:p>
            <a:r>
              <a:rPr lang="en-US" dirty="0" smtClean="0"/>
              <a:t>(Meek and </a:t>
            </a:r>
            <a:r>
              <a:rPr lang="en-US" dirty="0" err="1" smtClean="0"/>
              <a:t>Klaunig</a:t>
            </a:r>
            <a:r>
              <a:rPr lang="en-US" dirty="0" smtClean="0"/>
              <a:t>)</a:t>
            </a:r>
            <a:endParaRPr lang="en-US" dirty="0"/>
          </a:p>
        </p:txBody>
      </p:sp>
    </p:spTree>
    <p:extLst>
      <p:ext uri="{BB962C8B-B14F-4D97-AF65-F5344CB8AC3E}">
        <p14:creationId xmlns:p14="http://schemas.microsoft.com/office/powerpoint/2010/main" val="33086413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Who decides if a chemical </a:t>
            </a:r>
            <a:br>
              <a:rPr lang="en-US" b="1" dirty="0" smtClean="0"/>
            </a:br>
            <a:r>
              <a:rPr lang="en-US" b="1" dirty="0" smtClean="0"/>
              <a:t>is a carcinogen?</a:t>
            </a:r>
            <a:endParaRPr lang="en-US" b="1" dirty="0"/>
          </a:p>
        </p:txBody>
      </p:sp>
      <p:sp>
        <p:nvSpPr>
          <p:cNvPr id="3" name="Content Placeholder 2"/>
          <p:cNvSpPr>
            <a:spLocks noGrp="1"/>
          </p:cNvSpPr>
          <p:nvPr>
            <p:ph idx="1"/>
          </p:nvPr>
        </p:nvSpPr>
        <p:spPr>
          <a:xfrm>
            <a:off x="457200" y="1504950"/>
            <a:ext cx="8229600" cy="3276600"/>
          </a:xfrm>
        </p:spPr>
        <p:txBody>
          <a:bodyPr>
            <a:normAutofit fontScale="92500"/>
          </a:bodyPr>
          <a:lstStyle/>
          <a:p>
            <a:r>
              <a:rPr lang="en-US" dirty="0" smtClean="0"/>
              <a:t>International Agency for Research on Cancer (IARC –WHO) – Groups 1, 2A, 2B, 3, 4</a:t>
            </a:r>
          </a:p>
          <a:p>
            <a:r>
              <a:rPr lang="en-US" dirty="0" smtClean="0"/>
              <a:t>EPA – Groups A, B1, B2, C etc.</a:t>
            </a:r>
          </a:p>
          <a:p>
            <a:r>
              <a:rPr lang="en-US" dirty="0" smtClean="0"/>
              <a:t>NTP – Annual List of Carcinogens</a:t>
            </a:r>
          </a:p>
          <a:p>
            <a:r>
              <a:rPr lang="en-US" dirty="0" smtClean="0"/>
              <a:t>Cal Prop 65 – Often by adopting other authorities</a:t>
            </a:r>
          </a:p>
          <a:p>
            <a:r>
              <a:rPr lang="en-US" dirty="0" smtClean="0"/>
              <a:t>Others – FDA, EU, Japan (?) etc.</a:t>
            </a:r>
            <a:endParaRPr lang="en-US" dirty="0"/>
          </a:p>
        </p:txBody>
      </p:sp>
      <p:sp>
        <p:nvSpPr>
          <p:cNvPr id="5" name="Slide Number Placeholder 4"/>
          <p:cNvSpPr>
            <a:spLocks noGrp="1"/>
          </p:cNvSpPr>
          <p:nvPr>
            <p:ph type="sldNum" sz="quarter" idx="12"/>
          </p:nvPr>
        </p:nvSpPr>
        <p:spPr/>
        <p:txBody>
          <a:bodyPr/>
          <a:lstStyle/>
          <a:p>
            <a:fld id="{5B022472-B7DD-4BF7-861F-B3F487FAA09A}" type="slidenum">
              <a:rPr lang="en-US" smtClean="0"/>
              <a:t>3</a:t>
            </a:fld>
            <a:endParaRPr lang="en-US"/>
          </a:p>
        </p:txBody>
      </p:sp>
    </p:spTree>
    <p:extLst>
      <p:ext uri="{BB962C8B-B14F-4D97-AF65-F5344CB8AC3E}">
        <p14:creationId xmlns:p14="http://schemas.microsoft.com/office/powerpoint/2010/main" val="2871067679"/>
      </p:ext>
    </p:extLst>
  </p:cSld>
  <p:clrMapOvr>
    <a:masterClrMapping/>
  </p:clrMapOvr>
  <p:transition xmlns:p14="http://schemas.microsoft.com/office/powerpoint/2010/main" spd="slow">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463848" y="1409068"/>
            <a:ext cx="1600199" cy="835277"/>
            <a:chOff x="3115237" y="2236559"/>
            <a:chExt cx="1676729" cy="1272789"/>
          </a:xfrm>
        </p:grpSpPr>
        <p:sp>
          <p:nvSpPr>
            <p:cNvPr id="4" name="Rectangle 3"/>
            <p:cNvSpPr/>
            <p:nvPr/>
          </p:nvSpPr>
          <p:spPr>
            <a:xfrm>
              <a:off x="3260423" y="2236559"/>
              <a:ext cx="1346558" cy="864948"/>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200" dirty="0" smtClean="0">
                  <a:solidFill>
                    <a:prstClr val="white"/>
                  </a:solidFill>
                  <a:latin typeface="Calibri"/>
                </a:rPr>
                <a:t>Electrophilic metabolites</a:t>
              </a:r>
              <a:endParaRPr lang="en-US" sz="1200" dirty="0">
                <a:solidFill>
                  <a:prstClr val="white"/>
                </a:solidFill>
                <a:latin typeface="Calibri"/>
              </a:endParaRPr>
            </a:p>
          </p:txBody>
        </p:sp>
        <p:sp>
          <p:nvSpPr>
            <p:cNvPr id="11" name="TextBox 10"/>
            <p:cNvSpPr txBox="1"/>
            <p:nvPr/>
          </p:nvSpPr>
          <p:spPr>
            <a:xfrm>
              <a:off x="3115237" y="3110709"/>
              <a:ext cx="1676729" cy="398639"/>
            </a:xfrm>
            <a:prstGeom prst="rect">
              <a:avLst/>
            </a:prstGeom>
            <a:noFill/>
          </p:spPr>
          <p:txBody>
            <a:bodyPr wrap="square" rtlCol="0">
              <a:spAutoFit/>
            </a:bodyPr>
            <a:lstStyle/>
            <a:p>
              <a:pPr algn="ctr" defTabSz="457200" fontAlgn="auto">
                <a:spcBef>
                  <a:spcPts val="0"/>
                </a:spcBef>
                <a:spcAft>
                  <a:spcPts val="0"/>
                </a:spcAft>
              </a:pPr>
              <a:r>
                <a:rPr lang="en-US" sz="1100" dirty="0" smtClean="0">
                  <a:solidFill>
                    <a:prstClr val="black"/>
                  </a:solidFill>
                  <a:latin typeface="Calibri"/>
                  <a:cs typeface="+mn-cs"/>
                </a:rPr>
                <a:t>Metabolic Activation</a:t>
              </a:r>
              <a:endParaRPr lang="en-US" sz="1100" dirty="0">
                <a:solidFill>
                  <a:prstClr val="black"/>
                </a:solidFill>
                <a:latin typeface="Calibri"/>
                <a:cs typeface="+mn-cs"/>
              </a:endParaRPr>
            </a:p>
          </p:txBody>
        </p:sp>
      </p:grpSp>
      <p:grpSp>
        <p:nvGrpSpPr>
          <p:cNvPr id="13" name="Group 12"/>
          <p:cNvGrpSpPr/>
          <p:nvPr/>
        </p:nvGrpSpPr>
        <p:grpSpPr>
          <a:xfrm>
            <a:off x="2270921" y="1409069"/>
            <a:ext cx="1326178" cy="835277"/>
            <a:chOff x="3254190" y="2236559"/>
            <a:chExt cx="1389603" cy="1272788"/>
          </a:xfrm>
        </p:grpSpPr>
        <p:sp>
          <p:nvSpPr>
            <p:cNvPr id="14" name="Rectangle 13"/>
            <p:cNvSpPr/>
            <p:nvPr/>
          </p:nvSpPr>
          <p:spPr>
            <a:xfrm>
              <a:off x="3260423" y="2236559"/>
              <a:ext cx="1346558" cy="8649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200" dirty="0" smtClean="0">
                  <a:solidFill>
                    <a:prstClr val="white"/>
                  </a:solidFill>
                  <a:latin typeface="Calibri"/>
                </a:rPr>
                <a:t>ROS</a:t>
              </a:r>
            </a:p>
            <a:p>
              <a:pPr algn="ctr" defTabSz="457200" fontAlgn="auto">
                <a:spcBef>
                  <a:spcPts val="0"/>
                </a:spcBef>
                <a:spcAft>
                  <a:spcPts val="0"/>
                </a:spcAft>
              </a:pPr>
              <a:r>
                <a:rPr lang="en-US" sz="1200" dirty="0" smtClean="0">
                  <a:solidFill>
                    <a:prstClr val="white"/>
                  </a:solidFill>
                  <a:latin typeface="Calibri"/>
                </a:rPr>
                <a:t>Oxidative DNA Damage</a:t>
              </a:r>
              <a:endParaRPr lang="en-US" sz="1200" dirty="0">
                <a:solidFill>
                  <a:prstClr val="white"/>
                </a:solidFill>
                <a:latin typeface="Calibri"/>
              </a:endParaRPr>
            </a:p>
          </p:txBody>
        </p:sp>
        <p:sp>
          <p:nvSpPr>
            <p:cNvPr id="15" name="TextBox 14"/>
            <p:cNvSpPr txBox="1"/>
            <p:nvPr/>
          </p:nvSpPr>
          <p:spPr>
            <a:xfrm>
              <a:off x="3254190" y="3110708"/>
              <a:ext cx="1389603" cy="398639"/>
            </a:xfrm>
            <a:prstGeom prst="rect">
              <a:avLst/>
            </a:prstGeom>
            <a:noFill/>
          </p:spPr>
          <p:txBody>
            <a:bodyPr wrap="square" rtlCol="0">
              <a:spAutoFit/>
            </a:bodyPr>
            <a:lstStyle/>
            <a:p>
              <a:pPr algn="ctr" defTabSz="457200" fontAlgn="auto">
                <a:spcBef>
                  <a:spcPts val="0"/>
                </a:spcBef>
                <a:spcAft>
                  <a:spcPts val="0"/>
                </a:spcAft>
              </a:pPr>
              <a:r>
                <a:rPr lang="en-US" sz="1100" dirty="0" smtClean="0">
                  <a:solidFill>
                    <a:prstClr val="black"/>
                  </a:solidFill>
                  <a:latin typeface="Calibri"/>
                  <a:cs typeface="+mn-cs"/>
                </a:rPr>
                <a:t>Oxidative Stress</a:t>
              </a:r>
              <a:endParaRPr lang="en-US" sz="1100" dirty="0">
                <a:solidFill>
                  <a:prstClr val="black"/>
                </a:solidFill>
                <a:latin typeface="Calibri"/>
                <a:cs typeface="+mn-cs"/>
              </a:endParaRPr>
            </a:p>
          </p:txBody>
        </p:sp>
      </p:grpSp>
      <p:grpSp>
        <p:nvGrpSpPr>
          <p:cNvPr id="16" name="Group 15"/>
          <p:cNvGrpSpPr/>
          <p:nvPr/>
        </p:nvGrpSpPr>
        <p:grpSpPr>
          <a:xfrm>
            <a:off x="2133601" y="2229465"/>
            <a:ext cx="1507645" cy="1031902"/>
            <a:chOff x="3148952" y="2198787"/>
            <a:chExt cx="1494841" cy="1221633"/>
          </a:xfrm>
        </p:grpSpPr>
        <p:sp>
          <p:nvSpPr>
            <p:cNvPr id="17" name="Rectangle 16"/>
            <p:cNvSpPr/>
            <p:nvPr/>
          </p:nvSpPr>
          <p:spPr>
            <a:xfrm>
              <a:off x="3148952" y="2198787"/>
              <a:ext cx="1437938" cy="93120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200" dirty="0" err="1">
                  <a:solidFill>
                    <a:prstClr val="white"/>
                  </a:solidFill>
                  <a:latin typeface="Calibri"/>
                </a:rPr>
                <a:t>Topo</a:t>
              </a:r>
              <a:r>
                <a:rPr lang="en-US" sz="1200" dirty="0">
                  <a:solidFill>
                    <a:prstClr val="white"/>
                  </a:solidFill>
                  <a:latin typeface="Calibri"/>
                </a:rPr>
                <a:t> II Inhibition</a:t>
              </a:r>
            </a:p>
            <a:p>
              <a:pPr algn="ctr" defTabSz="457200" fontAlgn="auto">
                <a:spcBef>
                  <a:spcPts val="0"/>
                </a:spcBef>
                <a:spcAft>
                  <a:spcPts val="0"/>
                </a:spcAft>
              </a:pPr>
              <a:r>
                <a:rPr lang="en-US" sz="1200" dirty="0" smtClean="0">
                  <a:solidFill>
                    <a:prstClr val="white"/>
                  </a:solidFill>
                  <a:latin typeface="Calibri"/>
                </a:rPr>
                <a:t>Inhibition of DNA Repair Pathways</a:t>
              </a:r>
            </a:p>
            <a:p>
              <a:pPr algn="ctr" defTabSz="457200" fontAlgn="auto">
                <a:spcBef>
                  <a:spcPts val="0"/>
                </a:spcBef>
                <a:spcAft>
                  <a:spcPts val="0"/>
                </a:spcAft>
              </a:pPr>
              <a:r>
                <a:rPr lang="en-US" sz="1200" dirty="0" smtClean="0">
                  <a:solidFill>
                    <a:prstClr val="white"/>
                  </a:solidFill>
                  <a:latin typeface="Calibri"/>
                </a:rPr>
                <a:t>Metabolites induce genomic instability</a:t>
              </a:r>
              <a:endParaRPr lang="en-US" sz="1200" dirty="0">
                <a:solidFill>
                  <a:prstClr val="white"/>
                </a:solidFill>
                <a:latin typeface="Calibri"/>
              </a:endParaRPr>
            </a:p>
          </p:txBody>
        </p:sp>
        <p:sp>
          <p:nvSpPr>
            <p:cNvPr id="18" name="TextBox 17"/>
            <p:cNvSpPr txBox="1"/>
            <p:nvPr/>
          </p:nvSpPr>
          <p:spPr>
            <a:xfrm>
              <a:off x="3254190" y="3110709"/>
              <a:ext cx="1389603" cy="309711"/>
            </a:xfrm>
            <a:prstGeom prst="rect">
              <a:avLst/>
            </a:prstGeom>
            <a:noFill/>
          </p:spPr>
          <p:txBody>
            <a:bodyPr wrap="square" rtlCol="0">
              <a:spAutoFit/>
            </a:bodyPr>
            <a:lstStyle/>
            <a:p>
              <a:pPr algn="ctr" defTabSz="457200" fontAlgn="auto">
                <a:spcBef>
                  <a:spcPts val="0"/>
                </a:spcBef>
                <a:spcAft>
                  <a:spcPts val="0"/>
                </a:spcAft>
              </a:pPr>
              <a:r>
                <a:rPr lang="en-US" sz="1100" dirty="0" smtClean="0">
                  <a:solidFill>
                    <a:prstClr val="black"/>
                  </a:solidFill>
                  <a:latin typeface="Calibri"/>
                  <a:cs typeface="+mn-cs"/>
                </a:rPr>
                <a:t>Altered DNA Repair</a:t>
              </a:r>
              <a:endParaRPr lang="en-US" sz="1100" dirty="0">
                <a:solidFill>
                  <a:prstClr val="black"/>
                </a:solidFill>
                <a:latin typeface="Calibri"/>
                <a:cs typeface="+mn-cs"/>
              </a:endParaRPr>
            </a:p>
          </p:txBody>
        </p:sp>
      </p:grpSp>
      <p:grpSp>
        <p:nvGrpSpPr>
          <p:cNvPr id="19" name="Group 18"/>
          <p:cNvGrpSpPr/>
          <p:nvPr/>
        </p:nvGrpSpPr>
        <p:grpSpPr>
          <a:xfrm>
            <a:off x="4596458" y="2263035"/>
            <a:ext cx="1326178" cy="935640"/>
            <a:chOff x="3254190" y="2236559"/>
            <a:chExt cx="1389603" cy="1213431"/>
          </a:xfrm>
        </p:grpSpPr>
        <p:sp>
          <p:nvSpPr>
            <p:cNvPr id="20" name="Rectangle 19"/>
            <p:cNvSpPr/>
            <p:nvPr/>
          </p:nvSpPr>
          <p:spPr>
            <a:xfrm>
              <a:off x="3260423" y="2236559"/>
              <a:ext cx="1346558" cy="864948"/>
            </a:xfrm>
            <a:prstGeom prst="rect">
              <a:avLst/>
            </a:prstGeom>
            <a:solidFill>
              <a:srgbClr val="37609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100" dirty="0" smtClean="0">
                  <a:solidFill>
                    <a:prstClr val="white"/>
                  </a:solidFill>
                  <a:latin typeface="Calibri"/>
                </a:rPr>
                <a:t>DNA Damage</a:t>
              </a:r>
            </a:p>
            <a:p>
              <a:pPr algn="ctr" defTabSz="457200" fontAlgn="auto">
                <a:spcBef>
                  <a:spcPts val="0"/>
                </a:spcBef>
                <a:spcAft>
                  <a:spcPts val="0"/>
                </a:spcAft>
              </a:pPr>
              <a:r>
                <a:rPr lang="en-US" sz="1100" dirty="0" smtClean="0">
                  <a:solidFill>
                    <a:prstClr val="white"/>
                  </a:solidFill>
                  <a:latin typeface="Calibri"/>
                </a:rPr>
                <a:t>Mutations</a:t>
              </a:r>
            </a:p>
            <a:p>
              <a:pPr algn="ctr" defTabSz="457200" fontAlgn="auto">
                <a:spcBef>
                  <a:spcPts val="0"/>
                </a:spcBef>
                <a:spcAft>
                  <a:spcPts val="0"/>
                </a:spcAft>
              </a:pPr>
              <a:r>
                <a:rPr lang="en-US" sz="1100" dirty="0" smtClean="0">
                  <a:solidFill>
                    <a:prstClr val="white"/>
                  </a:solidFill>
                  <a:latin typeface="Calibri"/>
                </a:rPr>
                <a:t>Chromosome aberrations</a:t>
              </a:r>
            </a:p>
          </p:txBody>
        </p:sp>
        <p:sp>
          <p:nvSpPr>
            <p:cNvPr id="21" name="TextBox 20"/>
            <p:cNvSpPr txBox="1"/>
            <p:nvPr/>
          </p:nvSpPr>
          <p:spPr>
            <a:xfrm>
              <a:off x="3254190" y="3110708"/>
              <a:ext cx="1389603" cy="339282"/>
            </a:xfrm>
            <a:prstGeom prst="rect">
              <a:avLst/>
            </a:prstGeom>
            <a:noFill/>
          </p:spPr>
          <p:txBody>
            <a:bodyPr wrap="square" rtlCol="0">
              <a:spAutoFit/>
            </a:bodyPr>
            <a:lstStyle/>
            <a:p>
              <a:pPr algn="ctr" defTabSz="457200" fontAlgn="auto">
                <a:spcBef>
                  <a:spcPts val="0"/>
                </a:spcBef>
                <a:spcAft>
                  <a:spcPts val="0"/>
                </a:spcAft>
              </a:pPr>
              <a:r>
                <a:rPr lang="en-US" sz="1100" dirty="0" err="1" smtClean="0">
                  <a:solidFill>
                    <a:prstClr val="black"/>
                  </a:solidFill>
                  <a:latin typeface="Calibri"/>
                  <a:cs typeface="+mn-cs"/>
                </a:rPr>
                <a:t>Genotoxicity</a:t>
              </a:r>
              <a:endParaRPr lang="en-US" sz="1100" dirty="0">
                <a:solidFill>
                  <a:prstClr val="black"/>
                </a:solidFill>
                <a:latin typeface="Calibri"/>
                <a:cs typeface="+mn-cs"/>
              </a:endParaRPr>
            </a:p>
          </p:txBody>
        </p:sp>
      </p:grpSp>
      <p:grpSp>
        <p:nvGrpSpPr>
          <p:cNvPr id="88" name="Group 87"/>
          <p:cNvGrpSpPr/>
          <p:nvPr/>
        </p:nvGrpSpPr>
        <p:grpSpPr>
          <a:xfrm>
            <a:off x="2254049" y="3461956"/>
            <a:ext cx="1452017" cy="842933"/>
            <a:chOff x="2210483" y="4388071"/>
            <a:chExt cx="1521460" cy="1284455"/>
          </a:xfrm>
        </p:grpSpPr>
        <p:sp>
          <p:nvSpPr>
            <p:cNvPr id="23" name="Rectangle 22"/>
            <p:cNvSpPr/>
            <p:nvPr/>
          </p:nvSpPr>
          <p:spPr>
            <a:xfrm>
              <a:off x="2379152" y="4388071"/>
              <a:ext cx="1346558" cy="864948"/>
            </a:xfrm>
            <a:prstGeom prst="rect">
              <a:avLst/>
            </a:prstGeom>
            <a:solidFill>
              <a:srgbClr val="558ED5"/>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200" dirty="0" smtClean="0">
                  <a:solidFill>
                    <a:prstClr val="white"/>
                  </a:solidFill>
                  <a:latin typeface="Calibri"/>
                </a:rPr>
                <a:t>Reduced Immune Surveillance</a:t>
              </a:r>
              <a:endParaRPr lang="en-US" sz="1200" dirty="0">
                <a:solidFill>
                  <a:prstClr val="white"/>
                </a:solidFill>
                <a:latin typeface="Calibri"/>
              </a:endParaRPr>
            </a:p>
          </p:txBody>
        </p:sp>
        <p:sp>
          <p:nvSpPr>
            <p:cNvPr id="24" name="TextBox 23"/>
            <p:cNvSpPr txBox="1"/>
            <p:nvPr/>
          </p:nvSpPr>
          <p:spPr>
            <a:xfrm>
              <a:off x="2210483" y="5273886"/>
              <a:ext cx="1521460" cy="398640"/>
            </a:xfrm>
            <a:prstGeom prst="rect">
              <a:avLst/>
            </a:prstGeom>
            <a:noFill/>
          </p:spPr>
          <p:txBody>
            <a:bodyPr wrap="square" rtlCol="0">
              <a:spAutoFit/>
            </a:bodyPr>
            <a:lstStyle/>
            <a:p>
              <a:pPr algn="ctr" defTabSz="457200" fontAlgn="auto">
                <a:spcBef>
                  <a:spcPts val="0"/>
                </a:spcBef>
                <a:spcAft>
                  <a:spcPts val="0"/>
                </a:spcAft>
              </a:pPr>
              <a:r>
                <a:rPr lang="en-US" sz="1100" dirty="0" smtClean="0">
                  <a:solidFill>
                    <a:prstClr val="black"/>
                  </a:solidFill>
                  <a:latin typeface="Calibri"/>
                  <a:cs typeface="+mn-cs"/>
                </a:rPr>
                <a:t>Immunosuppression</a:t>
              </a:r>
              <a:endParaRPr lang="en-US" sz="1100" dirty="0">
                <a:solidFill>
                  <a:prstClr val="black"/>
                </a:solidFill>
                <a:latin typeface="Calibri"/>
                <a:cs typeface="+mn-cs"/>
              </a:endParaRPr>
            </a:p>
          </p:txBody>
        </p:sp>
      </p:grpSp>
      <p:grpSp>
        <p:nvGrpSpPr>
          <p:cNvPr id="25" name="Group 24"/>
          <p:cNvGrpSpPr/>
          <p:nvPr/>
        </p:nvGrpSpPr>
        <p:grpSpPr>
          <a:xfrm>
            <a:off x="4596458" y="3455916"/>
            <a:ext cx="1326178" cy="1004554"/>
            <a:chOff x="3254190" y="2236559"/>
            <a:chExt cx="1389603" cy="1530734"/>
          </a:xfrm>
        </p:grpSpPr>
        <p:sp>
          <p:nvSpPr>
            <p:cNvPr id="26" name="Rectangle 25"/>
            <p:cNvSpPr/>
            <p:nvPr/>
          </p:nvSpPr>
          <p:spPr>
            <a:xfrm>
              <a:off x="3260423" y="2236559"/>
              <a:ext cx="1346558" cy="864948"/>
            </a:xfrm>
            <a:prstGeom prst="rect">
              <a:avLst/>
            </a:prstGeom>
            <a:solidFill>
              <a:srgbClr val="37609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000" dirty="0" smtClean="0">
                  <a:solidFill>
                    <a:prstClr val="white"/>
                  </a:solidFill>
                  <a:latin typeface="Calibri"/>
                </a:rPr>
                <a:t>Stem Cell Transformation</a:t>
              </a:r>
            </a:p>
            <a:p>
              <a:pPr algn="ctr" defTabSz="457200" fontAlgn="auto">
                <a:spcBef>
                  <a:spcPts val="0"/>
                </a:spcBef>
                <a:spcAft>
                  <a:spcPts val="0"/>
                </a:spcAft>
              </a:pPr>
              <a:r>
                <a:rPr lang="en-US" sz="1000" dirty="0" smtClean="0">
                  <a:solidFill>
                    <a:prstClr val="white"/>
                  </a:solidFill>
                  <a:latin typeface="Calibri"/>
                </a:rPr>
                <a:t>Proliferation</a:t>
              </a:r>
            </a:p>
            <a:p>
              <a:pPr algn="ctr" defTabSz="457200" fontAlgn="auto">
                <a:spcBef>
                  <a:spcPts val="0"/>
                </a:spcBef>
                <a:spcAft>
                  <a:spcPts val="0"/>
                </a:spcAft>
              </a:pPr>
              <a:r>
                <a:rPr lang="en-US" sz="1000" dirty="0" smtClean="0">
                  <a:solidFill>
                    <a:prstClr val="white"/>
                  </a:solidFill>
                  <a:latin typeface="Calibri"/>
                </a:rPr>
                <a:t>Clonal Expansion</a:t>
              </a:r>
              <a:endParaRPr lang="en-US" sz="1000" dirty="0">
                <a:solidFill>
                  <a:prstClr val="white"/>
                </a:solidFill>
                <a:latin typeface="Calibri"/>
              </a:endParaRPr>
            </a:p>
          </p:txBody>
        </p:sp>
        <p:sp>
          <p:nvSpPr>
            <p:cNvPr id="27" name="TextBox 26"/>
            <p:cNvSpPr txBox="1"/>
            <p:nvPr/>
          </p:nvSpPr>
          <p:spPr>
            <a:xfrm>
              <a:off x="3254190" y="3110710"/>
              <a:ext cx="1389603" cy="656583"/>
            </a:xfrm>
            <a:prstGeom prst="rect">
              <a:avLst/>
            </a:prstGeom>
            <a:noFill/>
          </p:spPr>
          <p:txBody>
            <a:bodyPr wrap="square" rtlCol="0">
              <a:spAutoFit/>
            </a:bodyPr>
            <a:lstStyle/>
            <a:p>
              <a:pPr algn="ctr" defTabSz="457200" fontAlgn="auto">
                <a:spcBef>
                  <a:spcPts val="0"/>
                </a:spcBef>
                <a:spcAft>
                  <a:spcPts val="0"/>
                </a:spcAft>
              </a:pPr>
              <a:r>
                <a:rPr lang="en-US" sz="1100" dirty="0" smtClean="0">
                  <a:solidFill>
                    <a:prstClr val="black"/>
                  </a:solidFill>
                  <a:latin typeface="Calibri"/>
                  <a:cs typeface="+mn-cs"/>
                </a:rPr>
                <a:t>Altered Cell Proliferation</a:t>
              </a:r>
              <a:endParaRPr lang="en-US" sz="1100" dirty="0">
                <a:solidFill>
                  <a:prstClr val="black"/>
                </a:solidFill>
                <a:latin typeface="Calibri"/>
                <a:cs typeface="+mn-cs"/>
              </a:endParaRPr>
            </a:p>
          </p:txBody>
        </p:sp>
      </p:grpSp>
      <p:grpSp>
        <p:nvGrpSpPr>
          <p:cNvPr id="28" name="Group 27"/>
          <p:cNvGrpSpPr/>
          <p:nvPr/>
        </p:nvGrpSpPr>
        <p:grpSpPr>
          <a:xfrm>
            <a:off x="6870651" y="1409068"/>
            <a:ext cx="1326178" cy="1004554"/>
            <a:chOff x="3254190" y="2236559"/>
            <a:chExt cx="1389603" cy="1530734"/>
          </a:xfrm>
        </p:grpSpPr>
        <p:sp>
          <p:nvSpPr>
            <p:cNvPr id="29" name="Rectangle 28"/>
            <p:cNvSpPr/>
            <p:nvPr/>
          </p:nvSpPr>
          <p:spPr>
            <a:xfrm>
              <a:off x="3260423" y="2236559"/>
              <a:ext cx="1346558" cy="8649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200" dirty="0" err="1" smtClean="0">
                  <a:solidFill>
                    <a:prstClr val="white"/>
                  </a:solidFill>
                  <a:latin typeface="Calibri"/>
                </a:rPr>
                <a:t>AhR</a:t>
              </a:r>
              <a:r>
                <a:rPr lang="en-US" sz="1200" dirty="0" smtClean="0">
                  <a:solidFill>
                    <a:prstClr val="white"/>
                  </a:solidFill>
                  <a:latin typeface="Calibri"/>
                </a:rPr>
                <a:t> </a:t>
              </a:r>
              <a:r>
                <a:rPr lang="en-US" sz="1200" dirty="0" err="1" smtClean="0">
                  <a:solidFill>
                    <a:prstClr val="white"/>
                  </a:solidFill>
                  <a:latin typeface="Calibri"/>
                </a:rPr>
                <a:t>Dysregulation</a:t>
              </a:r>
              <a:endParaRPr lang="en-US" sz="1200" dirty="0">
                <a:solidFill>
                  <a:prstClr val="white"/>
                </a:solidFill>
                <a:latin typeface="Calibri"/>
              </a:endParaRPr>
            </a:p>
          </p:txBody>
        </p:sp>
        <p:sp>
          <p:nvSpPr>
            <p:cNvPr id="30" name="TextBox 29"/>
            <p:cNvSpPr txBox="1"/>
            <p:nvPr/>
          </p:nvSpPr>
          <p:spPr>
            <a:xfrm>
              <a:off x="3254190" y="3110710"/>
              <a:ext cx="1389603" cy="656583"/>
            </a:xfrm>
            <a:prstGeom prst="rect">
              <a:avLst/>
            </a:prstGeom>
            <a:noFill/>
          </p:spPr>
          <p:txBody>
            <a:bodyPr wrap="square" rtlCol="0">
              <a:spAutoFit/>
            </a:bodyPr>
            <a:lstStyle/>
            <a:p>
              <a:pPr algn="ctr" defTabSz="457200" fontAlgn="auto">
                <a:spcBef>
                  <a:spcPts val="0"/>
                </a:spcBef>
                <a:spcAft>
                  <a:spcPts val="0"/>
                </a:spcAft>
              </a:pPr>
              <a:r>
                <a:rPr lang="en-US" sz="1100" dirty="0" smtClean="0">
                  <a:solidFill>
                    <a:prstClr val="black"/>
                  </a:solidFill>
                  <a:latin typeface="Calibri"/>
                  <a:cs typeface="+mn-cs"/>
                </a:rPr>
                <a:t>Modulation of receptor</a:t>
              </a:r>
              <a:endParaRPr lang="en-US" sz="1100" dirty="0">
                <a:solidFill>
                  <a:prstClr val="black"/>
                </a:solidFill>
                <a:latin typeface="Calibri"/>
                <a:cs typeface="+mn-cs"/>
              </a:endParaRPr>
            </a:p>
          </p:txBody>
        </p:sp>
      </p:grpSp>
      <p:grpSp>
        <p:nvGrpSpPr>
          <p:cNvPr id="31" name="Group 30"/>
          <p:cNvGrpSpPr/>
          <p:nvPr/>
        </p:nvGrpSpPr>
        <p:grpSpPr>
          <a:xfrm>
            <a:off x="6382052" y="2880852"/>
            <a:ext cx="1331356" cy="1053672"/>
            <a:chOff x="3254190" y="2161714"/>
            <a:chExt cx="1395028" cy="1605577"/>
          </a:xfrm>
        </p:grpSpPr>
        <p:sp>
          <p:nvSpPr>
            <p:cNvPr id="32" name="Rectangle 31"/>
            <p:cNvSpPr/>
            <p:nvPr/>
          </p:nvSpPr>
          <p:spPr>
            <a:xfrm>
              <a:off x="3260424" y="2161714"/>
              <a:ext cx="1388794" cy="10206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000" dirty="0" smtClean="0">
                  <a:solidFill>
                    <a:prstClr val="white"/>
                  </a:solidFill>
                  <a:latin typeface="Calibri"/>
                </a:rPr>
                <a:t>Altered DNA methylation,</a:t>
              </a:r>
            </a:p>
            <a:p>
              <a:pPr algn="ctr" defTabSz="457200" fontAlgn="auto">
                <a:spcBef>
                  <a:spcPts val="0"/>
                </a:spcBef>
                <a:spcAft>
                  <a:spcPts val="0"/>
                </a:spcAft>
              </a:pPr>
              <a:r>
                <a:rPr lang="en-US" sz="1000" dirty="0" smtClean="0">
                  <a:solidFill>
                    <a:prstClr val="white"/>
                  </a:solidFill>
                  <a:latin typeface="Calibri"/>
                </a:rPr>
                <a:t>miRNA changes, Histone modifications</a:t>
              </a:r>
            </a:p>
          </p:txBody>
        </p:sp>
        <p:sp>
          <p:nvSpPr>
            <p:cNvPr id="33" name="TextBox 32"/>
            <p:cNvSpPr txBox="1"/>
            <p:nvPr/>
          </p:nvSpPr>
          <p:spPr>
            <a:xfrm>
              <a:off x="3254190" y="3110709"/>
              <a:ext cx="1389603" cy="656582"/>
            </a:xfrm>
            <a:prstGeom prst="rect">
              <a:avLst/>
            </a:prstGeom>
            <a:noFill/>
          </p:spPr>
          <p:txBody>
            <a:bodyPr wrap="square" rtlCol="0">
              <a:spAutoFit/>
            </a:bodyPr>
            <a:lstStyle/>
            <a:p>
              <a:pPr algn="ctr" defTabSz="457200" fontAlgn="auto">
                <a:spcBef>
                  <a:spcPts val="0"/>
                </a:spcBef>
                <a:spcAft>
                  <a:spcPts val="0"/>
                </a:spcAft>
              </a:pPr>
              <a:r>
                <a:rPr lang="en-US" sz="1100" dirty="0" smtClean="0">
                  <a:solidFill>
                    <a:prstClr val="black"/>
                  </a:solidFill>
                  <a:latin typeface="Calibri"/>
                  <a:cs typeface="+mn-cs"/>
                </a:rPr>
                <a:t>Epigenetic alterations</a:t>
              </a:r>
              <a:endParaRPr lang="en-US" sz="1100" dirty="0">
                <a:solidFill>
                  <a:prstClr val="black"/>
                </a:solidFill>
                <a:latin typeface="Calibri"/>
                <a:cs typeface="+mn-cs"/>
              </a:endParaRPr>
            </a:p>
          </p:txBody>
        </p:sp>
      </p:grpSp>
      <p:sp>
        <p:nvSpPr>
          <p:cNvPr id="37" name="TextBox 36"/>
          <p:cNvSpPr txBox="1"/>
          <p:nvPr/>
        </p:nvSpPr>
        <p:spPr>
          <a:xfrm>
            <a:off x="4351339" y="914400"/>
            <a:ext cx="1903286" cy="369332"/>
          </a:xfrm>
          <a:prstGeom prst="rect">
            <a:avLst/>
          </a:prstGeom>
          <a:noFill/>
        </p:spPr>
        <p:txBody>
          <a:bodyPr wrap="none" rtlCol="0">
            <a:spAutoFit/>
          </a:bodyPr>
          <a:lstStyle/>
          <a:p>
            <a:pPr defTabSz="457200" fontAlgn="auto">
              <a:spcBef>
                <a:spcPts val="0"/>
              </a:spcBef>
              <a:spcAft>
                <a:spcPts val="0"/>
              </a:spcAft>
            </a:pPr>
            <a:r>
              <a:rPr lang="en-US" dirty="0" smtClean="0">
                <a:solidFill>
                  <a:prstClr val="black"/>
                </a:solidFill>
                <a:latin typeface="Calibri"/>
                <a:cs typeface="+mn-cs"/>
              </a:rPr>
              <a:t>Benzene Exposure</a:t>
            </a:r>
            <a:endParaRPr lang="en-US" dirty="0">
              <a:solidFill>
                <a:prstClr val="black"/>
              </a:solidFill>
              <a:latin typeface="Calibri"/>
              <a:cs typeface="+mn-cs"/>
            </a:endParaRPr>
          </a:p>
        </p:txBody>
      </p:sp>
      <p:cxnSp>
        <p:nvCxnSpPr>
          <p:cNvPr id="39" name="Straight Arrow Connector 38"/>
          <p:cNvCxnSpPr/>
          <p:nvPr/>
        </p:nvCxnSpPr>
        <p:spPr>
          <a:xfrm>
            <a:off x="5902097" y="1834790"/>
            <a:ext cx="1053779" cy="10468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4" idx="1"/>
            <a:endCxn id="14" idx="3"/>
          </p:cNvCxnSpPr>
          <p:nvPr/>
        </p:nvCxnSpPr>
        <p:spPr>
          <a:xfrm flipH="1">
            <a:off x="3561968" y="1692882"/>
            <a:ext cx="104043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14" idx="3"/>
          </p:cNvCxnSpPr>
          <p:nvPr/>
        </p:nvCxnSpPr>
        <p:spPr>
          <a:xfrm>
            <a:off x="3561967" y="1692883"/>
            <a:ext cx="968980" cy="6653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4" idx="3"/>
            <a:endCxn id="29" idx="1"/>
          </p:cNvCxnSpPr>
          <p:nvPr/>
        </p:nvCxnSpPr>
        <p:spPr>
          <a:xfrm>
            <a:off x="5887505" y="1692882"/>
            <a:ext cx="98909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H="1">
            <a:off x="5638800" y="1771650"/>
            <a:ext cx="1143000" cy="15985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a:stCxn id="21" idx="2"/>
            <a:endCxn id="26" idx="0"/>
          </p:cNvCxnSpPr>
          <p:nvPr/>
        </p:nvCxnSpPr>
        <p:spPr>
          <a:xfrm flipH="1">
            <a:off x="5244956" y="3198675"/>
            <a:ext cx="14591" cy="2572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a:stCxn id="27" idx="2"/>
          </p:cNvCxnSpPr>
          <p:nvPr/>
        </p:nvCxnSpPr>
        <p:spPr>
          <a:xfrm>
            <a:off x="5259547" y="4460470"/>
            <a:ext cx="2" cy="873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a:stCxn id="11" idx="2"/>
            <a:endCxn id="20" idx="0"/>
          </p:cNvCxnSpPr>
          <p:nvPr/>
        </p:nvCxnSpPr>
        <p:spPr>
          <a:xfrm flipH="1">
            <a:off x="5244956" y="2190750"/>
            <a:ext cx="18992" cy="722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a:stCxn id="23" idx="3"/>
            <a:endCxn id="26" idx="1"/>
          </p:cNvCxnSpPr>
          <p:nvPr/>
        </p:nvCxnSpPr>
        <p:spPr>
          <a:xfrm flipV="1">
            <a:off x="3700116" y="3739730"/>
            <a:ext cx="902290" cy="603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a:stCxn id="37" idx="2"/>
            <a:endCxn id="4" idx="0"/>
          </p:cNvCxnSpPr>
          <p:nvPr/>
        </p:nvCxnSpPr>
        <p:spPr>
          <a:xfrm flipH="1">
            <a:off x="5244956" y="1283732"/>
            <a:ext cx="58026" cy="1253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a:stCxn id="15" idx="2"/>
            <a:endCxn id="17" idx="0"/>
          </p:cNvCxnSpPr>
          <p:nvPr/>
        </p:nvCxnSpPr>
        <p:spPr>
          <a:xfrm flipH="1" flipV="1">
            <a:off x="2858729" y="2229466"/>
            <a:ext cx="75281" cy="148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a:endCxn id="20" idx="1"/>
          </p:cNvCxnSpPr>
          <p:nvPr/>
        </p:nvCxnSpPr>
        <p:spPr>
          <a:xfrm>
            <a:off x="3597100" y="2596503"/>
            <a:ext cx="1005307"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H="1">
            <a:off x="5681629" y="3138786"/>
            <a:ext cx="700422" cy="2792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5" name="Title 5"/>
          <p:cNvSpPr txBox="1">
            <a:spLocks/>
          </p:cNvSpPr>
          <p:nvPr/>
        </p:nvSpPr>
        <p:spPr bwMode="auto">
          <a:xfrm>
            <a:off x="-81935" y="53916"/>
            <a:ext cx="9168580" cy="830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3092D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rgbClr val="3333FF"/>
                </a:solidFill>
                <a:latin typeface="+mj-lt"/>
                <a:ea typeface="+mj-ea"/>
                <a:cs typeface="+mj-cs"/>
              </a:defRPr>
            </a:lvl1pPr>
            <a:lvl2pPr algn="ctr" rtl="0" eaLnBrk="1" fontAlgn="base" hangingPunct="1">
              <a:spcBef>
                <a:spcPct val="0"/>
              </a:spcBef>
              <a:spcAft>
                <a:spcPct val="0"/>
              </a:spcAft>
              <a:defRPr sz="4400">
                <a:solidFill>
                  <a:srgbClr val="3333FF"/>
                </a:solidFill>
                <a:latin typeface="Tahoma" pitchFamily="34" charset="0"/>
                <a:cs typeface="Tahoma" pitchFamily="34" charset="0"/>
              </a:defRPr>
            </a:lvl2pPr>
            <a:lvl3pPr algn="ctr" rtl="0" eaLnBrk="1" fontAlgn="base" hangingPunct="1">
              <a:spcBef>
                <a:spcPct val="0"/>
              </a:spcBef>
              <a:spcAft>
                <a:spcPct val="0"/>
              </a:spcAft>
              <a:defRPr sz="4400">
                <a:solidFill>
                  <a:srgbClr val="3333FF"/>
                </a:solidFill>
                <a:latin typeface="Tahoma" pitchFamily="34" charset="0"/>
                <a:cs typeface="Tahoma" pitchFamily="34" charset="0"/>
              </a:defRPr>
            </a:lvl3pPr>
            <a:lvl4pPr algn="ctr" rtl="0" eaLnBrk="1" fontAlgn="base" hangingPunct="1">
              <a:spcBef>
                <a:spcPct val="0"/>
              </a:spcBef>
              <a:spcAft>
                <a:spcPct val="0"/>
              </a:spcAft>
              <a:defRPr sz="4400">
                <a:solidFill>
                  <a:srgbClr val="3333FF"/>
                </a:solidFill>
                <a:latin typeface="Tahoma" pitchFamily="34" charset="0"/>
                <a:cs typeface="Tahoma" pitchFamily="34" charset="0"/>
              </a:defRPr>
            </a:lvl4pPr>
            <a:lvl5pPr algn="ctr" rtl="0" eaLnBrk="1" fontAlgn="base" hangingPunct="1">
              <a:spcBef>
                <a:spcPct val="0"/>
              </a:spcBef>
              <a:spcAft>
                <a:spcPct val="0"/>
              </a:spcAft>
              <a:defRPr sz="4400">
                <a:solidFill>
                  <a:srgbClr val="3333FF"/>
                </a:solidFill>
                <a:latin typeface="Tahoma" pitchFamily="34" charset="0"/>
                <a:cs typeface="Tahoma" pitchFamily="34" charset="0"/>
              </a:defRPr>
            </a:lvl5pPr>
            <a:lvl6pPr marL="457200" algn="ctr" rtl="0" eaLnBrk="1" fontAlgn="base" hangingPunct="1">
              <a:spcBef>
                <a:spcPct val="0"/>
              </a:spcBef>
              <a:spcAft>
                <a:spcPct val="0"/>
              </a:spcAft>
              <a:defRPr sz="4400">
                <a:solidFill>
                  <a:srgbClr val="3333FF"/>
                </a:solidFill>
                <a:latin typeface="Tahoma" pitchFamily="34" charset="0"/>
                <a:cs typeface="Tahoma" pitchFamily="34" charset="0"/>
              </a:defRPr>
            </a:lvl6pPr>
            <a:lvl7pPr marL="914400" algn="ctr" rtl="0" eaLnBrk="1" fontAlgn="base" hangingPunct="1">
              <a:spcBef>
                <a:spcPct val="0"/>
              </a:spcBef>
              <a:spcAft>
                <a:spcPct val="0"/>
              </a:spcAft>
              <a:defRPr sz="4400">
                <a:solidFill>
                  <a:srgbClr val="3333FF"/>
                </a:solidFill>
                <a:latin typeface="Tahoma" pitchFamily="34" charset="0"/>
                <a:cs typeface="Tahoma" pitchFamily="34" charset="0"/>
              </a:defRPr>
            </a:lvl7pPr>
            <a:lvl8pPr marL="1371600" algn="ctr" rtl="0" eaLnBrk="1" fontAlgn="base" hangingPunct="1">
              <a:spcBef>
                <a:spcPct val="0"/>
              </a:spcBef>
              <a:spcAft>
                <a:spcPct val="0"/>
              </a:spcAft>
              <a:defRPr sz="4400">
                <a:solidFill>
                  <a:srgbClr val="3333FF"/>
                </a:solidFill>
                <a:latin typeface="Tahoma" pitchFamily="34" charset="0"/>
                <a:cs typeface="Tahoma" pitchFamily="34" charset="0"/>
              </a:defRPr>
            </a:lvl8pPr>
            <a:lvl9pPr marL="1828800" algn="ctr" rtl="0" eaLnBrk="1" fontAlgn="base" hangingPunct="1">
              <a:spcBef>
                <a:spcPct val="0"/>
              </a:spcBef>
              <a:spcAft>
                <a:spcPct val="0"/>
              </a:spcAft>
              <a:defRPr sz="4400">
                <a:solidFill>
                  <a:srgbClr val="3333FF"/>
                </a:solidFill>
                <a:latin typeface="Tahoma" pitchFamily="34" charset="0"/>
                <a:cs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kern="0" dirty="0" smtClean="0">
                <a:latin typeface="Tahoma"/>
                <a:cs typeface="Tahoma"/>
              </a:rPr>
              <a:t>Benzene Example: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3333FF"/>
                </a:solidFill>
                <a:effectLst/>
                <a:uLnTx/>
                <a:uFillTx/>
                <a:latin typeface="Tahoma"/>
                <a:ea typeface="+mj-ea"/>
                <a:cs typeface="Tahoma"/>
              </a:rPr>
              <a:t>An</a:t>
            </a:r>
            <a:r>
              <a:rPr kumimoji="0" lang="en-US" sz="3600" b="0" i="0" u="none" strike="noStrike" kern="0" cap="none" spc="0" normalizeH="0" noProof="0" dirty="0" smtClean="0">
                <a:ln>
                  <a:noFill/>
                </a:ln>
                <a:solidFill>
                  <a:srgbClr val="3333FF"/>
                </a:solidFill>
                <a:effectLst/>
                <a:uLnTx/>
                <a:uFillTx/>
                <a:latin typeface="Tahoma"/>
                <a:ea typeface="+mj-ea"/>
                <a:cs typeface="Tahoma"/>
              </a:rPr>
              <a:t> Adverse Outcome Pathway?</a:t>
            </a:r>
            <a:endParaRPr kumimoji="0" lang="en-US" sz="3600" b="0" i="0" u="none" strike="noStrike" kern="0" cap="none" spc="0" normalizeH="0" baseline="0" noProof="0" dirty="0">
              <a:ln>
                <a:noFill/>
              </a:ln>
              <a:solidFill>
                <a:srgbClr val="3333FF"/>
              </a:solidFill>
              <a:effectLst/>
              <a:uLnTx/>
              <a:uFillTx/>
              <a:latin typeface="Tahoma"/>
              <a:ea typeface="+mj-ea"/>
              <a:cs typeface="Tahoma"/>
            </a:endParaRPr>
          </a:p>
        </p:txBody>
      </p:sp>
      <p:sp>
        <p:nvSpPr>
          <p:cNvPr id="3" name="Rectangle 2"/>
          <p:cNvSpPr/>
          <p:nvPr/>
        </p:nvSpPr>
        <p:spPr>
          <a:xfrm>
            <a:off x="1676400" y="1257300"/>
            <a:ext cx="2895600" cy="38862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4191000" y="4547835"/>
            <a:ext cx="2286000" cy="48136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dirty="0" smtClean="0">
                <a:solidFill>
                  <a:prstClr val="white"/>
                </a:solidFill>
                <a:latin typeface="Calibri"/>
              </a:rPr>
              <a:t>Human Leukemia</a:t>
            </a:r>
          </a:p>
          <a:p>
            <a:pPr algn="ctr" defTabSz="457200" fontAlgn="auto">
              <a:spcBef>
                <a:spcPts val="0"/>
              </a:spcBef>
              <a:spcAft>
                <a:spcPts val="0"/>
              </a:spcAft>
            </a:pPr>
            <a:r>
              <a:rPr lang="en-US" dirty="0" smtClean="0">
                <a:solidFill>
                  <a:prstClr val="white"/>
                </a:solidFill>
                <a:latin typeface="Calibri"/>
              </a:rPr>
              <a:t>Rodent Tumors</a:t>
            </a:r>
            <a:endParaRPr lang="en-US" dirty="0">
              <a:solidFill>
                <a:prstClr val="white"/>
              </a:solidFill>
              <a:latin typeface="Calibri"/>
            </a:endParaRPr>
          </a:p>
        </p:txBody>
      </p:sp>
    </p:spTree>
    <p:extLst>
      <p:ext uri="{BB962C8B-B14F-4D97-AF65-F5344CB8AC3E}">
        <p14:creationId xmlns:p14="http://schemas.microsoft.com/office/powerpoint/2010/main" val="22196542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463848" y="1409068"/>
            <a:ext cx="1600199" cy="835277"/>
            <a:chOff x="3115237" y="2236559"/>
            <a:chExt cx="1676729" cy="1272789"/>
          </a:xfrm>
        </p:grpSpPr>
        <p:sp>
          <p:nvSpPr>
            <p:cNvPr id="4" name="Rectangle 3"/>
            <p:cNvSpPr/>
            <p:nvPr/>
          </p:nvSpPr>
          <p:spPr>
            <a:xfrm>
              <a:off x="3260423" y="2236559"/>
              <a:ext cx="1346558" cy="864948"/>
            </a:xfrm>
            <a:prstGeom prst="rect">
              <a:avLst/>
            </a:prstGeom>
            <a:solidFill>
              <a:srgbClr val="37609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200" dirty="0" smtClean="0">
                  <a:solidFill>
                    <a:prstClr val="white"/>
                  </a:solidFill>
                  <a:latin typeface="Calibri"/>
                </a:rPr>
                <a:t>Electrophilic metabolites</a:t>
              </a:r>
              <a:endParaRPr lang="en-US" sz="1200" dirty="0">
                <a:solidFill>
                  <a:prstClr val="white"/>
                </a:solidFill>
                <a:latin typeface="Calibri"/>
              </a:endParaRPr>
            </a:p>
          </p:txBody>
        </p:sp>
        <p:sp>
          <p:nvSpPr>
            <p:cNvPr id="11" name="TextBox 10"/>
            <p:cNvSpPr txBox="1"/>
            <p:nvPr/>
          </p:nvSpPr>
          <p:spPr>
            <a:xfrm>
              <a:off x="3115237" y="3110709"/>
              <a:ext cx="1676729" cy="398639"/>
            </a:xfrm>
            <a:prstGeom prst="rect">
              <a:avLst/>
            </a:prstGeom>
            <a:noFill/>
          </p:spPr>
          <p:txBody>
            <a:bodyPr wrap="square" rtlCol="0">
              <a:spAutoFit/>
            </a:bodyPr>
            <a:lstStyle/>
            <a:p>
              <a:pPr algn="ctr" defTabSz="457200" fontAlgn="auto">
                <a:spcBef>
                  <a:spcPts val="0"/>
                </a:spcBef>
                <a:spcAft>
                  <a:spcPts val="0"/>
                </a:spcAft>
              </a:pPr>
              <a:r>
                <a:rPr lang="en-US" sz="1100" dirty="0" smtClean="0">
                  <a:solidFill>
                    <a:prstClr val="black"/>
                  </a:solidFill>
                  <a:latin typeface="Calibri"/>
                  <a:cs typeface="+mn-cs"/>
                </a:rPr>
                <a:t>Metabolic Activation</a:t>
              </a:r>
              <a:endParaRPr lang="en-US" sz="1100" dirty="0">
                <a:solidFill>
                  <a:prstClr val="black"/>
                </a:solidFill>
                <a:latin typeface="Calibri"/>
                <a:cs typeface="+mn-cs"/>
              </a:endParaRPr>
            </a:p>
          </p:txBody>
        </p:sp>
      </p:grpSp>
      <p:grpSp>
        <p:nvGrpSpPr>
          <p:cNvPr id="13" name="Group 12"/>
          <p:cNvGrpSpPr/>
          <p:nvPr/>
        </p:nvGrpSpPr>
        <p:grpSpPr>
          <a:xfrm>
            <a:off x="2270921" y="1409069"/>
            <a:ext cx="1326178" cy="835277"/>
            <a:chOff x="3254190" y="2236559"/>
            <a:chExt cx="1389603" cy="1272788"/>
          </a:xfrm>
          <a:solidFill>
            <a:srgbClr val="376092"/>
          </a:solidFill>
        </p:grpSpPr>
        <p:sp>
          <p:nvSpPr>
            <p:cNvPr id="14" name="Rectangle 13"/>
            <p:cNvSpPr/>
            <p:nvPr/>
          </p:nvSpPr>
          <p:spPr>
            <a:xfrm>
              <a:off x="3260423" y="2236559"/>
              <a:ext cx="1346558" cy="864948"/>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200" dirty="0" smtClean="0">
                  <a:solidFill>
                    <a:prstClr val="white"/>
                  </a:solidFill>
                  <a:latin typeface="Calibri"/>
                </a:rPr>
                <a:t>ROS</a:t>
              </a:r>
            </a:p>
            <a:p>
              <a:pPr algn="ctr" defTabSz="457200" fontAlgn="auto">
                <a:spcBef>
                  <a:spcPts val="0"/>
                </a:spcBef>
                <a:spcAft>
                  <a:spcPts val="0"/>
                </a:spcAft>
              </a:pPr>
              <a:r>
                <a:rPr lang="en-US" sz="1200" dirty="0" smtClean="0">
                  <a:solidFill>
                    <a:prstClr val="white"/>
                  </a:solidFill>
                  <a:latin typeface="Calibri"/>
                </a:rPr>
                <a:t>Oxidative DNA Damage</a:t>
              </a:r>
              <a:endParaRPr lang="en-US" sz="1200" dirty="0">
                <a:solidFill>
                  <a:prstClr val="white"/>
                </a:solidFill>
                <a:latin typeface="Calibri"/>
              </a:endParaRPr>
            </a:p>
          </p:txBody>
        </p:sp>
        <p:sp>
          <p:nvSpPr>
            <p:cNvPr id="15" name="TextBox 14"/>
            <p:cNvSpPr txBox="1"/>
            <p:nvPr/>
          </p:nvSpPr>
          <p:spPr>
            <a:xfrm>
              <a:off x="3254190" y="3110708"/>
              <a:ext cx="1389603" cy="398639"/>
            </a:xfrm>
            <a:prstGeom prst="rect">
              <a:avLst/>
            </a:prstGeom>
            <a:noFill/>
          </p:spPr>
          <p:txBody>
            <a:bodyPr wrap="square" rtlCol="0">
              <a:spAutoFit/>
            </a:bodyPr>
            <a:lstStyle/>
            <a:p>
              <a:pPr algn="ctr" defTabSz="457200" fontAlgn="auto">
                <a:spcBef>
                  <a:spcPts val="0"/>
                </a:spcBef>
                <a:spcAft>
                  <a:spcPts val="0"/>
                </a:spcAft>
              </a:pPr>
              <a:r>
                <a:rPr lang="en-US" sz="1100" dirty="0" smtClean="0">
                  <a:solidFill>
                    <a:prstClr val="black"/>
                  </a:solidFill>
                  <a:latin typeface="Calibri"/>
                  <a:cs typeface="+mn-cs"/>
                </a:rPr>
                <a:t>Oxidative Stress</a:t>
              </a:r>
              <a:endParaRPr lang="en-US" sz="1100" dirty="0">
                <a:solidFill>
                  <a:prstClr val="black"/>
                </a:solidFill>
                <a:latin typeface="Calibri"/>
                <a:cs typeface="+mn-cs"/>
              </a:endParaRPr>
            </a:p>
          </p:txBody>
        </p:sp>
      </p:grpSp>
      <p:grpSp>
        <p:nvGrpSpPr>
          <p:cNvPr id="16" name="Group 15"/>
          <p:cNvGrpSpPr/>
          <p:nvPr/>
        </p:nvGrpSpPr>
        <p:grpSpPr>
          <a:xfrm>
            <a:off x="2133601" y="2229465"/>
            <a:ext cx="1507645" cy="1031902"/>
            <a:chOff x="3148952" y="2198787"/>
            <a:chExt cx="1494841" cy="1221633"/>
          </a:xfrm>
        </p:grpSpPr>
        <p:sp>
          <p:nvSpPr>
            <p:cNvPr id="17" name="Rectangle 16"/>
            <p:cNvSpPr/>
            <p:nvPr/>
          </p:nvSpPr>
          <p:spPr>
            <a:xfrm>
              <a:off x="3148952" y="2198787"/>
              <a:ext cx="1437938" cy="931204"/>
            </a:xfrm>
            <a:prstGeom prst="rect">
              <a:avLst/>
            </a:prstGeom>
            <a:solidFill>
              <a:srgbClr val="37609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050" dirty="0" err="1">
                  <a:solidFill>
                    <a:prstClr val="white"/>
                  </a:solidFill>
                  <a:latin typeface="Calibri"/>
                </a:rPr>
                <a:t>Topo</a:t>
              </a:r>
              <a:r>
                <a:rPr lang="en-US" sz="1050" dirty="0">
                  <a:solidFill>
                    <a:prstClr val="white"/>
                  </a:solidFill>
                  <a:latin typeface="Calibri"/>
                </a:rPr>
                <a:t> II Inhibition</a:t>
              </a:r>
            </a:p>
            <a:p>
              <a:pPr algn="ctr" defTabSz="457200" fontAlgn="auto">
                <a:spcBef>
                  <a:spcPts val="0"/>
                </a:spcBef>
                <a:spcAft>
                  <a:spcPts val="0"/>
                </a:spcAft>
              </a:pPr>
              <a:r>
                <a:rPr lang="en-US" sz="1050" dirty="0" smtClean="0">
                  <a:solidFill>
                    <a:prstClr val="white"/>
                  </a:solidFill>
                  <a:latin typeface="Calibri"/>
                </a:rPr>
                <a:t>Inhibition of DNA Repair Pathways</a:t>
              </a:r>
            </a:p>
            <a:p>
              <a:pPr algn="ctr" defTabSz="457200" fontAlgn="auto">
                <a:spcBef>
                  <a:spcPts val="0"/>
                </a:spcBef>
                <a:spcAft>
                  <a:spcPts val="0"/>
                </a:spcAft>
              </a:pPr>
              <a:r>
                <a:rPr lang="en-US" sz="1050" dirty="0" smtClean="0">
                  <a:solidFill>
                    <a:prstClr val="white"/>
                  </a:solidFill>
                  <a:latin typeface="Calibri"/>
                </a:rPr>
                <a:t>Metabolites induce genomic instability</a:t>
              </a:r>
              <a:endParaRPr lang="en-US" sz="1050" dirty="0">
                <a:solidFill>
                  <a:prstClr val="white"/>
                </a:solidFill>
                <a:latin typeface="Calibri"/>
              </a:endParaRPr>
            </a:p>
          </p:txBody>
        </p:sp>
        <p:sp>
          <p:nvSpPr>
            <p:cNvPr id="18" name="TextBox 17"/>
            <p:cNvSpPr txBox="1"/>
            <p:nvPr/>
          </p:nvSpPr>
          <p:spPr>
            <a:xfrm>
              <a:off x="3254190" y="3110709"/>
              <a:ext cx="1389603" cy="309711"/>
            </a:xfrm>
            <a:prstGeom prst="rect">
              <a:avLst/>
            </a:prstGeom>
            <a:noFill/>
          </p:spPr>
          <p:txBody>
            <a:bodyPr wrap="square" rtlCol="0">
              <a:spAutoFit/>
            </a:bodyPr>
            <a:lstStyle/>
            <a:p>
              <a:pPr algn="ctr" defTabSz="457200" fontAlgn="auto">
                <a:spcBef>
                  <a:spcPts val="0"/>
                </a:spcBef>
                <a:spcAft>
                  <a:spcPts val="0"/>
                </a:spcAft>
              </a:pPr>
              <a:r>
                <a:rPr lang="en-US" sz="1100" dirty="0" smtClean="0">
                  <a:solidFill>
                    <a:prstClr val="black"/>
                  </a:solidFill>
                  <a:latin typeface="Calibri"/>
                  <a:cs typeface="+mn-cs"/>
                </a:rPr>
                <a:t>Altered DNA Repair</a:t>
              </a:r>
              <a:endParaRPr lang="en-US" sz="1100" dirty="0">
                <a:solidFill>
                  <a:prstClr val="black"/>
                </a:solidFill>
                <a:latin typeface="Calibri"/>
                <a:cs typeface="+mn-cs"/>
              </a:endParaRPr>
            </a:p>
          </p:txBody>
        </p:sp>
      </p:grpSp>
      <p:grpSp>
        <p:nvGrpSpPr>
          <p:cNvPr id="19" name="Group 18"/>
          <p:cNvGrpSpPr/>
          <p:nvPr/>
        </p:nvGrpSpPr>
        <p:grpSpPr>
          <a:xfrm>
            <a:off x="4596458" y="2263035"/>
            <a:ext cx="1326178" cy="935640"/>
            <a:chOff x="3254190" y="2236559"/>
            <a:chExt cx="1389603" cy="1213431"/>
          </a:xfrm>
        </p:grpSpPr>
        <p:sp>
          <p:nvSpPr>
            <p:cNvPr id="20" name="Rectangle 19"/>
            <p:cNvSpPr/>
            <p:nvPr/>
          </p:nvSpPr>
          <p:spPr>
            <a:xfrm>
              <a:off x="3260423" y="2236559"/>
              <a:ext cx="1346558" cy="864948"/>
            </a:xfrm>
            <a:prstGeom prst="rect">
              <a:avLst/>
            </a:prstGeom>
            <a:solidFill>
              <a:srgbClr val="37609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100" dirty="0" smtClean="0">
                  <a:solidFill>
                    <a:prstClr val="white"/>
                  </a:solidFill>
                  <a:latin typeface="Calibri"/>
                </a:rPr>
                <a:t>DNA Damage</a:t>
              </a:r>
            </a:p>
            <a:p>
              <a:pPr algn="ctr" defTabSz="457200" fontAlgn="auto">
                <a:spcBef>
                  <a:spcPts val="0"/>
                </a:spcBef>
                <a:spcAft>
                  <a:spcPts val="0"/>
                </a:spcAft>
              </a:pPr>
              <a:r>
                <a:rPr lang="en-US" sz="1100" dirty="0" smtClean="0">
                  <a:solidFill>
                    <a:prstClr val="white"/>
                  </a:solidFill>
                  <a:latin typeface="Calibri"/>
                </a:rPr>
                <a:t>Mutations</a:t>
              </a:r>
            </a:p>
            <a:p>
              <a:pPr algn="ctr" defTabSz="457200" fontAlgn="auto">
                <a:spcBef>
                  <a:spcPts val="0"/>
                </a:spcBef>
                <a:spcAft>
                  <a:spcPts val="0"/>
                </a:spcAft>
              </a:pPr>
              <a:r>
                <a:rPr lang="en-US" sz="1100" dirty="0" smtClean="0">
                  <a:solidFill>
                    <a:prstClr val="white"/>
                  </a:solidFill>
                  <a:latin typeface="Calibri"/>
                </a:rPr>
                <a:t>Chromosome aberrations</a:t>
              </a:r>
            </a:p>
          </p:txBody>
        </p:sp>
        <p:sp>
          <p:nvSpPr>
            <p:cNvPr id="21" name="TextBox 20"/>
            <p:cNvSpPr txBox="1"/>
            <p:nvPr/>
          </p:nvSpPr>
          <p:spPr>
            <a:xfrm>
              <a:off x="3254190" y="3110708"/>
              <a:ext cx="1389603" cy="339282"/>
            </a:xfrm>
            <a:prstGeom prst="rect">
              <a:avLst/>
            </a:prstGeom>
            <a:noFill/>
          </p:spPr>
          <p:txBody>
            <a:bodyPr wrap="square" rtlCol="0">
              <a:spAutoFit/>
            </a:bodyPr>
            <a:lstStyle/>
            <a:p>
              <a:pPr algn="ctr" defTabSz="457200" fontAlgn="auto">
                <a:spcBef>
                  <a:spcPts val="0"/>
                </a:spcBef>
                <a:spcAft>
                  <a:spcPts val="0"/>
                </a:spcAft>
              </a:pPr>
              <a:r>
                <a:rPr lang="en-US" sz="1100" dirty="0" err="1" smtClean="0">
                  <a:solidFill>
                    <a:prstClr val="black"/>
                  </a:solidFill>
                  <a:latin typeface="Calibri"/>
                  <a:cs typeface="+mn-cs"/>
                </a:rPr>
                <a:t>Genotoxicity</a:t>
              </a:r>
              <a:endParaRPr lang="en-US" sz="1100" dirty="0">
                <a:solidFill>
                  <a:prstClr val="black"/>
                </a:solidFill>
                <a:latin typeface="Calibri"/>
                <a:cs typeface="+mn-cs"/>
              </a:endParaRPr>
            </a:p>
          </p:txBody>
        </p:sp>
      </p:grpSp>
      <p:grpSp>
        <p:nvGrpSpPr>
          <p:cNvPr id="88" name="Group 87"/>
          <p:cNvGrpSpPr/>
          <p:nvPr/>
        </p:nvGrpSpPr>
        <p:grpSpPr>
          <a:xfrm>
            <a:off x="2254049" y="3461956"/>
            <a:ext cx="1452017" cy="842933"/>
            <a:chOff x="2210483" y="4388071"/>
            <a:chExt cx="1521460" cy="1284455"/>
          </a:xfrm>
        </p:grpSpPr>
        <p:sp>
          <p:nvSpPr>
            <p:cNvPr id="23" name="Rectangle 22"/>
            <p:cNvSpPr/>
            <p:nvPr/>
          </p:nvSpPr>
          <p:spPr>
            <a:xfrm>
              <a:off x="2379152" y="4388071"/>
              <a:ext cx="1346558" cy="864948"/>
            </a:xfrm>
            <a:prstGeom prst="rect">
              <a:avLst/>
            </a:prstGeom>
            <a:solidFill>
              <a:srgbClr val="558ED5"/>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200" dirty="0" smtClean="0">
                  <a:solidFill>
                    <a:prstClr val="white"/>
                  </a:solidFill>
                  <a:latin typeface="Calibri"/>
                </a:rPr>
                <a:t>Reduced Immune Surveillance</a:t>
              </a:r>
              <a:endParaRPr lang="en-US" sz="1200" dirty="0">
                <a:solidFill>
                  <a:prstClr val="white"/>
                </a:solidFill>
                <a:latin typeface="Calibri"/>
              </a:endParaRPr>
            </a:p>
          </p:txBody>
        </p:sp>
        <p:sp>
          <p:nvSpPr>
            <p:cNvPr id="24" name="TextBox 23"/>
            <p:cNvSpPr txBox="1"/>
            <p:nvPr/>
          </p:nvSpPr>
          <p:spPr>
            <a:xfrm>
              <a:off x="2210483" y="5273886"/>
              <a:ext cx="1521460" cy="398640"/>
            </a:xfrm>
            <a:prstGeom prst="rect">
              <a:avLst/>
            </a:prstGeom>
            <a:noFill/>
          </p:spPr>
          <p:txBody>
            <a:bodyPr wrap="square" rtlCol="0">
              <a:spAutoFit/>
            </a:bodyPr>
            <a:lstStyle/>
            <a:p>
              <a:pPr algn="ctr" defTabSz="457200" fontAlgn="auto">
                <a:spcBef>
                  <a:spcPts val="0"/>
                </a:spcBef>
                <a:spcAft>
                  <a:spcPts val="0"/>
                </a:spcAft>
              </a:pPr>
              <a:r>
                <a:rPr lang="en-US" sz="1100" dirty="0" smtClean="0">
                  <a:solidFill>
                    <a:prstClr val="black"/>
                  </a:solidFill>
                  <a:latin typeface="Calibri"/>
                  <a:cs typeface="+mn-cs"/>
                </a:rPr>
                <a:t>Immunosuppression</a:t>
              </a:r>
              <a:endParaRPr lang="en-US" sz="1100" dirty="0">
                <a:solidFill>
                  <a:prstClr val="black"/>
                </a:solidFill>
                <a:latin typeface="Calibri"/>
                <a:cs typeface="+mn-cs"/>
              </a:endParaRPr>
            </a:p>
          </p:txBody>
        </p:sp>
      </p:grpSp>
      <p:grpSp>
        <p:nvGrpSpPr>
          <p:cNvPr id="25" name="Group 24"/>
          <p:cNvGrpSpPr/>
          <p:nvPr/>
        </p:nvGrpSpPr>
        <p:grpSpPr>
          <a:xfrm>
            <a:off x="4596458" y="3455916"/>
            <a:ext cx="1326178" cy="1004554"/>
            <a:chOff x="3254190" y="2236559"/>
            <a:chExt cx="1389603" cy="1530734"/>
          </a:xfrm>
        </p:grpSpPr>
        <p:sp>
          <p:nvSpPr>
            <p:cNvPr id="26" name="Rectangle 25"/>
            <p:cNvSpPr/>
            <p:nvPr/>
          </p:nvSpPr>
          <p:spPr>
            <a:xfrm>
              <a:off x="3260423" y="2236559"/>
              <a:ext cx="1346558" cy="864948"/>
            </a:xfrm>
            <a:prstGeom prst="rect">
              <a:avLst/>
            </a:prstGeom>
            <a:solidFill>
              <a:srgbClr val="37609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000" dirty="0" smtClean="0">
                  <a:solidFill>
                    <a:prstClr val="white"/>
                  </a:solidFill>
                  <a:latin typeface="Calibri"/>
                </a:rPr>
                <a:t>Stem Cell Transformation</a:t>
              </a:r>
            </a:p>
            <a:p>
              <a:pPr algn="ctr" defTabSz="457200" fontAlgn="auto">
                <a:spcBef>
                  <a:spcPts val="0"/>
                </a:spcBef>
                <a:spcAft>
                  <a:spcPts val="0"/>
                </a:spcAft>
              </a:pPr>
              <a:r>
                <a:rPr lang="en-US" sz="1000" dirty="0" smtClean="0">
                  <a:solidFill>
                    <a:prstClr val="white"/>
                  </a:solidFill>
                  <a:latin typeface="Calibri"/>
                </a:rPr>
                <a:t>Proliferation</a:t>
              </a:r>
            </a:p>
            <a:p>
              <a:pPr algn="ctr" defTabSz="457200" fontAlgn="auto">
                <a:spcBef>
                  <a:spcPts val="0"/>
                </a:spcBef>
                <a:spcAft>
                  <a:spcPts val="0"/>
                </a:spcAft>
              </a:pPr>
              <a:r>
                <a:rPr lang="en-US" sz="1000" dirty="0" smtClean="0">
                  <a:solidFill>
                    <a:prstClr val="white"/>
                  </a:solidFill>
                  <a:latin typeface="Calibri"/>
                </a:rPr>
                <a:t>Clonal Expansion</a:t>
              </a:r>
              <a:endParaRPr lang="en-US" sz="1000" dirty="0">
                <a:solidFill>
                  <a:prstClr val="white"/>
                </a:solidFill>
                <a:latin typeface="Calibri"/>
              </a:endParaRPr>
            </a:p>
          </p:txBody>
        </p:sp>
        <p:sp>
          <p:nvSpPr>
            <p:cNvPr id="27" name="TextBox 26"/>
            <p:cNvSpPr txBox="1"/>
            <p:nvPr/>
          </p:nvSpPr>
          <p:spPr>
            <a:xfrm>
              <a:off x="3254190" y="3110710"/>
              <a:ext cx="1389603" cy="656583"/>
            </a:xfrm>
            <a:prstGeom prst="rect">
              <a:avLst/>
            </a:prstGeom>
            <a:noFill/>
          </p:spPr>
          <p:txBody>
            <a:bodyPr wrap="square" rtlCol="0">
              <a:spAutoFit/>
            </a:bodyPr>
            <a:lstStyle/>
            <a:p>
              <a:pPr algn="ctr" defTabSz="457200" fontAlgn="auto">
                <a:spcBef>
                  <a:spcPts val="0"/>
                </a:spcBef>
                <a:spcAft>
                  <a:spcPts val="0"/>
                </a:spcAft>
              </a:pPr>
              <a:r>
                <a:rPr lang="en-US" sz="1100" dirty="0" smtClean="0">
                  <a:solidFill>
                    <a:prstClr val="black"/>
                  </a:solidFill>
                  <a:latin typeface="Calibri"/>
                  <a:cs typeface="+mn-cs"/>
                </a:rPr>
                <a:t>Altered Cell Proliferation</a:t>
              </a:r>
              <a:endParaRPr lang="en-US" sz="1100" dirty="0">
                <a:solidFill>
                  <a:prstClr val="black"/>
                </a:solidFill>
                <a:latin typeface="Calibri"/>
                <a:cs typeface="+mn-cs"/>
              </a:endParaRPr>
            </a:p>
          </p:txBody>
        </p:sp>
      </p:grpSp>
      <p:grpSp>
        <p:nvGrpSpPr>
          <p:cNvPr id="28" name="Group 27"/>
          <p:cNvGrpSpPr/>
          <p:nvPr/>
        </p:nvGrpSpPr>
        <p:grpSpPr>
          <a:xfrm>
            <a:off x="6870651" y="1409068"/>
            <a:ext cx="1326178" cy="1004554"/>
            <a:chOff x="3254190" y="2236559"/>
            <a:chExt cx="1389603" cy="1530734"/>
          </a:xfrm>
        </p:grpSpPr>
        <p:sp>
          <p:nvSpPr>
            <p:cNvPr id="29" name="Rectangle 28"/>
            <p:cNvSpPr/>
            <p:nvPr/>
          </p:nvSpPr>
          <p:spPr>
            <a:xfrm>
              <a:off x="3260423" y="2236559"/>
              <a:ext cx="1346558" cy="864948"/>
            </a:xfrm>
            <a:prstGeom prst="rect">
              <a:avLst/>
            </a:prstGeom>
            <a:solidFill>
              <a:srgbClr val="37609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200" dirty="0" err="1" smtClean="0">
                  <a:solidFill>
                    <a:prstClr val="white"/>
                  </a:solidFill>
                  <a:latin typeface="Calibri"/>
                </a:rPr>
                <a:t>AhR</a:t>
              </a:r>
              <a:r>
                <a:rPr lang="en-US" sz="1200" dirty="0" smtClean="0">
                  <a:solidFill>
                    <a:prstClr val="white"/>
                  </a:solidFill>
                  <a:latin typeface="Calibri"/>
                </a:rPr>
                <a:t> </a:t>
              </a:r>
              <a:r>
                <a:rPr lang="en-US" sz="1200" dirty="0" err="1" smtClean="0">
                  <a:solidFill>
                    <a:prstClr val="white"/>
                  </a:solidFill>
                  <a:latin typeface="Calibri"/>
                </a:rPr>
                <a:t>Dysregulation</a:t>
              </a:r>
              <a:endParaRPr lang="en-US" sz="1200" dirty="0">
                <a:solidFill>
                  <a:prstClr val="white"/>
                </a:solidFill>
                <a:latin typeface="Calibri"/>
              </a:endParaRPr>
            </a:p>
          </p:txBody>
        </p:sp>
        <p:sp>
          <p:nvSpPr>
            <p:cNvPr id="30" name="TextBox 29"/>
            <p:cNvSpPr txBox="1"/>
            <p:nvPr/>
          </p:nvSpPr>
          <p:spPr>
            <a:xfrm>
              <a:off x="3254190" y="3110710"/>
              <a:ext cx="1389603" cy="656583"/>
            </a:xfrm>
            <a:prstGeom prst="rect">
              <a:avLst/>
            </a:prstGeom>
            <a:noFill/>
          </p:spPr>
          <p:txBody>
            <a:bodyPr wrap="square" rtlCol="0">
              <a:spAutoFit/>
            </a:bodyPr>
            <a:lstStyle/>
            <a:p>
              <a:pPr algn="ctr" defTabSz="457200" fontAlgn="auto">
                <a:spcBef>
                  <a:spcPts val="0"/>
                </a:spcBef>
                <a:spcAft>
                  <a:spcPts val="0"/>
                </a:spcAft>
              </a:pPr>
              <a:r>
                <a:rPr lang="en-US" sz="1100" dirty="0" smtClean="0">
                  <a:solidFill>
                    <a:prstClr val="black"/>
                  </a:solidFill>
                  <a:latin typeface="Calibri"/>
                  <a:cs typeface="+mn-cs"/>
                </a:rPr>
                <a:t>Modulation of receptor</a:t>
              </a:r>
              <a:endParaRPr lang="en-US" sz="1100" dirty="0">
                <a:solidFill>
                  <a:prstClr val="black"/>
                </a:solidFill>
                <a:latin typeface="Calibri"/>
                <a:cs typeface="+mn-cs"/>
              </a:endParaRPr>
            </a:p>
          </p:txBody>
        </p:sp>
      </p:grpSp>
      <p:grpSp>
        <p:nvGrpSpPr>
          <p:cNvPr id="31" name="Group 30"/>
          <p:cNvGrpSpPr/>
          <p:nvPr/>
        </p:nvGrpSpPr>
        <p:grpSpPr>
          <a:xfrm>
            <a:off x="6382052" y="2880852"/>
            <a:ext cx="1331356" cy="1053672"/>
            <a:chOff x="3254190" y="2161714"/>
            <a:chExt cx="1395028" cy="1605577"/>
          </a:xfrm>
        </p:grpSpPr>
        <p:sp>
          <p:nvSpPr>
            <p:cNvPr id="32" name="Rectangle 31"/>
            <p:cNvSpPr/>
            <p:nvPr/>
          </p:nvSpPr>
          <p:spPr>
            <a:xfrm>
              <a:off x="3260424" y="2161714"/>
              <a:ext cx="1388794" cy="1020671"/>
            </a:xfrm>
            <a:prstGeom prst="rect">
              <a:avLst/>
            </a:prstGeom>
            <a:solidFill>
              <a:srgbClr val="37609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000" dirty="0" smtClean="0">
                  <a:solidFill>
                    <a:prstClr val="white"/>
                  </a:solidFill>
                  <a:latin typeface="Calibri"/>
                </a:rPr>
                <a:t>Altered DNA methylation,</a:t>
              </a:r>
            </a:p>
            <a:p>
              <a:pPr algn="ctr" defTabSz="457200" fontAlgn="auto">
                <a:spcBef>
                  <a:spcPts val="0"/>
                </a:spcBef>
                <a:spcAft>
                  <a:spcPts val="0"/>
                </a:spcAft>
              </a:pPr>
              <a:r>
                <a:rPr lang="en-US" sz="1000" dirty="0" smtClean="0">
                  <a:solidFill>
                    <a:prstClr val="white"/>
                  </a:solidFill>
                  <a:latin typeface="Calibri"/>
                </a:rPr>
                <a:t>miRNA changes, Histone modifications</a:t>
              </a:r>
            </a:p>
          </p:txBody>
        </p:sp>
        <p:sp>
          <p:nvSpPr>
            <p:cNvPr id="33" name="TextBox 32"/>
            <p:cNvSpPr txBox="1"/>
            <p:nvPr/>
          </p:nvSpPr>
          <p:spPr>
            <a:xfrm>
              <a:off x="3254190" y="3110709"/>
              <a:ext cx="1389603" cy="656582"/>
            </a:xfrm>
            <a:prstGeom prst="rect">
              <a:avLst/>
            </a:prstGeom>
            <a:noFill/>
          </p:spPr>
          <p:txBody>
            <a:bodyPr wrap="square" rtlCol="0">
              <a:spAutoFit/>
            </a:bodyPr>
            <a:lstStyle/>
            <a:p>
              <a:pPr algn="ctr" defTabSz="457200" fontAlgn="auto">
                <a:spcBef>
                  <a:spcPts val="0"/>
                </a:spcBef>
                <a:spcAft>
                  <a:spcPts val="0"/>
                </a:spcAft>
              </a:pPr>
              <a:r>
                <a:rPr lang="en-US" sz="1100" dirty="0" smtClean="0">
                  <a:solidFill>
                    <a:prstClr val="black"/>
                  </a:solidFill>
                  <a:latin typeface="Calibri"/>
                  <a:cs typeface="+mn-cs"/>
                </a:rPr>
                <a:t>Epigenetic alterations</a:t>
              </a:r>
              <a:endParaRPr lang="en-US" sz="1100" dirty="0">
                <a:solidFill>
                  <a:prstClr val="black"/>
                </a:solidFill>
                <a:latin typeface="Calibri"/>
                <a:cs typeface="+mn-cs"/>
              </a:endParaRPr>
            </a:p>
          </p:txBody>
        </p:sp>
      </p:grpSp>
      <p:sp>
        <p:nvSpPr>
          <p:cNvPr id="35" name="Rectangle 34"/>
          <p:cNvSpPr/>
          <p:nvPr/>
        </p:nvSpPr>
        <p:spPr>
          <a:xfrm>
            <a:off x="4616997" y="4547835"/>
            <a:ext cx="1285098" cy="33422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dirty="0" smtClean="0">
                <a:solidFill>
                  <a:prstClr val="white"/>
                </a:solidFill>
                <a:latin typeface="Calibri"/>
              </a:rPr>
              <a:t>Leukemia</a:t>
            </a:r>
            <a:endParaRPr lang="en-US" dirty="0">
              <a:solidFill>
                <a:prstClr val="white"/>
              </a:solidFill>
              <a:latin typeface="Calibri"/>
            </a:endParaRPr>
          </a:p>
        </p:txBody>
      </p:sp>
      <p:sp>
        <p:nvSpPr>
          <p:cNvPr id="37" name="TextBox 36"/>
          <p:cNvSpPr txBox="1"/>
          <p:nvPr/>
        </p:nvSpPr>
        <p:spPr>
          <a:xfrm>
            <a:off x="4351339" y="914400"/>
            <a:ext cx="1903286" cy="369332"/>
          </a:xfrm>
          <a:prstGeom prst="rect">
            <a:avLst/>
          </a:prstGeom>
          <a:noFill/>
        </p:spPr>
        <p:txBody>
          <a:bodyPr wrap="none" rtlCol="0">
            <a:spAutoFit/>
          </a:bodyPr>
          <a:lstStyle/>
          <a:p>
            <a:pPr defTabSz="457200" fontAlgn="auto">
              <a:spcBef>
                <a:spcPts val="0"/>
              </a:spcBef>
              <a:spcAft>
                <a:spcPts val="0"/>
              </a:spcAft>
            </a:pPr>
            <a:r>
              <a:rPr lang="en-US" dirty="0" smtClean="0">
                <a:solidFill>
                  <a:prstClr val="black"/>
                </a:solidFill>
                <a:latin typeface="Calibri"/>
                <a:cs typeface="+mn-cs"/>
              </a:rPr>
              <a:t>Benzene Exposure</a:t>
            </a:r>
            <a:endParaRPr lang="en-US" dirty="0">
              <a:solidFill>
                <a:prstClr val="black"/>
              </a:solidFill>
              <a:latin typeface="Calibri"/>
              <a:cs typeface="+mn-cs"/>
            </a:endParaRPr>
          </a:p>
        </p:txBody>
      </p:sp>
      <p:cxnSp>
        <p:nvCxnSpPr>
          <p:cNvPr id="39" name="Straight Arrow Connector 38"/>
          <p:cNvCxnSpPr/>
          <p:nvPr/>
        </p:nvCxnSpPr>
        <p:spPr>
          <a:xfrm>
            <a:off x="5902097" y="1834790"/>
            <a:ext cx="1053779" cy="10468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4" idx="1"/>
            <a:endCxn id="14" idx="3"/>
          </p:cNvCxnSpPr>
          <p:nvPr/>
        </p:nvCxnSpPr>
        <p:spPr>
          <a:xfrm flipH="1">
            <a:off x="3561968" y="1692882"/>
            <a:ext cx="104043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14" idx="3"/>
          </p:cNvCxnSpPr>
          <p:nvPr/>
        </p:nvCxnSpPr>
        <p:spPr>
          <a:xfrm>
            <a:off x="3561967" y="1692883"/>
            <a:ext cx="968980" cy="6653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4" idx="3"/>
            <a:endCxn id="29" idx="1"/>
          </p:cNvCxnSpPr>
          <p:nvPr/>
        </p:nvCxnSpPr>
        <p:spPr>
          <a:xfrm>
            <a:off x="5887505" y="1692882"/>
            <a:ext cx="98909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H="1">
            <a:off x="5638800" y="1771650"/>
            <a:ext cx="1143000" cy="15985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a:stCxn id="21" idx="2"/>
            <a:endCxn id="26" idx="0"/>
          </p:cNvCxnSpPr>
          <p:nvPr/>
        </p:nvCxnSpPr>
        <p:spPr>
          <a:xfrm flipH="1">
            <a:off x="5244956" y="3198675"/>
            <a:ext cx="14591" cy="2572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a:stCxn id="27" idx="2"/>
            <a:endCxn id="35" idx="0"/>
          </p:cNvCxnSpPr>
          <p:nvPr/>
        </p:nvCxnSpPr>
        <p:spPr>
          <a:xfrm flipH="1">
            <a:off x="5259546" y="4460470"/>
            <a:ext cx="1" cy="873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a:stCxn id="11" idx="2"/>
            <a:endCxn id="20" idx="0"/>
          </p:cNvCxnSpPr>
          <p:nvPr/>
        </p:nvCxnSpPr>
        <p:spPr>
          <a:xfrm flipH="1">
            <a:off x="5244956" y="2244345"/>
            <a:ext cx="18992" cy="186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a:stCxn id="23" idx="3"/>
            <a:endCxn id="26" idx="1"/>
          </p:cNvCxnSpPr>
          <p:nvPr/>
        </p:nvCxnSpPr>
        <p:spPr>
          <a:xfrm flipV="1">
            <a:off x="3700116" y="3739730"/>
            <a:ext cx="902290" cy="603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a:stCxn id="37" idx="2"/>
            <a:endCxn id="4" idx="0"/>
          </p:cNvCxnSpPr>
          <p:nvPr/>
        </p:nvCxnSpPr>
        <p:spPr>
          <a:xfrm flipH="1">
            <a:off x="5244956" y="1283732"/>
            <a:ext cx="58026" cy="1253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a:stCxn id="15" idx="2"/>
            <a:endCxn id="17" idx="0"/>
          </p:cNvCxnSpPr>
          <p:nvPr/>
        </p:nvCxnSpPr>
        <p:spPr>
          <a:xfrm flipH="1" flipV="1">
            <a:off x="2858729" y="2229466"/>
            <a:ext cx="75281" cy="148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a:endCxn id="20" idx="1"/>
          </p:cNvCxnSpPr>
          <p:nvPr/>
        </p:nvCxnSpPr>
        <p:spPr>
          <a:xfrm>
            <a:off x="3597100" y="2596503"/>
            <a:ext cx="1005307"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H="1">
            <a:off x="5681629" y="3138786"/>
            <a:ext cx="700422" cy="2792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5" name="Title 5"/>
          <p:cNvSpPr txBox="1">
            <a:spLocks/>
          </p:cNvSpPr>
          <p:nvPr/>
        </p:nvSpPr>
        <p:spPr bwMode="auto">
          <a:xfrm>
            <a:off x="-81935" y="53916"/>
            <a:ext cx="9168580" cy="830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3092D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rgbClr val="3333FF"/>
                </a:solidFill>
                <a:latin typeface="+mj-lt"/>
                <a:ea typeface="+mj-ea"/>
                <a:cs typeface="+mj-cs"/>
              </a:defRPr>
            </a:lvl1pPr>
            <a:lvl2pPr algn="ctr" rtl="0" eaLnBrk="1" fontAlgn="base" hangingPunct="1">
              <a:spcBef>
                <a:spcPct val="0"/>
              </a:spcBef>
              <a:spcAft>
                <a:spcPct val="0"/>
              </a:spcAft>
              <a:defRPr sz="4400">
                <a:solidFill>
                  <a:srgbClr val="3333FF"/>
                </a:solidFill>
                <a:latin typeface="Tahoma" pitchFamily="34" charset="0"/>
                <a:cs typeface="Tahoma" pitchFamily="34" charset="0"/>
              </a:defRPr>
            </a:lvl2pPr>
            <a:lvl3pPr algn="ctr" rtl="0" eaLnBrk="1" fontAlgn="base" hangingPunct="1">
              <a:spcBef>
                <a:spcPct val="0"/>
              </a:spcBef>
              <a:spcAft>
                <a:spcPct val="0"/>
              </a:spcAft>
              <a:defRPr sz="4400">
                <a:solidFill>
                  <a:srgbClr val="3333FF"/>
                </a:solidFill>
                <a:latin typeface="Tahoma" pitchFamily="34" charset="0"/>
                <a:cs typeface="Tahoma" pitchFamily="34" charset="0"/>
              </a:defRPr>
            </a:lvl3pPr>
            <a:lvl4pPr algn="ctr" rtl="0" eaLnBrk="1" fontAlgn="base" hangingPunct="1">
              <a:spcBef>
                <a:spcPct val="0"/>
              </a:spcBef>
              <a:spcAft>
                <a:spcPct val="0"/>
              </a:spcAft>
              <a:defRPr sz="4400">
                <a:solidFill>
                  <a:srgbClr val="3333FF"/>
                </a:solidFill>
                <a:latin typeface="Tahoma" pitchFamily="34" charset="0"/>
                <a:cs typeface="Tahoma" pitchFamily="34" charset="0"/>
              </a:defRPr>
            </a:lvl4pPr>
            <a:lvl5pPr algn="ctr" rtl="0" eaLnBrk="1" fontAlgn="base" hangingPunct="1">
              <a:spcBef>
                <a:spcPct val="0"/>
              </a:spcBef>
              <a:spcAft>
                <a:spcPct val="0"/>
              </a:spcAft>
              <a:defRPr sz="4400">
                <a:solidFill>
                  <a:srgbClr val="3333FF"/>
                </a:solidFill>
                <a:latin typeface="Tahoma" pitchFamily="34" charset="0"/>
                <a:cs typeface="Tahoma" pitchFamily="34" charset="0"/>
              </a:defRPr>
            </a:lvl5pPr>
            <a:lvl6pPr marL="457200" algn="ctr" rtl="0" eaLnBrk="1" fontAlgn="base" hangingPunct="1">
              <a:spcBef>
                <a:spcPct val="0"/>
              </a:spcBef>
              <a:spcAft>
                <a:spcPct val="0"/>
              </a:spcAft>
              <a:defRPr sz="4400">
                <a:solidFill>
                  <a:srgbClr val="3333FF"/>
                </a:solidFill>
                <a:latin typeface="Tahoma" pitchFamily="34" charset="0"/>
                <a:cs typeface="Tahoma" pitchFamily="34" charset="0"/>
              </a:defRPr>
            </a:lvl6pPr>
            <a:lvl7pPr marL="914400" algn="ctr" rtl="0" eaLnBrk="1" fontAlgn="base" hangingPunct="1">
              <a:spcBef>
                <a:spcPct val="0"/>
              </a:spcBef>
              <a:spcAft>
                <a:spcPct val="0"/>
              </a:spcAft>
              <a:defRPr sz="4400">
                <a:solidFill>
                  <a:srgbClr val="3333FF"/>
                </a:solidFill>
                <a:latin typeface="Tahoma" pitchFamily="34" charset="0"/>
                <a:cs typeface="Tahoma" pitchFamily="34" charset="0"/>
              </a:defRPr>
            </a:lvl7pPr>
            <a:lvl8pPr marL="1371600" algn="ctr" rtl="0" eaLnBrk="1" fontAlgn="base" hangingPunct="1">
              <a:spcBef>
                <a:spcPct val="0"/>
              </a:spcBef>
              <a:spcAft>
                <a:spcPct val="0"/>
              </a:spcAft>
              <a:defRPr sz="4400">
                <a:solidFill>
                  <a:srgbClr val="3333FF"/>
                </a:solidFill>
                <a:latin typeface="Tahoma" pitchFamily="34" charset="0"/>
                <a:cs typeface="Tahoma" pitchFamily="34" charset="0"/>
              </a:defRPr>
            </a:lvl8pPr>
            <a:lvl9pPr marL="1828800" algn="ctr" rtl="0" eaLnBrk="1" fontAlgn="base" hangingPunct="1">
              <a:spcBef>
                <a:spcPct val="0"/>
              </a:spcBef>
              <a:spcAft>
                <a:spcPct val="0"/>
              </a:spcAft>
              <a:defRPr sz="4400">
                <a:solidFill>
                  <a:srgbClr val="3333FF"/>
                </a:solidFill>
                <a:latin typeface="Tahoma" pitchFamily="34" charset="0"/>
                <a:cs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kern="0" dirty="0" smtClean="0">
                <a:latin typeface="Tahoma"/>
                <a:cs typeface="Tahoma"/>
              </a:rPr>
              <a:t>Benzene Example: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3333FF"/>
                </a:solidFill>
                <a:effectLst/>
                <a:uLnTx/>
                <a:uFillTx/>
                <a:latin typeface="Tahoma"/>
                <a:ea typeface="+mj-ea"/>
                <a:cs typeface="Tahoma"/>
              </a:rPr>
              <a:t>An</a:t>
            </a:r>
            <a:r>
              <a:rPr kumimoji="0" lang="en-US" sz="3600" b="0" i="0" u="none" strike="noStrike" kern="0" cap="none" spc="0" normalizeH="0" noProof="0" dirty="0" smtClean="0">
                <a:ln>
                  <a:noFill/>
                </a:ln>
                <a:solidFill>
                  <a:srgbClr val="3333FF"/>
                </a:solidFill>
                <a:effectLst/>
                <a:uLnTx/>
                <a:uFillTx/>
                <a:latin typeface="Tahoma"/>
                <a:ea typeface="+mj-ea"/>
                <a:cs typeface="Tahoma"/>
              </a:rPr>
              <a:t> Adverse Outcome Pathway?</a:t>
            </a:r>
            <a:endParaRPr kumimoji="0" lang="en-US" sz="3600" b="0" i="0" u="none" strike="noStrike" kern="0" cap="none" spc="0" normalizeH="0" baseline="0" noProof="0" dirty="0">
              <a:ln>
                <a:noFill/>
              </a:ln>
              <a:solidFill>
                <a:srgbClr val="3333FF"/>
              </a:solidFill>
              <a:effectLst/>
              <a:uLnTx/>
              <a:uFillTx/>
              <a:latin typeface="Tahoma"/>
              <a:ea typeface="+mj-ea"/>
              <a:cs typeface="Tahoma"/>
            </a:endParaRPr>
          </a:p>
        </p:txBody>
      </p:sp>
      <p:sp>
        <p:nvSpPr>
          <p:cNvPr id="2" name="Rectangle 1"/>
          <p:cNvSpPr/>
          <p:nvPr/>
        </p:nvSpPr>
        <p:spPr>
          <a:xfrm>
            <a:off x="2286000" y="3371850"/>
            <a:ext cx="2286000" cy="97155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a:off x="3657600" y="1771650"/>
            <a:ext cx="83820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4191000" y="4547835"/>
            <a:ext cx="2286000" cy="48136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dirty="0" smtClean="0">
                <a:solidFill>
                  <a:prstClr val="white"/>
                </a:solidFill>
                <a:latin typeface="Calibri"/>
              </a:rPr>
              <a:t>Human Leukemia</a:t>
            </a:r>
          </a:p>
          <a:p>
            <a:pPr algn="ctr" defTabSz="457200" fontAlgn="auto">
              <a:spcBef>
                <a:spcPts val="0"/>
              </a:spcBef>
              <a:spcAft>
                <a:spcPts val="0"/>
              </a:spcAft>
            </a:pPr>
            <a:r>
              <a:rPr lang="en-US" dirty="0" smtClean="0">
                <a:solidFill>
                  <a:prstClr val="white"/>
                </a:solidFill>
                <a:latin typeface="Calibri"/>
              </a:rPr>
              <a:t>Rodent Tumors</a:t>
            </a:r>
            <a:endParaRPr lang="en-US" dirty="0">
              <a:solidFill>
                <a:prstClr val="white"/>
              </a:solidFill>
              <a:latin typeface="Calibri"/>
            </a:endParaRPr>
          </a:p>
        </p:txBody>
      </p:sp>
    </p:spTree>
    <p:extLst>
      <p:ext uri="{BB962C8B-B14F-4D97-AF65-F5344CB8AC3E}">
        <p14:creationId xmlns:p14="http://schemas.microsoft.com/office/powerpoint/2010/main" val="24222370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463848" y="1409068"/>
            <a:ext cx="1600199" cy="835277"/>
            <a:chOff x="3115237" y="2236559"/>
            <a:chExt cx="1676729" cy="1272789"/>
          </a:xfrm>
        </p:grpSpPr>
        <p:sp>
          <p:nvSpPr>
            <p:cNvPr id="4" name="Rectangle 3"/>
            <p:cNvSpPr/>
            <p:nvPr/>
          </p:nvSpPr>
          <p:spPr>
            <a:xfrm>
              <a:off x="3260423" y="2236559"/>
              <a:ext cx="1346558" cy="864948"/>
            </a:xfrm>
            <a:prstGeom prst="rect">
              <a:avLst/>
            </a:prstGeom>
            <a:solidFill>
              <a:srgbClr val="1F497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200" dirty="0" smtClean="0">
                  <a:solidFill>
                    <a:prstClr val="white"/>
                  </a:solidFill>
                  <a:latin typeface="Calibri"/>
                </a:rPr>
                <a:t>Electrophilic metabolites</a:t>
              </a:r>
              <a:endParaRPr lang="en-US" sz="1200" dirty="0">
                <a:solidFill>
                  <a:prstClr val="white"/>
                </a:solidFill>
                <a:latin typeface="Calibri"/>
              </a:endParaRPr>
            </a:p>
          </p:txBody>
        </p:sp>
        <p:sp>
          <p:nvSpPr>
            <p:cNvPr id="11" name="TextBox 10"/>
            <p:cNvSpPr txBox="1"/>
            <p:nvPr/>
          </p:nvSpPr>
          <p:spPr>
            <a:xfrm>
              <a:off x="3115237" y="3110709"/>
              <a:ext cx="1676729" cy="398639"/>
            </a:xfrm>
            <a:prstGeom prst="rect">
              <a:avLst/>
            </a:prstGeom>
            <a:noFill/>
          </p:spPr>
          <p:txBody>
            <a:bodyPr wrap="square" rtlCol="0">
              <a:spAutoFit/>
            </a:bodyPr>
            <a:lstStyle/>
            <a:p>
              <a:pPr algn="ctr" defTabSz="457200" fontAlgn="auto">
                <a:spcBef>
                  <a:spcPts val="0"/>
                </a:spcBef>
                <a:spcAft>
                  <a:spcPts val="0"/>
                </a:spcAft>
              </a:pPr>
              <a:r>
                <a:rPr lang="en-US" sz="1100" dirty="0" smtClean="0">
                  <a:solidFill>
                    <a:prstClr val="black"/>
                  </a:solidFill>
                  <a:latin typeface="Calibri"/>
                  <a:cs typeface="+mn-cs"/>
                </a:rPr>
                <a:t>Metabolic Activation</a:t>
              </a:r>
              <a:endParaRPr lang="en-US" sz="1100" dirty="0">
                <a:solidFill>
                  <a:prstClr val="black"/>
                </a:solidFill>
                <a:latin typeface="Calibri"/>
                <a:cs typeface="+mn-cs"/>
              </a:endParaRPr>
            </a:p>
          </p:txBody>
        </p:sp>
      </p:grpSp>
      <p:grpSp>
        <p:nvGrpSpPr>
          <p:cNvPr id="13" name="Group 12"/>
          <p:cNvGrpSpPr/>
          <p:nvPr/>
        </p:nvGrpSpPr>
        <p:grpSpPr>
          <a:xfrm>
            <a:off x="2276871" y="1409069"/>
            <a:ext cx="1320229" cy="835277"/>
            <a:chOff x="3260423" y="2236559"/>
            <a:chExt cx="1383369" cy="1272788"/>
          </a:xfrm>
        </p:grpSpPr>
        <p:sp>
          <p:nvSpPr>
            <p:cNvPr id="14" name="Rectangle 13"/>
            <p:cNvSpPr/>
            <p:nvPr/>
          </p:nvSpPr>
          <p:spPr>
            <a:xfrm>
              <a:off x="3260423" y="2236559"/>
              <a:ext cx="1346558" cy="864948"/>
            </a:xfrm>
            <a:prstGeom prst="rect">
              <a:avLst/>
            </a:prstGeom>
            <a:solidFill>
              <a:srgbClr val="1F497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200" dirty="0" smtClean="0">
                  <a:solidFill>
                    <a:prstClr val="white"/>
                  </a:solidFill>
                  <a:latin typeface="Calibri"/>
                </a:rPr>
                <a:t>ROS</a:t>
              </a:r>
            </a:p>
            <a:p>
              <a:pPr algn="ctr" defTabSz="457200" fontAlgn="auto">
                <a:spcBef>
                  <a:spcPts val="0"/>
                </a:spcBef>
                <a:spcAft>
                  <a:spcPts val="0"/>
                </a:spcAft>
              </a:pPr>
              <a:r>
                <a:rPr lang="en-US" sz="1200" dirty="0" smtClean="0">
                  <a:solidFill>
                    <a:prstClr val="white"/>
                  </a:solidFill>
                  <a:latin typeface="Calibri"/>
                </a:rPr>
                <a:t>Oxidative DNA Damage</a:t>
              </a:r>
              <a:endParaRPr lang="en-US" sz="1200" dirty="0">
                <a:solidFill>
                  <a:prstClr val="white"/>
                </a:solidFill>
                <a:latin typeface="Calibri"/>
              </a:endParaRPr>
            </a:p>
          </p:txBody>
        </p:sp>
        <p:sp>
          <p:nvSpPr>
            <p:cNvPr id="15" name="TextBox 14"/>
            <p:cNvSpPr txBox="1"/>
            <p:nvPr/>
          </p:nvSpPr>
          <p:spPr>
            <a:xfrm>
              <a:off x="3269989" y="3110708"/>
              <a:ext cx="1373803" cy="398639"/>
            </a:xfrm>
            <a:prstGeom prst="rect">
              <a:avLst/>
            </a:prstGeom>
            <a:noFill/>
          </p:spPr>
          <p:txBody>
            <a:bodyPr wrap="square" rtlCol="0">
              <a:spAutoFit/>
            </a:bodyPr>
            <a:lstStyle/>
            <a:p>
              <a:pPr algn="ctr" defTabSz="457200" fontAlgn="auto">
                <a:spcBef>
                  <a:spcPts val="0"/>
                </a:spcBef>
                <a:spcAft>
                  <a:spcPts val="0"/>
                </a:spcAft>
              </a:pPr>
              <a:r>
                <a:rPr lang="en-US" sz="1100" dirty="0" smtClean="0">
                  <a:solidFill>
                    <a:prstClr val="black"/>
                  </a:solidFill>
                  <a:latin typeface="Calibri"/>
                  <a:cs typeface="+mn-cs"/>
                </a:rPr>
                <a:t>Oxidative Stress</a:t>
              </a:r>
              <a:endParaRPr lang="en-US" sz="1100" dirty="0">
                <a:solidFill>
                  <a:prstClr val="black"/>
                </a:solidFill>
                <a:latin typeface="Calibri"/>
                <a:cs typeface="+mn-cs"/>
              </a:endParaRPr>
            </a:p>
          </p:txBody>
        </p:sp>
      </p:grpSp>
      <p:grpSp>
        <p:nvGrpSpPr>
          <p:cNvPr id="16" name="Group 15"/>
          <p:cNvGrpSpPr/>
          <p:nvPr/>
        </p:nvGrpSpPr>
        <p:grpSpPr>
          <a:xfrm>
            <a:off x="2133601" y="2229465"/>
            <a:ext cx="1507645" cy="1031902"/>
            <a:chOff x="3148952" y="2198787"/>
            <a:chExt cx="1494841" cy="1221633"/>
          </a:xfrm>
        </p:grpSpPr>
        <p:sp>
          <p:nvSpPr>
            <p:cNvPr id="17" name="Rectangle 16"/>
            <p:cNvSpPr/>
            <p:nvPr/>
          </p:nvSpPr>
          <p:spPr>
            <a:xfrm>
              <a:off x="3148952" y="2198787"/>
              <a:ext cx="1437938" cy="931204"/>
            </a:xfrm>
            <a:prstGeom prst="rect">
              <a:avLst/>
            </a:prstGeom>
            <a:solidFill>
              <a:srgbClr val="1F497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000" dirty="0" err="1">
                  <a:solidFill>
                    <a:prstClr val="white"/>
                  </a:solidFill>
                  <a:latin typeface="Calibri"/>
                </a:rPr>
                <a:t>Topo</a:t>
              </a:r>
              <a:r>
                <a:rPr lang="en-US" sz="1000" dirty="0">
                  <a:solidFill>
                    <a:prstClr val="white"/>
                  </a:solidFill>
                  <a:latin typeface="Calibri"/>
                </a:rPr>
                <a:t> II Inhibition</a:t>
              </a:r>
            </a:p>
            <a:p>
              <a:pPr algn="ctr" defTabSz="457200" fontAlgn="auto">
                <a:spcBef>
                  <a:spcPts val="0"/>
                </a:spcBef>
                <a:spcAft>
                  <a:spcPts val="0"/>
                </a:spcAft>
              </a:pPr>
              <a:r>
                <a:rPr lang="en-US" sz="1000" dirty="0" smtClean="0">
                  <a:solidFill>
                    <a:prstClr val="white"/>
                  </a:solidFill>
                  <a:latin typeface="Calibri"/>
                </a:rPr>
                <a:t>Inhibition of DNA Repair Pathways</a:t>
              </a:r>
            </a:p>
            <a:p>
              <a:pPr algn="ctr" defTabSz="457200" fontAlgn="auto">
                <a:spcBef>
                  <a:spcPts val="0"/>
                </a:spcBef>
                <a:spcAft>
                  <a:spcPts val="0"/>
                </a:spcAft>
              </a:pPr>
              <a:r>
                <a:rPr lang="en-US" sz="1000" dirty="0" smtClean="0">
                  <a:solidFill>
                    <a:prstClr val="white"/>
                  </a:solidFill>
                  <a:latin typeface="Calibri"/>
                </a:rPr>
                <a:t>Metabolites induce genomic instability</a:t>
              </a:r>
              <a:endParaRPr lang="en-US" sz="1000" dirty="0">
                <a:solidFill>
                  <a:prstClr val="white"/>
                </a:solidFill>
                <a:latin typeface="Calibri"/>
              </a:endParaRPr>
            </a:p>
          </p:txBody>
        </p:sp>
        <p:sp>
          <p:nvSpPr>
            <p:cNvPr id="18" name="TextBox 17"/>
            <p:cNvSpPr txBox="1"/>
            <p:nvPr/>
          </p:nvSpPr>
          <p:spPr>
            <a:xfrm>
              <a:off x="3254190" y="3110709"/>
              <a:ext cx="1389603" cy="309711"/>
            </a:xfrm>
            <a:prstGeom prst="rect">
              <a:avLst/>
            </a:prstGeom>
            <a:noFill/>
          </p:spPr>
          <p:txBody>
            <a:bodyPr wrap="square" rtlCol="0">
              <a:spAutoFit/>
            </a:bodyPr>
            <a:lstStyle/>
            <a:p>
              <a:pPr algn="ctr" defTabSz="457200" fontAlgn="auto">
                <a:spcBef>
                  <a:spcPts val="0"/>
                </a:spcBef>
                <a:spcAft>
                  <a:spcPts val="0"/>
                </a:spcAft>
              </a:pPr>
              <a:r>
                <a:rPr lang="en-US" sz="1100" dirty="0" smtClean="0">
                  <a:solidFill>
                    <a:prstClr val="black"/>
                  </a:solidFill>
                  <a:latin typeface="Calibri"/>
                  <a:cs typeface="+mn-cs"/>
                </a:rPr>
                <a:t>Altered DNA Repair</a:t>
              </a:r>
              <a:endParaRPr lang="en-US" sz="1100" dirty="0">
                <a:solidFill>
                  <a:prstClr val="black"/>
                </a:solidFill>
                <a:latin typeface="Calibri"/>
                <a:cs typeface="+mn-cs"/>
              </a:endParaRPr>
            </a:p>
          </p:txBody>
        </p:sp>
      </p:grpSp>
      <p:grpSp>
        <p:nvGrpSpPr>
          <p:cNvPr id="19" name="Group 18"/>
          <p:cNvGrpSpPr/>
          <p:nvPr/>
        </p:nvGrpSpPr>
        <p:grpSpPr>
          <a:xfrm>
            <a:off x="4596458" y="2263035"/>
            <a:ext cx="1326178" cy="935640"/>
            <a:chOff x="3254190" y="2236559"/>
            <a:chExt cx="1389603" cy="1213431"/>
          </a:xfrm>
        </p:grpSpPr>
        <p:sp>
          <p:nvSpPr>
            <p:cNvPr id="20" name="Rectangle 19"/>
            <p:cNvSpPr/>
            <p:nvPr/>
          </p:nvSpPr>
          <p:spPr>
            <a:xfrm>
              <a:off x="3260423" y="2236559"/>
              <a:ext cx="1346558" cy="864948"/>
            </a:xfrm>
            <a:prstGeom prst="rect">
              <a:avLst/>
            </a:prstGeom>
            <a:solidFill>
              <a:srgbClr val="1F497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100" dirty="0" smtClean="0">
                  <a:solidFill>
                    <a:prstClr val="white"/>
                  </a:solidFill>
                  <a:latin typeface="Calibri"/>
                </a:rPr>
                <a:t>DNA Damage</a:t>
              </a:r>
            </a:p>
            <a:p>
              <a:pPr algn="ctr" defTabSz="457200" fontAlgn="auto">
                <a:spcBef>
                  <a:spcPts val="0"/>
                </a:spcBef>
                <a:spcAft>
                  <a:spcPts val="0"/>
                </a:spcAft>
              </a:pPr>
              <a:r>
                <a:rPr lang="en-US" sz="1100" dirty="0" smtClean="0">
                  <a:solidFill>
                    <a:prstClr val="white"/>
                  </a:solidFill>
                  <a:latin typeface="Calibri"/>
                </a:rPr>
                <a:t>Mutations</a:t>
              </a:r>
            </a:p>
            <a:p>
              <a:pPr algn="ctr" defTabSz="457200" fontAlgn="auto">
                <a:spcBef>
                  <a:spcPts val="0"/>
                </a:spcBef>
                <a:spcAft>
                  <a:spcPts val="0"/>
                </a:spcAft>
              </a:pPr>
              <a:r>
                <a:rPr lang="en-US" sz="1100" dirty="0" smtClean="0">
                  <a:solidFill>
                    <a:prstClr val="white"/>
                  </a:solidFill>
                  <a:latin typeface="Calibri"/>
                </a:rPr>
                <a:t>Chromosome aberrations</a:t>
              </a:r>
            </a:p>
          </p:txBody>
        </p:sp>
        <p:sp>
          <p:nvSpPr>
            <p:cNvPr id="21" name="TextBox 20"/>
            <p:cNvSpPr txBox="1"/>
            <p:nvPr/>
          </p:nvSpPr>
          <p:spPr>
            <a:xfrm>
              <a:off x="3254190" y="3110708"/>
              <a:ext cx="1389603" cy="339282"/>
            </a:xfrm>
            <a:prstGeom prst="rect">
              <a:avLst/>
            </a:prstGeom>
            <a:noFill/>
          </p:spPr>
          <p:txBody>
            <a:bodyPr wrap="square" rtlCol="0">
              <a:spAutoFit/>
            </a:bodyPr>
            <a:lstStyle/>
            <a:p>
              <a:pPr algn="ctr" defTabSz="457200" fontAlgn="auto">
                <a:spcBef>
                  <a:spcPts val="0"/>
                </a:spcBef>
                <a:spcAft>
                  <a:spcPts val="0"/>
                </a:spcAft>
              </a:pPr>
              <a:r>
                <a:rPr lang="en-US" sz="1100" dirty="0" err="1" smtClean="0">
                  <a:solidFill>
                    <a:prstClr val="black"/>
                  </a:solidFill>
                  <a:latin typeface="Calibri"/>
                  <a:cs typeface="+mn-cs"/>
                </a:rPr>
                <a:t>Genotoxicity</a:t>
              </a:r>
              <a:endParaRPr lang="en-US" sz="1100" dirty="0">
                <a:solidFill>
                  <a:prstClr val="black"/>
                </a:solidFill>
                <a:latin typeface="Calibri"/>
                <a:cs typeface="+mn-cs"/>
              </a:endParaRPr>
            </a:p>
          </p:txBody>
        </p:sp>
      </p:grpSp>
      <p:grpSp>
        <p:nvGrpSpPr>
          <p:cNvPr id="88" name="Group 87"/>
          <p:cNvGrpSpPr/>
          <p:nvPr/>
        </p:nvGrpSpPr>
        <p:grpSpPr>
          <a:xfrm>
            <a:off x="2254049" y="3461956"/>
            <a:ext cx="1452017" cy="842933"/>
            <a:chOff x="2210483" y="4388071"/>
            <a:chExt cx="1521460" cy="1284455"/>
          </a:xfrm>
        </p:grpSpPr>
        <p:sp>
          <p:nvSpPr>
            <p:cNvPr id="23" name="Rectangle 22"/>
            <p:cNvSpPr/>
            <p:nvPr/>
          </p:nvSpPr>
          <p:spPr>
            <a:xfrm>
              <a:off x="2379152" y="4388071"/>
              <a:ext cx="1346558" cy="864948"/>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200" dirty="0" smtClean="0">
                  <a:solidFill>
                    <a:prstClr val="white"/>
                  </a:solidFill>
                  <a:latin typeface="Calibri"/>
                </a:rPr>
                <a:t>Reduced Immune Surveillance</a:t>
              </a:r>
              <a:endParaRPr lang="en-US" sz="1200" dirty="0">
                <a:solidFill>
                  <a:prstClr val="white"/>
                </a:solidFill>
                <a:latin typeface="Calibri"/>
              </a:endParaRPr>
            </a:p>
          </p:txBody>
        </p:sp>
        <p:sp>
          <p:nvSpPr>
            <p:cNvPr id="24" name="TextBox 23"/>
            <p:cNvSpPr txBox="1"/>
            <p:nvPr/>
          </p:nvSpPr>
          <p:spPr>
            <a:xfrm>
              <a:off x="2210483" y="5273886"/>
              <a:ext cx="1521460" cy="398640"/>
            </a:xfrm>
            <a:prstGeom prst="rect">
              <a:avLst/>
            </a:prstGeom>
            <a:noFill/>
          </p:spPr>
          <p:txBody>
            <a:bodyPr wrap="square" rtlCol="0">
              <a:spAutoFit/>
            </a:bodyPr>
            <a:lstStyle/>
            <a:p>
              <a:pPr algn="ctr" defTabSz="457200" fontAlgn="auto">
                <a:spcBef>
                  <a:spcPts val="0"/>
                </a:spcBef>
                <a:spcAft>
                  <a:spcPts val="0"/>
                </a:spcAft>
              </a:pPr>
              <a:r>
                <a:rPr lang="en-US" sz="1100" dirty="0" smtClean="0">
                  <a:solidFill>
                    <a:prstClr val="black"/>
                  </a:solidFill>
                  <a:latin typeface="Calibri"/>
                  <a:cs typeface="+mn-cs"/>
                </a:rPr>
                <a:t>Immunosuppression</a:t>
              </a:r>
              <a:endParaRPr lang="en-US" sz="1100" dirty="0">
                <a:solidFill>
                  <a:prstClr val="black"/>
                </a:solidFill>
                <a:latin typeface="Calibri"/>
                <a:cs typeface="+mn-cs"/>
              </a:endParaRPr>
            </a:p>
          </p:txBody>
        </p:sp>
      </p:grpSp>
      <p:grpSp>
        <p:nvGrpSpPr>
          <p:cNvPr id="25" name="Group 24"/>
          <p:cNvGrpSpPr/>
          <p:nvPr/>
        </p:nvGrpSpPr>
        <p:grpSpPr>
          <a:xfrm>
            <a:off x="4596458" y="3455916"/>
            <a:ext cx="1326178" cy="1004554"/>
            <a:chOff x="3254190" y="2236559"/>
            <a:chExt cx="1389603" cy="1530734"/>
          </a:xfrm>
        </p:grpSpPr>
        <p:sp>
          <p:nvSpPr>
            <p:cNvPr id="26" name="Rectangle 25"/>
            <p:cNvSpPr/>
            <p:nvPr/>
          </p:nvSpPr>
          <p:spPr>
            <a:xfrm>
              <a:off x="3260423" y="2236559"/>
              <a:ext cx="1346558" cy="864948"/>
            </a:xfrm>
            <a:prstGeom prst="rect">
              <a:avLst/>
            </a:prstGeom>
            <a:solidFill>
              <a:srgbClr val="1F497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900" dirty="0" smtClean="0">
                  <a:solidFill>
                    <a:prstClr val="white"/>
                  </a:solidFill>
                  <a:latin typeface="Calibri"/>
                </a:rPr>
                <a:t>Stem Cell Transformation</a:t>
              </a:r>
            </a:p>
            <a:p>
              <a:pPr algn="ctr" defTabSz="457200" fontAlgn="auto">
                <a:spcBef>
                  <a:spcPts val="0"/>
                </a:spcBef>
                <a:spcAft>
                  <a:spcPts val="0"/>
                </a:spcAft>
              </a:pPr>
              <a:r>
                <a:rPr lang="en-US" sz="900" dirty="0" smtClean="0">
                  <a:solidFill>
                    <a:prstClr val="white"/>
                  </a:solidFill>
                  <a:latin typeface="Calibri"/>
                </a:rPr>
                <a:t>Proliferation</a:t>
              </a:r>
            </a:p>
            <a:p>
              <a:pPr algn="ctr" defTabSz="457200" fontAlgn="auto">
                <a:spcBef>
                  <a:spcPts val="0"/>
                </a:spcBef>
                <a:spcAft>
                  <a:spcPts val="0"/>
                </a:spcAft>
              </a:pPr>
              <a:r>
                <a:rPr lang="en-US" sz="900" dirty="0" smtClean="0">
                  <a:solidFill>
                    <a:prstClr val="white"/>
                  </a:solidFill>
                  <a:latin typeface="Calibri"/>
                </a:rPr>
                <a:t>Clonal Expansion</a:t>
              </a:r>
              <a:endParaRPr lang="en-US" sz="900" dirty="0">
                <a:solidFill>
                  <a:prstClr val="white"/>
                </a:solidFill>
                <a:latin typeface="Calibri"/>
              </a:endParaRPr>
            </a:p>
          </p:txBody>
        </p:sp>
        <p:sp>
          <p:nvSpPr>
            <p:cNvPr id="27" name="TextBox 26"/>
            <p:cNvSpPr txBox="1"/>
            <p:nvPr/>
          </p:nvSpPr>
          <p:spPr>
            <a:xfrm>
              <a:off x="3254190" y="3110710"/>
              <a:ext cx="1389603" cy="656583"/>
            </a:xfrm>
            <a:prstGeom prst="rect">
              <a:avLst/>
            </a:prstGeom>
            <a:noFill/>
          </p:spPr>
          <p:txBody>
            <a:bodyPr wrap="square" rtlCol="0">
              <a:spAutoFit/>
            </a:bodyPr>
            <a:lstStyle/>
            <a:p>
              <a:pPr algn="ctr" defTabSz="457200" fontAlgn="auto">
                <a:spcBef>
                  <a:spcPts val="0"/>
                </a:spcBef>
                <a:spcAft>
                  <a:spcPts val="0"/>
                </a:spcAft>
              </a:pPr>
              <a:r>
                <a:rPr lang="en-US" sz="1100" dirty="0" smtClean="0">
                  <a:solidFill>
                    <a:prstClr val="black"/>
                  </a:solidFill>
                  <a:latin typeface="Calibri"/>
                  <a:cs typeface="+mn-cs"/>
                </a:rPr>
                <a:t>Altered Cell Proliferation</a:t>
              </a:r>
              <a:endParaRPr lang="en-US" sz="1100" dirty="0">
                <a:solidFill>
                  <a:prstClr val="black"/>
                </a:solidFill>
                <a:latin typeface="Calibri"/>
                <a:cs typeface="+mn-cs"/>
              </a:endParaRPr>
            </a:p>
          </p:txBody>
        </p:sp>
      </p:grpSp>
      <p:grpSp>
        <p:nvGrpSpPr>
          <p:cNvPr id="28" name="Group 27"/>
          <p:cNvGrpSpPr/>
          <p:nvPr/>
        </p:nvGrpSpPr>
        <p:grpSpPr>
          <a:xfrm>
            <a:off x="6870651" y="1409068"/>
            <a:ext cx="1326178" cy="1004554"/>
            <a:chOff x="3254190" y="2236559"/>
            <a:chExt cx="1389603" cy="1530734"/>
          </a:xfrm>
        </p:grpSpPr>
        <p:sp>
          <p:nvSpPr>
            <p:cNvPr id="29" name="Rectangle 28"/>
            <p:cNvSpPr/>
            <p:nvPr/>
          </p:nvSpPr>
          <p:spPr>
            <a:xfrm>
              <a:off x="3260423" y="2236559"/>
              <a:ext cx="1346558" cy="864948"/>
            </a:xfrm>
            <a:prstGeom prst="rect">
              <a:avLst/>
            </a:prstGeom>
            <a:solidFill>
              <a:srgbClr val="1F497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200" dirty="0" err="1" smtClean="0">
                  <a:solidFill>
                    <a:prstClr val="white"/>
                  </a:solidFill>
                  <a:latin typeface="Calibri"/>
                </a:rPr>
                <a:t>AhR</a:t>
              </a:r>
              <a:r>
                <a:rPr lang="en-US" sz="1200" dirty="0" smtClean="0">
                  <a:solidFill>
                    <a:prstClr val="white"/>
                  </a:solidFill>
                  <a:latin typeface="Calibri"/>
                </a:rPr>
                <a:t> </a:t>
              </a:r>
              <a:r>
                <a:rPr lang="en-US" sz="1200" dirty="0" err="1" smtClean="0">
                  <a:solidFill>
                    <a:prstClr val="white"/>
                  </a:solidFill>
                  <a:latin typeface="Calibri"/>
                </a:rPr>
                <a:t>Dysregulation</a:t>
              </a:r>
              <a:endParaRPr lang="en-US" sz="1200" dirty="0">
                <a:solidFill>
                  <a:prstClr val="white"/>
                </a:solidFill>
                <a:latin typeface="Calibri"/>
              </a:endParaRPr>
            </a:p>
          </p:txBody>
        </p:sp>
        <p:sp>
          <p:nvSpPr>
            <p:cNvPr id="30" name="TextBox 29"/>
            <p:cNvSpPr txBox="1"/>
            <p:nvPr/>
          </p:nvSpPr>
          <p:spPr>
            <a:xfrm>
              <a:off x="3254190" y="3110710"/>
              <a:ext cx="1389603" cy="656583"/>
            </a:xfrm>
            <a:prstGeom prst="rect">
              <a:avLst/>
            </a:prstGeom>
            <a:noFill/>
          </p:spPr>
          <p:txBody>
            <a:bodyPr wrap="square" rtlCol="0">
              <a:spAutoFit/>
            </a:bodyPr>
            <a:lstStyle/>
            <a:p>
              <a:pPr algn="ctr" defTabSz="457200" fontAlgn="auto">
                <a:spcBef>
                  <a:spcPts val="0"/>
                </a:spcBef>
                <a:spcAft>
                  <a:spcPts val="0"/>
                </a:spcAft>
              </a:pPr>
              <a:r>
                <a:rPr lang="en-US" sz="1100" dirty="0" smtClean="0">
                  <a:solidFill>
                    <a:prstClr val="black"/>
                  </a:solidFill>
                  <a:latin typeface="Calibri"/>
                  <a:cs typeface="+mn-cs"/>
                </a:rPr>
                <a:t>Modulation of receptor</a:t>
              </a:r>
              <a:endParaRPr lang="en-US" sz="1100" dirty="0">
                <a:solidFill>
                  <a:prstClr val="black"/>
                </a:solidFill>
                <a:latin typeface="Calibri"/>
                <a:cs typeface="+mn-cs"/>
              </a:endParaRPr>
            </a:p>
          </p:txBody>
        </p:sp>
      </p:grpSp>
      <p:grpSp>
        <p:nvGrpSpPr>
          <p:cNvPr id="31" name="Group 30"/>
          <p:cNvGrpSpPr/>
          <p:nvPr/>
        </p:nvGrpSpPr>
        <p:grpSpPr>
          <a:xfrm>
            <a:off x="6382052" y="2880852"/>
            <a:ext cx="1331356" cy="1053672"/>
            <a:chOff x="3254190" y="2161714"/>
            <a:chExt cx="1395028" cy="1605577"/>
          </a:xfrm>
        </p:grpSpPr>
        <p:sp>
          <p:nvSpPr>
            <p:cNvPr id="32" name="Rectangle 31"/>
            <p:cNvSpPr/>
            <p:nvPr/>
          </p:nvSpPr>
          <p:spPr>
            <a:xfrm>
              <a:off x="3260424" y="2161714"/>
              <a:ext cx="1388794" cy="1020671"/>
            </a:xfrm>
            <a:prstGeom prst="rect">
              <a:avLst/>
            </a:prstGeom>
            <a:solidFill>
              <a:srgbClr val="1F497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000" dirty="0" smtClean="0">
                  <a:solidFill>
                    <a:prstClr val="white"/>
                  </a:solidFill>
                  <a:latin typeface="Calibri"/>
                </a:rPr>
                <a:t>Altered DNA methylation,</a:t>
              </a:r>
            </a:p>
            <a:p>
              <a:pPr algn="ctr" defTabSz="457200" fontAlgn="auto">
                <a:spcBef>
                  <a:spcPts val="0"/>
                </a:spcBef>
                <a:spcAft>
                  <a:spcPts val="0"/>
                </a:spcAft>
              </a:pPr>
              <a:r>
                <a:rPr lang="en-US" sz="1000" dirty="0" smtClean="0">
                  <a:solidFill>
                    <a:prstClr val="white"/>
                  </a:solidFill>
                  <a:latin typeface="Calibri"/>
                </a:rPr>
                <a:t>miRNA changes, Histone modifications</a:t>
              </a:r>
            </a:p>
          </p:txBody>
        </p:sp>
        <p:sp>
          <p:nvSpPr>
            <p:cNvPr id="33" name="TextBox 32"/>
            <p:cNvSpPr txBox="1"/>
            <p:nvPr/>
          </p:nvSpPr>
          <p:spPr>
            <a:xfrm>
              <a:off x="3254190" y="3110709"/>
              <a:ext cx="1389603" cy="656582"/>
            </a:xfrm>
            <a:prstGeom prst="rect">
              <a:avLst/>
            </a:prstGeom>
            <a:noFill/>
          </p:spPr>
          <p:txBody>
            <a:bodyPr wrap="square" rtlCol="0">
              <a:spAutoFit/>
            </a:bodyPr>
            <a:lstStyle/>
            <a:p>
              <a:pPr algn="ctr" defTabSz="457200" fontAlgn="auto">
                <a:spcBef>
                  <a:spcPts val="0"/>
                </a:spcBef>
                <a:spcAft>
                  <a:spcPts val="0"/>
                </a:spcAft>
              </a:pPr>
              <a:r>
                <a:rPr lang="en-US" sz="1100" dirty="0" smtClean="0">
                  <a:solidFill>
                    <a:prstClr val="black"/>
                  </a:solidFill>
                  <a:latin typeface="Calibri"/>
                  <a:cs typeface="+mn-cs"/>
                </a:rPr>
                <a:t>Epigenetic alterations</a:t>
              </a:r>
              <a:endParaRPr lang="en-US" sz="1100" dirty="0">
                <a:solidFill>
                  <a:prstClr val="black"/>
                </a:solidFill>
                <a:latin typeface="Calibri"/>
                <a:cs typeface="+mn-cs"/>
              </a:endParaRPr>
            </a:p>
          </p:txBody>
        </p:sp>
      </p:grpSp>
      <p:sp>
        <p:nvSpPr>
          <p:cNvPr id="37" name="TextBox 36"/>
          <p:cNvSpPr txBox="1"/>
          <p:nvPr/>
        </p:nvSpPr>
        <p:spPr>
          <a:xfrm>
            <a:off x="4351339" y="914400"/>
            <a:ext cx="1903286" cy="369332"/>
          </a:xfrm>
          <a:prstGeom prst="rect">
            <a:avLst/>
          </a:prstGeom>
          <a:noFill/>
        </p:spPr>
        <p:txBody>
          <a:bodyPr wrap="none" rtlCol="0">
            <a:spAutoFit/>
          </a:bodyPr>
          <a:lstStyle/>
          <a:p>
            <a:pPr defTabSz="457200" fontAlgn="auto">
              <a:spcBef>
                <a:spcPts val="0"/>
              </a:spcBef>
              <a:spcAft>
                <a:spcPts val="0"/>
              </a:spcAft>
            </a:pPr>
            <a:r>
              <a:rPr lang="en-US" dirty="0" smtClean="0">
                <a:solidFill>
                  <a:prstClr val="black"/>
                </a:solidFill>
                <a:latin typeface="Calibri"/>
                <a:cs typeface="+mn-cs"/>
              </a:rPr>
              <a:t>Benzene Exposure</a:t>
            </a:r>
            <a:endParaRPr lang="en-US" dirty="0">
              <a:solidFill>
                <a:prstClr val="black"/>
              </a:solidFill>
              <a:latin typeface="Calibri"/>
              <a:cs typeface="+mn-cs"/>
            </a:endParaRPr>
          </a:p>
        </p:txBody>
      </p:sp>
      <p:cxnSp>
        <p:nvCxnSpPr>
          <p:cNvPr id="39" name="Straight Arrow Connector 38"/>
          <p:cNvCxnSpPr/>
          <p:nvPr/>
        </p:nvCxnSpPr>
        <p:spPr>
          <a:xfrm>
            <a:off x="5902097" y="1834790"/>
            <a:ext cx="1053779" cy="10468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4" idx="1"/>
            <a:endCxn id="14" idx="3"/>
          </p:cNvCxnSpPr>
          <p:nvPr/>
        </p:nvCxnSpPr>
        <p:spPr>
          <a:xfrm flipH="1">
            <a:off x="3561968" y="1692882"/>
            <a:ext cx="104043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14" idx="3"/>
          </p:cNvCxnSpPr>
          <p:nvPr/>
        </p:nvCxnSpPr>
        <p:spPr>
          <a:xfrm>
            <a:off x="3561967" y="1692883"/>
            <a:ext cx="968980" cy="6653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4" idx="3"/>
            <a:endCxn id="29" idx="1"/>
          </p:cNvCxnSpPr>
          <p:nvPr/>
        </p:nvCxnSpPr>
        <p:spPr>
          <a:xfrm>
            <a:off x="5887505" y="1692882"/>
            <a:ext cx="98909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H="1">
            <a:off x="5638800" y="1771650"/>
            <a:ext cx="1143000" cy="15985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a:stCxn id="21" idx="2"/>
            <a:endCxn id="26" idx="0"/>
          </p:cNvCxnSpPr>
          <p:nvPr/>
        </p:nvCxnSpPr>
        <p:spPr>
          <a:xfrm flipH="1">
            <a:off x="5244956" y="3198675"/>
            <a:ext cx="14591" cy="2572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a:stCxn id="27" idx="2"/>
          </p:cNvCxnSpPr>
          <p:nvPr/>
        </p:nvCxnSpPr>
        <p:spPr>
          <a:xfrm>
            <a:off x="5259547" y="4460470"/>
            <a:ext cx="2" cy="873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a:stCxn id="11" idx="2"/>
            <a:endCxn id="20" idx="0"/>
          </p:cNvCxnSpPr>
          <p:nvPr/>
        </p:nvCxnSpPr>
        <p:spPr>
          <a:xfrm flipH="1">
            <a:off x="5244956" y="2244345"/>
            <a:ext cx="18992" cy="186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a:stCxn id="23" idx="3"/>
            <a:endCxn id="26" idx="1"/>
          </p:cNvCxnSpPr>
          <p:nvPr/>
        </p:nvCxnSpPr>
        <p:spPr>
          <a:xfrm flipV="1">
            <a:off x="3700116" y="3739730"/>
            <a:ext cx="902290" cy="603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a:stCxn id="37" idx="2"/>
            <a:endCxn id="4" idx="0"/>
          </p:cNvCxnSpPr>
          <p:nvPr/>
        </p:nvCxnSpPr>
        <p:spPr>
          <a:xfrm flipH="1">
            <a:off x="5244956" y="1283732"/>
            <a:ext cx="58026" cy="1253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a:stCxn id="15" idx="2"/>
            <a:endCxn id="17" idx="0"/>
          </p:cNvCxnSpPr>
          <p:nvPr/>
        </p:nvCxnSpPr>
        <p:spPr>
          <a:xfrm flipH="1" flipV="1">
            <a:off x="2858729" y="2229465"/>
            <a:ext cx="82821" cy="1488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a:endCxn id="20" idx="1"/>
          </p:cNvCxnSpPr>
          <p:nvPr/>
        </p:nvCxnSpPr>
        <p:spPr>
          <a:xfrm>
            <a:off x="3597100" y="2596503"/>
            <a:ext cx="1005307"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H="1">
            <a:off x="5681629" y="3138786"/>
            <a:ext cx="700422" cy="2792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5" name="Title 5"/>
          <p:cNvSpPr txBox="1">
            <a:spLocks/>
          </p:cNvSpPr>
          <p:nvPr/>
        </p:nvSpPr>
        <p:spPr bwMode="auto">
          <a:xfrm>
            <a:off x="-81935" y="53916"/>
            <a:ext cx="9168580" cy="830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3092D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rgbClr val="3333FF"/>
                </a:solidFill>
                <a:latin typeface="+mj-lt"/>
                <a:ea typeface="+mj-ea"/>
                <a:cs typeface="+mj-cs"/>
              </a:defRPr>
            </a:lvl1pPr>
            <a:lvl2pPr algn="ctr" rtl="0" eaLnBrk="1" fontAlgn="base" hangingPunct="1">
              <a:spcBef>
                <a:spcPct val="0"/>
              </a:spcBef>
              <a:spcAft>
                <a:spcPct val="0"/>
              </a:spcAft>
              <a:defRPr sz="4400">
                <a:solidFill>
                  <a:srgbClr val="3333FF"/>
                </a:solidFill>
                <a:latin typeface="Tahoma" pitchFamily="34" charset="0"/>
                <a:cs typeface="Tahoma" pitchFamily="34" charset="0"/>
              </a:defRPr>
            </a:lvl2pPr>
            <a:lvl3pPr algn="ctr" rtl="0" eaLnBrk="1" fontAlgn="base" hangingPunct="1">
              <a:spcBef>
                <a:spcPct val="0"/>
              </a:spcBef>
              <a:spcAft>
                <a:spcPct val="0"/>
              </a:spcAft>
              <a:defRPr sz="4400">
                <a:solidFill>
                  <a:srgbClr val="3333FF"/>
                </a:solidFill>
                <a:latin typeface="Tahoma" pitchFamily="34" charset="0"/>
                <a:cs typeface="Tahoma" pitchFamily="34" charset="0"/>
              </a:defRPr>
            </a:lvl3pPr>
            <a:lvl4pPr algn="ctr" rtl="0" eaLnBrk="1" fontAlgn="base" hangingPunct="1">
              <a:spcBef>
                <a:spcPct val="0"/>
              </a:spcBef>
              <a:spcAft>
                <a:spcPct val="0"/>
              </a:spcAft>
              <a:defRPr sz="4400">
                <a:solidFill>
                  <a:srgbClr val="3333FF"/>
                </a:solidFill>
                <a:latin typeface="Tahoma" pitchFamily="34" charset="0"/>
                <a:cs typeface="Tahoma" pitchFamily="34" charset="0"/>
              </a:defRPr>
            </a:lvl4pPr>
            <a:lvl5pPr algn="ctr" rtl="0" eaLnBrk="1" fontAlgn="base" hangingPunct="1">
              <a:spcBef>
                <a:spcPct val="0"/>
              </a:spcBef>
              <a:spcAft>
                <a:spcPct val="0"/>
              </a:spcAft>
              <a:defRPr sz="4400">
                <a:solidFill>
                  <a:srgbClr val="3333FF"/>
                </a:solidFill>
                <a:latin typeface="Tahoma" pitchFamily="34" charset="0"/>
                <a:cs typeface="Tahoma" pitchFamily="34" charset="0"/>
              </a:defRPr>
            </a:lvl5pPr>
            <a:lvl6pPr marL="457200" algn="ctr" rtl="0" eaLnBrk="1" fontAlgn="base" hangingPunct="1">
              <a:spcBef>
                <a:spcPct val="0"/>
              </a:spcBef>
              <a:spcAft>
                <a:spcPct val="0"/>
              </a:spcAft>
              <a:defRPr sz="4400">
                <a:solidFill>
                  <a:srgbClr val="3333FF"/>
                </a:solidFill>
                <a:latin typeface="Tahoma" pitchFamily="34" charset="0"/>
                <a:cs typeface="Tahoma" pitchFamily="34" charset="0"/>
              </a:defRPr>
            </a:lvl6pPr>
            <a:lvl7pPr marL="914400" algn="ctr" rtl="0" eaLnBrk="1" fontAlgn="base" hangingPunct="1">
              <a:spcBef>
                <a:spcPct val="0"/>
              </a:spcBef>
              <a:spcAft>
                <a:spcPct val="0"/>
              </a:spcAft>
              <a:defRPr sz="4400">
                <a:solidFill>
                  <a:srgbClr val="3333FF"/>
                </a:solidFill>
                <a:latin typeface="Tahoma" pitchFamily="34" charset="0"/>
                <a:cs typeface="Tahoma" pitchFamily="34" charset="0"/>
              </a:defRPr>
            </a:lvl7pPr>
            <a:lvl8pPr marL="1371600" algn="ctr" rtl="0" eaLnBrk="1" fontAlgn="base" hangingPunct="1">
              <a:spcBef>
                <a:spcPct val="0"/>
              </a:spcBef>
              <a:spcAft>
                <a:spcPct val="0"/>
              </a:spcAft>
              <a:defRPr sz="4400">
                <a:solidFill>
                  <a:srgbClr val="3333FF"/>
                </a:solidFill>
                <a:latin typeface="Tahoma" pitchFamily="34" charset="0"/>
                <a:cs typeface="Tahoma" pitchFamily="34" charset="0"/>
              </a:defRPr>
            </a:lvl8pPr>
            <a:lvl9pPr marL="1828800" algn="ctr" rtl="0" eaLnBrk="1" fontAlgn="base" hangingPunct="1">
              <a:spcBef>
                <a:spcPct val="0"/>
              </a:spcBef>
              <a:spcAft>
                <a:spcPct val="0"/>
              </a:spcAft>
              <a:defRPr sz="4400">
                <a:solidFill>
                  <a:srgbClr val="3333FF"/>
                </a:solidFill>
                <a:latin typeface="Tahoma" pitchFamily="34" charset="0"/>
                <a:cs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kern="0" dirty="0" smtClean="0">
                <a:latin typeface="Tahoma"/>
                <a:cs typeface="Tahoma"/>
              </a:rPr>
              <a:t>Benzene Example: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3333FF"/>
                </a:solidFill>
                <a:effectLst/>
                <a:uLnTx/>
                <a:uFillTx/>
                <a:latin typeface="Tahoma"/>
                <a:ea typeface="+mj-ea"/>
                <a:cs typeface="Tahoma"/>
              </a:rPr>
              <a:t>An</a:t>
            </a:r>
            <a:r>
              <a:rPr kumimoji="0" lang="en-US" sz="3600" b="0" i="0" u="none" strike="noStrike" kern="0" cap="none" spc="0" normalizeH="0" noProof="0" dirty="0" smtClean="0">
                <a:ln>
                  <a:noFill/>
                </a:ln>
                <a:solidFill>
                  <a:srgbClr val="3333FF"/>
                </a:solidFill>
                <a:effectLst/>
                <a:uLnTx/>
                <a:uFillTx/>
                <a:latin typeface="Tahoma"/>
                <a:ea typeface="+mj-ea"/>
                <a:cs typeface="Tahoma"/>
              </a:rPr>
              <a:t> Adverse Outcome Pathway?</a:t>
            </a:r>
            <a:endParaRPr kumimoji="0" lang="en-US" sz="3600" b="0" i="0" u="none" strike="noStrike" kern="0" cap="none" spc="0" normalizeH="0" baseline="0" noProof="0" dirty="0">
              <a:ln>
                <a:noFill/>
              </a:ln>
              <a:solidFill>
                <a:srgbClr val="3333FF"/>
              </a:solidFill>
              <a:effectLst/>
              <a:uLnTx/>
              <a:uFillTx/>
              <a:latin typeface="Tahoma"/>
              <a:ea typeface="+mj-ea"/>
              <a:cs typeface="Tahoma"/>
            </a:endParaRPr>
          </a:p>
        </p:txBody>
      </p:sp>
      <p:cxnSp>
        <p:nvCxnSpPr>
          <p:cNvPr id="44" name="Straight Arrow Connector 43"/>
          <p:cNvCxnSpPr/>
          <p:nvPr/>
        </p:nvCxnSpPr>
        <p:spPr>
          <a:xfrm flipH="1">
            <a:off x="3657600" y="1771650"/>
            <a:ext cx="83820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4191000" y="4547835"/>
            <a:ext cx="2286000" cy="48136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dirty="0" smtClean="0">
                <a:solidFill>
                  <a:prstClr val="white"/>
                </a:solidFill>
                <a:latin typeface="Calibri"/>
              </a:rPr>
              <a:t>Human Leukemia</a:t>
            </a:r>
          </a:p>
          <a:p>
            <a:pPr algn="ctr" defTabSz="457200" fontAlgn="auto">
              <a:spcBef>
                <a:spcPts val="0"/>
              </a:spcBef>
              <a:spcAft>
                <a:spcPts val="0"/>
              </a:spcAft>
            </a:pPr>
            <a:r>
              <a:rPr lang="en-US" dirty="0" smtClean="0">
                <a:solidFill>
                  <a:prstClr val="white"/>
                </a:solidFill>
                <a:latin typeface="Calibri"/>
              </a:rPr>
              <a:t>Rodent Tumors</a:t>
            </a:r>
            <a:endParaRPr lang="en-US" dirty="0">
              <a:solidFill>
                <a:prstClr val="white"/>
              </a:solidFill>
              <a:latin typeface="Calibri"/>
            </a:endParaRPr>
          </a:p>
        </p:txBody>
      </p:sp>
    </p:spTree>
    <p:extLst>
      <p:ext uri="{BB962C8B-B14F-4D97-AF65-F5344CB8AC3E}">
        <p14:creationId xmlns:p14="http://schemas.microsoft.com/office/powerpoint/2010/main" val="41998894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89354" y="946355"/>
            <a:ext cx="6063229" cy="3633435"/>
            <a:chOff x="2084275" y="506125"/>
            <a:chExt cx="6353203" cy="5536604"/>
          </a:xfrm>
        </p:grpSpPr>
        <p:grpSp>
          <p:nvGrpSpPr>
            <p:cNvPr id="12" name="Group 11"/>
            <p:cNvGrpSpPr/>
            <p:nvPr/>
          </p:nvGrpSpPr>
          <p:grpSpPr>
            <a:xfrm>
              <a:off x="4525966" y="1259897"/>
              <a:ext cx="1676729" cy="1272789"/>
              <a:chOff x="3115237" y="2236559"/>
              <a:chExt cx="1676729" cy="1272789"/>
            </a:xfrm>
          </p:grpSpPr>
          <p:sp>
            <p:nvSpPr>
              <p:cNvPr id="4" name="Rectangle 3"/>
              <p:cNvSpPr/>
              <p:nvPr/>
            </p:nvSpPr>
            <p:spPr>
              <a:xfrm>
                <a:off x="3260423" y="2236559"/>
                <a:ext cx="1346558" cy="864948"/>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200" dirty="0" smtClean="0">
                    <a:solidFill>
                      <a:prstClr val="white"/>
                    </a:solidFill>
                    <a:latin typeface="Calibri"/>
                  </a:rPr>
                  <a:t>Electrophilic metabolites</a:t>
                </a:r>
                <a:endParaRPr lang="en-US" sz="1200" dirty="0">
                  <a:solidFill>
                    <a:prstClr val="white"/>
                  </a:solidFill>
                  <a:latin typeface="Calibri"/>
                </a:endParaRPr>
              </a:p>
            </p:txBody>
          </p:sp>
          <p:sp>
            <p:nvSpPr>
              <p:cNvPr id="11" name="TextBox 10"/>
              <p:cNvSpPr txBox="1"/>
              <p:nvPr/>
            </p:nvSpPr>
            <p:spPr>
              <a:xfrm>
                <a:off x="3115237" y="3110709"/>
                <a:ext cx="1676729" cy="398639"/>
              </a:xfrm>
              <a:prstGeom prst="rect">
                <a:avLst/>
              </a:prstGeom>
              <a:noFill/>
            </p:spPr>
            <p:txBody>
              <a:bodyPr wrap="square" rtlCol="0">
                <a:spAutoFit/>
              </a:bodyPr>
              <a:lstStyle/>
              <a:p>
                <a:pPr algn="ctr" defTabSz="457200" fontAlgn="auto">
                  <a:spcBef>
                    <a:spcPts val="0"/>
                  </a:spcBef>
                  <a:spcAft>
                    <a:spcPts val="0"/>
                  </a:spcAft>
                </a:pPr>
                <a:r>
                  <a:rPr lang="en-US" sz="1100" dirty="0" smtClean="0">
                    <a:solidFill>
                      <a:prstClr val="black"/>
                    </a:solidFill>
                    <a:latin typeface="Calibri"/>
                    <a:cs typeface="+mn-cs"/>
                  </a:rPr>
                  <a:t>Metabolic Activation</a:t>
                </a:r>
                <a:endParaRPr lang="en-US" sz="1100" dirty="0">
                  <a:solidFill>
                    <a:prstClr val="black"/>
                  </a:solidFill>
                  <a:latin typeface="Calibri"/>
                  <a:cs typeface="+mn-cs"/>
                </a:endParaRPr>
              </a:p>
            </p:txBody>
          </p:sp>
        </p:grpSp>
        <p:cxnSp>
          <p:nvCxnSpPr>
            <p:cNvPr id="102" name="Straight Connector 101"/>
            <p:cNvCxnSpPr>
              <a:stCxn id="4" idx="0"/>
              <a:endCxn id="11" idx="0"/>
            </p:cNvCxnSpPr>
            <p:nvPr/>
          </p:nvCxnSpPr>
          <p:spPr>
            <a:xfrm>
              <a:off x="5344431" y="1259897"/>
              <a:ext cx="19900" cy="874150"/>
            </a:xfrm>
            <a:prstGeom prst="line">
              <a:avLst/>
            </a:prstGeom>
            <a:ln>
              <a:prstDash val="dot"/>
            </a:ln>
          </p:spPr>
          <p:style>
            <a:lnRef idx="2">
              <a:schemeClr val="accent1"/>
            </a:lnRef>
            <a:fillRef idx="0">
              <a:schemeClr val="accent1"/>
            </a:fillRef>
            <a:effectRef idx="1">
              <a:schemeClr val="accent1"/>
            </a:effectRef>
            <a:fontRef idx="minor">
              <a:schemeClr val="tx1"/>
            </a:fontRef>
          </p:style>
        </p:cxnSp>
        <p:grpSp>
          <p:nvGrpSpPr>
            <p:cNvPr id="13" name="Group 12"/>
            <p:cNvGrpSpPr/>
            <p:nvPr/>
          </p:nvGrpSpPr>
          <p:grpSpPr>
            <a:xfrm>
              <a:off x="2210481" y="1259897"/>
              <a:ext cx="1389603" cy="1192730"/>
              <a:chOff x="3236508" y="2236559"/>
              <a:chExt cx="1389603" cy="1192730"/>
            </a:xfrm>
          </p:grpSpPr>
          <p:sp>
            <p:nvSpPr>
              <p:cNvPr id="14" name="Rectangle 13"/>
              <p:cNvSpPr/>
              <p:nvPr/>
            </p:nvSpPr>
            <p:spPr>
              <a:xfrm>
                <a:off x="3260423" y="2236559"/>
                <a:ext cx="1346558" cy="864948"/>
              </a:xfrm>
              <a:prstGeom prst="rect">
                <a:avLst/>
              </a:prstGeom>
              <a:solidFill>
                <a:srgbClr val="1F497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200" dirty="0" smtClean="0">
                    <a:solidFill>
                      <a:prstClr val="white"/>
                    </a:solidFill>
                    <a:latin typeface="Calibri"/>
                  </a:rPr>
                  <a:t>ROS</a:t>
                </a:r>
              </a:p>
              <a:p>
                <a:pPr algn="ctr" defTabSz="457200" fontAlgn="auto">
                  <a:spcBef>
                    <a:spcPts val="0"/>
                  </a:spcBef>
                  <a:spcAft>
                    <a:spcPts val="0"/>
                  </a:spcAft>
                </a:pPr>
                <a:r>
                  <a:rPr lang="en-US" sz="1200" dirty="0" smtClean="0">
                    <a:solidFill>
                      <a:prstClr val="white"/>
                    </a:solidFill>
                    <a:latin typeface="Calibri"/>
                  </a:rPr>
                  <a:t>Oxidative DNA Damage</a:t>
                </a:r>
                <a:endParaRPr lang="en-US" sz="1200" dirty="0">
                  <a:solidFill>
                    <a:prstClr val="white"/>
                  </a:solidFill>
                  <a:latin typeface="Calibri"/>
                </a:endParaRPr>
              </a:p>
            </p:txBody>
          </p:sp>
          <p:sp>
            <p:nvSpPr>
              <p:cNvPr id="15" name="TextBox 14"/>
              <p:cNvSpPr txBox="1"/>
              <p:nvPr/>
            </p:nvSpPr>
            <p:spPr>
              <a:xfrm>
                <a:off x="3236508" y="3030649"/>
                <a:ext cx="1389603" cy="398640"/>
              </a:xfrm>
              <a:prstGeom prst="rect">
                <a:avLst/>
              </a:prstGeom>
              <a:noFill/>
            </p:spPr>
            <p:txBody>
              <a:bodyPr wrap="square" rtlCol="0">
                <a:spAutoFit/>
              </a:bodyPr>
              <a:lstStyle/>
              <a:p>
                <a:pPr algn="ctr" defTabSz="457200" fontAlgn="auto">
                  <a:spcBef>
                    <a:spcPts val="0"/>
                  </a:spcBef>
                  <a:spcAft>
                    <a:spcPts val="0"/>
                  </a:spcAft>
                </a:pPr>
                <a:r>
                  <a:rPr lang="en-US" sz="1100" dirty="0" smtClean="0">
                    <a:solidFill>
                      <a:prstClr val="black"/>
                    </a:solidFill>
                    <a:latin typeface="Calibri"/>
                    <a:cs typeface="+mn-cs"/>
                  </a:rPr>
                  <a:t>Oxidative Stress</a:t>
                </a:r>
                <a:endParaRPr lang="en-US" sz="1100" dirty="0">
                  <a:solidFill>
                    <a:prstClr val="black"/>
                  </a:solidFill>
                  <a:latin typeface="Calibri"/>
                  <a:cs typeface="+mn-cs"/>
                </a:endParaRPr>
              </a:p>
            </p:txBody>
          </p:sp>
        </p:grpSp>
        <p:grpSp>
          <p:nvGrpSpPr>
            <p:cNvPr id="16" name="Group 15"/>
            <p:cNvGrpSpPr/>
            <p:nvPr/>
          </p:nvGrpSpPr>
          <p:grpSpPr>
            <a:xfrm>
              <a:off x="2084275" y="2510012"/>
              <a:ext cx="1579748" cy="1572406"/>
              <a:chOff x="3148952" y="2198787"/>
              <a:chExt cx="1494841" cy="1221633"/>
            </a:xfrm>
          </p:grpSpPr>
          <p:sp>
            <p:nvSpPr>
              <p:cNvPr id="17" name="Rectangle 16"/>
              <p:cNvSpPr/>
              <p:nvPr/>
            </p:nvSpPr>
            <p:spPr>
              <a:xfrm>
                <a:off x="3148952" y="2198787"/>
                <a:ext cx="1437938" cy="931204"/>
              </a:xfrm>
              <a:prstGeom prst="rect">
                <a:avLst/>
              </a:prstGeom>
              <a:solidFill>
                <a:srgbClr val="1F497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000" dirty="0" err="1">
                    <a:solidFill>
                      <a:prstClr val="white"/>
                    </a:solidFill>
                    <a:latin typeface="Calibri"/>
                  </a:rPr>
                  <a:t>Topo</a:t>
                </a:r>
                <a:r>
                  <a:rPr lang="en-US" sz="1000" dirty="0">
                    <a:solidFill>
                      <a:prstClr val="white"/>
                    </a:solidFill>
                    <a:latin typeface="Calibri"/>
                  </a:rPr>
                  <a:t> II Inhibition</a:t>
                </a:r>
              </a:p>
              <a:p>
                <a:pPr algn="ctr" defTabSz="457200" fontAlgn="auto">
                  <a:spcBef>
                    <a:spcPts val="0"/>
                  </a:spcBef>
                  <a:spcAft>
                    <a:spcPts val="0"/>
                  </a:spcAft>
                </a:pPr>
                <a:r>
                  <a:rPr lang="en-US" sz="1000" dirty="0" smtClean="0">
                    <a:solidFill>
                      <a:prstClr val="white"/>
                    </a:solidFill>
                    <a:latin typeface="Calibri"/>
                  </a:rPr>
                  <a:t>Inhibition of DNA Repair Pathways</a:t>
                </a:r>
              </a:p>
              <a:p>
                <a:pPr algn="ctr" defTabSz="457200" fontAlgn="auto">
                  <a:spcBef>
                    <a:spcPts val="0"/>
                  </a:spcBef>
                  <a:spcAft>
                    <a:spcPts val="0"/>
                  </a:spcAft>
                </a:pPr>
                <a:r>
                  <a:rPr lang="en-US" sz="1000" dirty="0" smtClean="0">
                    <a:solidFill>
                      <a:prstClr val="white"/>
                    </a:solidFill>
                    <a:latin typeface="Calibri"/>
                  </a:rPr>
                  <a:t>Metabolites induce genomic instability</a:t>
                </a:r>
                <a:endParaRPr lang="en-US" sz="1000" dirty="0">
                  <a:solidFill>
                    <a:prstClr val="white"/>
                  </a:solidFill>
                  <a:latin typeface="Calibri"/>
                </a:endParaRPr>
              </a:p>
            </p:txBody>
          </p:sp>
          <p:sp>
            <p:nvSpPr>
              <p:cNvPr id="18" name="TextBox 17"/>
              <p:cNvSpPr txBox="1"/>
              <p:nvPr/>
            </p:nvSpPr>
            <p:spPr>
              <a:xfrm>
                <a:off x="3254190" y="3110709"/>
                <a:ext cx="1389603" cy="309711"/>
              </a:xfrm>
              <a:prstGeom prst="rect">
                <a:avLst/>
              </a:prstGeom>
              <a:noFill/>
            </p:spPr>
            <p:txBody>
              <a:bodyPr wrap="square" rtlCol="0">
                <a:spAutoFit/>
              </a:bodyPr>
              <a:lstStyle/>
              <a:p>
                <a:pPr algn="ctr" defTabSz="457200" fontAlgn="auto">
                  <a:spcBef>
                    <a:spcPts val="0"/>
                  </a:spcBef>
                  <a:spcAft>
                    <a:spcPts val="0"/>
                  </a:spcAft>
                </a:pPr>
                <a:r>
                  <a:rPr lang="en-US" sz="1100" dirty="0" smtClean="0">
                    <a:solidFill>
                      <a:prstClr val="black"/>
                    </a:solidFill>
                    <a:latin typeface="Calibri"/>
                    <a:cs typeface="+mn-cs"/>
                  </a:rPr>
                  <a:t>Altered DNA Repair</a:t>
                </a:r>
                <a:endParaRPr lang="en-US" sz="1100" dirty="0">
                  <a:solidFill>
                    <a:prstClr val="black"/>
                  </a:solidFill>
                  <a:latin typeface="Calibri"/>
                  <a:cs typeface="+mn-cs"/>
                </a:endParaRPr>
              </a:p>
            </p:txBody>
          </p:sp>
        </p:grpSp>
        <p:grpSp>
          <p:nvGrpSpPr>
            <p:cNvPr id="19" name="Group 18"/>
            <p:cNvGrpSpPr/>
            <p:nvPr/>
          </p:nvGrpSpPr>
          <p:grpSpPr>
            <a:xfrm>
              <a:off x="4664919" y="2561168"/>
              <a:ext cx="1389603" cy="1425722"/>
              <a:chOff x="3254190" y="2236559"/>
              <a:chExt cx="1389603" cy="1213432"/>
            </a:xfrm>
          </p:grpSpPr>
          <p:sp>
            <p:nvSpPr>
              <p:cNvPr id="20" name="Rectangle 19"/>
              <p:cNvSpPr/>
              <p:nvPr/>
            </p:nvSpPr>
            <p:spPr>
              <a:xfrm>
                <a:off x="3260423" y="2236559"/>
                <a:ext cx="1346558" cy="864948"/>
              </a:xfrm>
              <a:prstGeom prst="rect">
                <a:avLst/>
              </a:prstGeom>
              <a:solidFill>
                <a:srgbClr val="1F497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100" dirty="0" smtClean="0">
                    <a:solidFill>
                      <a:prstClr val="white"/>
                    </a:solidFill>
                    <a:latin typeface="Calibri"/>
                  </a:rPr>
                  <a:t>DNA Damage</a:t>
                </a:r>
              </a:p>
              <a:p>
                <a:pPr algn="ctr" defTabSz="457200" fontAlgn="auto">
                  <a:spcBef>
                    <a:spcPts val="0"/>
                  </a:spcBef>
                  <a:spcAft>
                    <a:spcPts val="0"/>
                  </a:spcAft>
                </a:pPr>
                <a:r>
                  <a:rPr lang="en-US" sz="1100" dirty="0" smtClean="0">
                    <a:solidFill>
                      <a:prstClr val="white"/>
                    </a:solidFill>
                    <a:latin typeface="Calibri"/>
                  </a:rPr>
                  <a:t>Mutations</a:t>
                </a:r>
              </a:p>
              <a:p>
                <a:pPr algn="ctr" defTabSz="457200" fontAlgn="auto">
                  <a:spcBef>
                    <a:spcPts val="0"/>
                  </a:spcBef>
                  <a:spcAft>
                    <a:spcPts val="0"/>
                  </a:spcAft>
                </a:pPr>
                <a:r>
                  <a:rPr lang="en-US" sz="1100" dirty="0" smtClean="0">
                    <a:solidFill>
                      <a:prstClr val="white"/>
                    </a:solidFill>
                    <a:latin typeface="Calibri"/>
                  </a:rPr>
                  <a:t>Chromosome aberrations</a:t>
                </a:r>
              </a:p>
            </p:txBody>
          </p:sp>
          <p:sp>
            <p:nvSpPr>
              <p:cNvPr id="21" name="TextBox 20"/>
              <p:cNvSpPr txBox="1"/>
              <p:nvPr/>
            </p:nvSpPr>
            <p:spPr>
              <a:xfrm>
                <a:off x="3254190" y="3110709"/>
                <a:ext cx="1389603" cy="339282"/>
              </a:xfrm>
              <a:prstGeom prst="rect">
                <a:avLst/>
              </a:prstGeom>
              <a:noFill/>
            </p:spPr>
            <p:txBody>
              <a:bodyPr wrap="square" rtlCol="0">
                <a:spAutoFit/>
              </a:bodyPr>
              <a:lstStyle/>
              <a:p>
                <a:pPr algn="ctr" defTabSz="457200" fontAlgn="auto">
                  <a:spcBef>
                    <a:spcPts val="0"/>
                  </a:spcBef>
                  <a:spcAft>
                    <a:spcPts val="0"/>
                  </a:spcAft>
                </a:pPr>
                <a:r>
                  <a:rPr lang="en-US" sz="1100" dirty="0" err="1" smtClean="0">
                    <a:solidFill>
                      <a:prstClr val="black"/>
                    </a:solidFill>
                    <a:latin typeface="Calibri"/>
                    <a:cs typeface="+mn-cs"/>
                  </a:rPr>
                  <a:t>Genotoxicity</a:t>
                </a:r>
                <a:endParaRPr lang="en-US" sz="1100" dirty="0">
                  <a:solidFill>
                    <a:prstClr val="black"/>
                  </a:solidFill>
                  <a:latin typeface="Calibri"/>
                  <a:cs typeface="+mn-cs"/>
                </a:endParaRPr>
              </a:p>
            </p:txBody>
          </p:sp>
        </p:grpSp>
        <p:grpSp>
          <p:nvGrpSpPr>
            <p:cNvPr id="88" name="Group 87"/>
            <p:cNvGrpSpPr/>
            <p:nvPr/>
          </p:nvGrpSpPr>
          <p:grpSpPr>
            <a:xfrm>
              <a:off x="2210483" y="4388071"/>
              <a:ext cx="1521460" cy="1284455"/>
              <a:chOff x="2210483" y="4388071"/>
              <a:chExt cx="1521460" cy="1284455"/>
            </a:xfrm>
          </p:grpSpPr>
          <p:sp>
            <p:nvSpPr>
              <p:cNvPr id="23" name="Rectangle 22"/>
              <p:cNvSpPr/>
              <p:nvPr/>
            </p:nvSpPr>
            <p:spPr>
              <a:xfrm>
                <a:off x="2379152" y="4388071"/>
                <a:ext cx="1346558" cy="864948"/>
              </a:xfrm>
              <a:prstGeom prst="rect">
                <a:avLst/>
              </a:prstGeom>
              <a:solidFill>
                <a:srgbClr val="1F497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200" dirty="0" smtClean="0">
                    <a:solidFill>
                      <a:prstClr val="white"/>
                    </a:solidFill>
                    <a:latin typeface="Calibri"/>
                  </a:rPr>
                  <a:t>Reduced Immune Surveillance</a:t>
                </a:r>
                <a:endParaRPr lang="en-US" sz="1200" dirty="0">
                  <a:solidFill>
                    <a:prstClr val="white"/>
                  </a:solidFill>
                  <a:latin typeface="Calibri"/>
                </a:endParaRPr>
              </a:p>
            </p:txBody>
          </p:sp>
          <p:sp>
            <p:nvSpPr>
              <p:cNvPr id="24" name="TextBox 23"/>
              <p:cNvSpPr txBox="1"/>
              <p:nvPr/>
            </p:nvSpPr>
            <p:spPr>
              <a:xfrm>
                <a:off x="2210483" y="5273886"/>
                <a:ext cx="1521460" cy="398640"/>
              </a:xfrm>
              <a:prstGeom prst="rect">
                <a:avLst/>
              </a:prstGeom>
              <a:noFill/>
            </p:spPr>
            <p:txBody>
              <a:bodyPr wrap="square" rtlCol="0">
                <a:spAutoFit/>
              </a:bodyPr>
              <a:lstStyle/>
              <a:p>
                <a:pPr algn="ctr" defTabSz="457200" fontAlgn="auto">
                  <a:spcBef>
                    <a:spcPts val="0"/>
                  </a:spcBef>
                  <a:spcAft>
                    <a:spcPts val="0"/>
                  </a:spcAft>
                </a:pPr>
                <a:r>
                  <a:rPr lang="en-US" sz="1100" dirty="0" smtClean="0">
                    <a:solidFill>
                      <a:prstClr val="black"/>
                    </a:solidFill>
                    <a:latin typeface="Calibri"/>
                    <a:cs typeface="+mn-cs"/>
                  </a:rPr>
                  <a:t>Immunosuppression</a:t>
                </a:r>
                <a:endParaRPr lang="en-US" sz="1100" dirty="0">
                  <a:solidFill>
                    <a:prstClr val="black"/>
                  </a:solidFill>
                  <a:latin typeface="Calibri"/>
                  <a:cs typeface="+mn-cs"/>
                </a:endParaRPr>
              </a:p>
            </p:txBody>
          </p:sp>
        </p:grpSp>
        <p:grpSp>
          <p:nvGrpSpPr>
            <p:cNvPr id="25" name="Group 24"/>
            <p:cNvGrpSpPr/>
            <p:nvPr/>
          </p:nvGrpSpPr>
          <p:grpSpPr>
            <a:xfrm>
              <a:off x="4664919" y="4378869"/>
              <a:ext cx="1389603" cy="1530732"/>
              <a:chOff x="3254190" y="2236559"/>
              <a:chExt cx="1389603" cy="1530732"/>
            </a:xfrm>
          </p:grpSpPr>
          <p:sp>
            <p:nvSpPr>
              <p:cNvPr id="26" name="Rectangle 25"/>
              <p:cNvSpPr/>
              <p:nvPr/>
            </p:nvSpPr>
            <p:spPr>
              <a:xfrm>
                <a:off x="3260423" y="2236559"/>
                <a:ext cx="1346558" cy="864948"/>
              </a:xfrm>
              <a:prstGeom prst="rect">
                <a:avLst/>
              </a:prstGeom>
              <a:solidFill>
                <a:srgbClr val="1F497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000" dirty="0" smtClean="0">
                    <a:solidFill>
                      <a:prstClr val="white"/>
                    </a:solidFill>
                    <a:latin typeface="Calibri"/>
                  </a:rPr>
                  <a:t>Stem Cell Transformation</a:t>
                </a:r>
              </a:p>
              <a:p>
                <a:pPr algn="ctr" defTabSz="457200" fontAlgn="auto">
                  <a:spcBef>
                    <a:spcPts val="0"/>
                  </a:spcBef>
                  <a:spcAft>
                    <a:spcPts val="0"/>
                  </a:spcAft>
                </a:pPr>
                <a:r>
                  <a:rPr lang="en-US" sz="1000" dirty="0" smtClean="0">
                    <a:solidFill>
                      <a:prstClr val="white"/>
                    </a:solidFill>
                    <a:latin typeface="Calibri"/>
                  </a:rPr>
                  <a:t>Proliferation</a:t>
                </a:r>
              </a:p>
              <a:p>
                <a:pPr algn="ctr" defTabSz="457200" fontAlgn="auto">
                  <a:spcBef>
                    <a:spcPts val="0"/>
                  </a:spcBef>
                  <a:spcAft>
                    <a:spcPts val="0"/>
                  </a:spcAft>
                </a:pPr>
                <a:r>
                  <a:rPr lang="en-US" sz="1000" dirty="0" smtClean="0">
                    <a:solidFill>
                      <a:prstClr val="white"/>
                    </a:solidFill>
                    <a:latin typeface="Calibri"/>
                  </a:rPr>
                  <a:t>Clonal Expansion</a:t>
                </a:r>
                <a:endParaRPr lang="en-US" sz="1000" dirty="0">
                  <a:solidFill>
                    <a:prstClr val="white"/>
                  </a:solidFill>
                  <a:latin typeface="Calibri"/>
                </a:endParaRPr>
              </a:p>
            </p:txBody>
          </p:sp>
          <p:sp>
            <p:nvSpPr>
              <p:cNvPr id="27" name="TextBox 26"/>
              <p:cNvSpPr txBox="1"/>
              <p:nvPr/>
            </p:nvSpPr>
            <p:spPr>
              <a:xfrm>
                <a:off x="3254190" y="3110709"/>
                <a:ext cx="1389603" cy="656582"/>
              </a:xfrm>
              <a:prstGeom prst="rect">
                <a:avLst/>
              </a:prstGeom>
              <a:noFill/>
            </p:spPr>
            <p:txBody>
              <a:bodyPr wrap="square" rtlCol="0">
                <a:spAutoFit/>
              </a:bodyPr>
              <a:lstStyle/>
              <a:p>
                <a:pPr algn="ctr" defTabSz="457200" fontAlgn="auto">
                  <a:spcBef>
                    <a:spcPts val="0"/>
                  </a:spcBef>
                  <a:spcAft>
                    <a:spcPts val="0"/>
                  </a:spcAft>
                </a:pPr>
                <a:r>
                  <a:rPr lang="en-US" sz="1100" dirty="0" smtClean="0">
                    <a:solidFill>
                      <a:prstClr val="black"/>
                    </a:solidFill>
                    <a:latin typeface="Calibri"/>
                    <a:cs typeface="+mn-cs"/>
                  </a:rPr>
                  <a:t>Altered Cell Proliferation</a:t>
                </a:r>
                <a:endParaRPr lang="en-US" sz="1100" dirty="0">
                  <a:solidFill>
                    <a:prstClr val="black"/>
                  </a:solidFill>
                  <a:latin typeface="Calibri"/>
                  <a:cs typeface="+mn-cs"/>
                </a:endParaRPr>
              </a:p>
            </p:txBody>
          </p:sp>
        </p:grpSp>
        <p:grpSp>
          <p:nvGrpSpPr>
            <p:cNvPr id="28" name="Group 27"/>
            <p:cNvGrpSpPr/>
            <p:nvPr/>
          </p:nvGrpSpPr>
          <p:grpSpPr>
            <a:xfrm>
              <a:off x="7047875" y="1259897"/>
              <a:ext cx="1389603" cy="1530732"/>
              <a:chOff x="3254190" y="2236559"/>
              <a:chExt cx="1389603" cy="1530732"/>
            </a:xfrm>
          </p:grpSpPr>
          <p:sp>
            <p:nvSpPr>
              <p:cNvPr id="29" name="Rectangle 28"/>
              <p:cNvSpPr/>
              <p:nvPr/>
            </p:nvSpPr>
            <p:spPr>
              <a:xfrm>
                <a:off x="3260423" y="2236559"/>
                <a:ext cx="1346558" cy="864948"/>
              </a:xfrm>
              <a:prstGeom prst="rect">
                <a:avLst/>
              </a:prstGeom>
              <a:solidFill>
                <a:srgbClr val="1F497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200" dirty="0" err="1" smtClean="0">
                    <a:solidFill>
                      <a:prstClr val="white"/>
                    </a:solidFill>
                    <a:latin typeface="Calibri"/>
                  </a:rPr>
                  <a:t>AhR</a:t>
                </a:r>
                <a:r>
                  <a:rPr lang="en-US" sz="1200" dirty="0" smtClean="0">
                    <a:solidFill>
                      <a:prstClr val="white"/>
                    </a:solidFill>
                    <a:latin typeface="Calibri"/>
                  </a:rPr>
                  <a:t> </a:t>
                </a:r>
                <a:r>
                  <a:rPr lang="en-US" sz="1200" dirty="0" err="1" smtClean="0">
                    <a:solidFill>
                      <a:prstClr val="white"/>
                    </a:solidFill>
                    <a:latin typeface="Calibri"/>
                  </a:rPr>
                  <a:t>Dysregulation</a:t>
                </a:r>
                <a:endParaRPr lang="en-US" sz="1200" dirty="0">
                  <a:solidFill>
                    <a:prstClr val="white"/>
                  </a:solidFill>
                  <a:latin typeface="Calibri"/>
                </a:endParaRPr>
              </a:p>
            </p:txBody>
          </p:sp>
          <p:sp>
            <p:nvSpPr>
              <p:cNvPr id="30" name="TextBox 29"/>
              <p:cNvSpPr txBox="1"/>
              <p:nvPr/>
            </p:nvSpPr>
            <p:spPr>
              <a:xfrm>
                <a:off x="3254190" y="3110709"/>
                <a:ext cx="1389603" cy="656582"/>
              </a:xfrm>
              <a:prstGeom prst="rect">
                <a:avLst/>
              </a:prstGeom>
              <a:noFill/>
            </p:spPr>
            <p:txBody>
              <a:bodyPr wrap="square" rtlCol="0">
                <a:spAutoFit/>
              </a:bodyPr>
              <a:lstStyle/>
              <a:p>
                <a:pPr algn="ctr" defTabSz="457200" fontAlgn="auto">
                  <a:spcBef>
                    <a:spcPts val="0"/>
                  </a:spcBef>
                  <a:spcAft>
                    <a:spcPts val="0"/>
                  </a:spcAft>
                </a:pPr>
                <a:r>
                  <a:rPr lang="en-US" sz="1100" dirty="0" smtClean="0">
                    <a:solidFill>
                      <a:prstClr val="black"/>
                    </a:solidFill>
                    <a:latin typeface="Calibri"/>
                    <a:cs typeface="+mn-cs"/>
                  </a:rPr>
                  <a:t>Modulation of receptor</a:t>
                </a:r>
                <a:endParaRPr lang="en-US" sz="1100" dirty="0">
                  <a:solidFill>
                    <a:prstClr val="black"/>
                  </a:solidFill>
                  <a:latin typeface="Calibri"/>
                  <a:cs typeface="+mn-cs"/>
                </a:endParaRPr>
              </a:p>
            </p:txBody>
          </p:sp>
        </p:grpSp>
        <p:grpSp>
          <p:nvGrpSpPr>
            <p:cNvPr id="31" name="Group 30"/>
            <p:cNvGrpSpPr/>
            <p:nvPr/>
          </p:nvGrpSpPr>
          <p:grpSpPr>
            <a:xfrm>
              <a:off x="6535909" y="3502592"/>
              <a:ext cx="1395028" cy="1605577"/>
              <a:chOff x="3254190" y="2161714"/>
              <a:chExt cx="1395028" cy="1605577"/>
            </a:xfrm>
          </p:grpSpPr>
          <p:sp>
            <p:nvSpPr>
              <p:cNvPr id="32" name="Rectangle 31"/>
              <p:cNvSpPr/>
              <p:nvPr/>
            </p:nvSpPr>
            <p:spPr>
              <a:xfrm>
                <a:off x="3260424" y="2161714"/>
                <a:ext cx="1388794" cy="1020671"/>
              </a:xfrm>
              <a:prstGeom prst="rect">
                <a:avLst/>
              </a:prstGeom>
              <a:solidFill>
                <a:srgbClr val="1F497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000" dirty="0" smtClean="0">
                    <a:solidFill>
                      <a:prstClr val="white"/>
                    </a:solidFill>
                    <a:latin typeface="Calibri"/>
                  </a:rPr>
                  <a:t>Altered DNA methylation,</a:t>
                </a:r>
              </a:p>
              <a:p>
                <a:pPr algn="ctr" defTabSz="457200" fontAlgn="auto">
                  <a:spcBef>
                    <a:spcPts val="0"/>
                  </a:spcBef>
                  <a:spcAft>
                    <a:spcPts val="0"/>
                  </a:spcAft>
                </a:pPr>
                <a:r>
                  <a:rPr lang="en-US" sz="1000" dirty="0" smtClean="0">
                    <a:solidFill>
                      <a:prstClr val="white"/>
                    </a:solidFill>
                    <a:latin typeface="Calibri"/>
                  </a:rPr>
                  <a:t>miRNA changes, Histone modifications</a:t>
                </a:r>
              </a:p>
            </p:txBody>
          </p:sp>
          <p:sp>
            <p:nvSpPr>
              <p:cNvPr id="33" name="TextBox 32"/>
              <p:cNvSpPr txBox="1"/>
              <p:nvPr/>
            </p:nvSpPr>
            <p:spPr>
              <a:xfrm>
                <a:off x="3254190" y="3110708"/>
                <a:ext cx="1389603" cy="656583"/>
              </a:xfrm>
              <a:prstGeom prst="rect">
                <a:avLst/>
              </a:prstGeom>
              <a:noFill/>
            </p:spPr>
            <p:txBody>
              <a:bodyPr wrap="square" rtlCol="0">
                <a:spAutoFit/>
              </a:bodyPr>
              <a:lstStyle/>
              <a:p>
                <a:pPr algn="ctr" defTabSz="457200" fontAlgn="auto">
                  <a:spcBef>
                    <a:spcPts val="0"/>
                  </a:spcBef>
                  <a:spcAft>
                    <a:spcPts val="0"/>
                  </a:spcAft>
                </a:pPr>
                <a:r>
                  <a:rPr lang="en-US" sz="1100" dirty="0" smtClean="0">
                    <a:solidFill>
                      <a:prstClr val="black"/>
                    </a:solidFill>
                    <a:latin typeface="Calibri"/>
                    <a:cs typeface="+mn-cs"/>
                  </a:rPr>
                  <a:t>Epigenetic alterations</a:t>
                </a:r>
                <a:endParaRPr lang="en-US" sz="1100" dirty="0">
                  <a:solidFill>
                    <a:prstClr val="black"/>
                  </a:solidFill>
                  <a:latin typeface="Calibri"/>
                  <a:cs typeface="+mn-cs"/>
                </a:endParaRPr>
              </a:p>
            </p:txBody>
          </p:sp>
        </p:grpSp>
        <p:sp>
          <p:nvSpPr>
            <p:cNvPr id="37" name="TextBox 36"/>
            <p:cNvSpPr txBox="1"/>
            <p:nvPr/>
          </p:nvSpPr>
          <p:spPr>
            <a:xfrm>
              <a:off x="4408077" y="506125"/>
              <a:ext cx="1994311" cy="562786"/>
            </a:xfrm>
            <a:prstGeom prst="rect">
              <a:avLst/>
            </a:prstGeom>
            <a:noFill/>
          </p:spPr>
          <p:txBody>
            <a:bodyPr wrap="none" rtlCol="0">
              <a:spAutoFit/>
            </a:bodyPr>
            <a:lstStyle/>
            <a:p>
              <a:pPr defTabSz="457200" fontAlgn="auto">
                <a:spcBef>
                  <a:spcPts val="0"/>
                </a:spcBef>
                <a:spcAft>
                  <a:spcPts val="0"/>
                </a:spcAft>
              </a:pPr>
              <a:r>
                <a:rPr lang="en-US" dirty="0" smtClean="0">
                  <a:solidFill>
                    <a:prstClr val="black"/>
                  </a:solidFill>
                  <a:latin typeface="Calibri"/>
                  <a:cs typeface="+mn-cs"/>
                </a:rPr>
                <a:t>Benzene Exposure</a:t>
              </a:r>
              <a:endParaRPr lang="en-US" dirty="0">
                <a:solidFill>
                  <a:prstClr val="black"/>
                </a:solidFill>
                <a:latin typeface="Calibri"/>
                <a:cs typeface="+mn-cs"/>
              </a:endParaRPr>
            </a:p>
          </p:txBody>
        </p:sp>
        <p:cxnSp>
          <p:nvCxnSpPr>
            <p:cNvPr id="39" name="Straight Arrow Connector 38"/>
            <p:cNvCxnSpPr/>
            <p:nvPr/>
          </p:nvCxnSpPr>
          <p:spPr>
            <a:xfrm>
              <a:off x="6032999" y="1908608"/>
              <a:ext cx="1104176" cy="15952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4" idx="1"/>
              <a:endCxn id="14" idx="3"/>
            </p:cNvCxnSpPr>
            <p:nvPr/>
          </p:nvCxnSpPr>
          <p:spPr>
            <a:xfrm flipH="1">
              <a:off x="3580954" y="1692371"/>
              <a:ext cx="109019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14" idx="3"/>
            </p:cNvCxnSpPr>
            <p:nvPr/>
          </p:nvCxnSpPr>
          <p:spPr>
            <a:xfrm>
              <a:off x="3580954" y="1692371"/>
              <a:ext cx="1015322" cy="10138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4" idx="3"/>
              <a:endCxn id="29" idx="1"/>
            </p:cNvCxnSpPr>
            <p:nvPr/>
          </p:nvCxnSpPr>
          <p:spPr>
            <a:xfrm>
              <a:off x="6017710" y="1692371"/>
              <a:ext cx="103639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H="1">
              <a:off x="5722232" y="1908608"/>
              <a:ext cx="1325643" cy="23488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a:stCxn id="21" idx="2"/>
              <a:endCxn id="26" idx="0"/>
            </p:cNvCxnSpPr>
            <p:nvPr/>
          </p:nvCxnSpPr>
          <p:spPr>
            <a:xfrm flipH="1">
              <a:off x="5344432" y="3986890"/>
              <a:ext cx="15289" cy="3919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a:stCxn id="27" idx="2"/>
            </p:cNvCxnSpPr>
            <p:nvPr/>
          </p:nvCxnSpPr>
          <p:spPr>
            <a:xfrm>
              <a:off x="5359720" y="5909601"/>
              <a:ext cx="1" cy="1331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a:stCxn id="11" idx="2"/>
              <a:endCxn id="20" idx="0"/>
            </p:cNvCxnSpPr>
            <p:nvPr/>
          </p:nvCxnSpPr>
          <p:spPr>
            <a:xfrm flipH="1">
              <a:off x="5344432" y="2532686"/>
              <a:ext cx="19899" cy="2848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a:stCxn id="23" idx="3"/>
              <a:endCxn id="26" idx="1"/>
            </p:cNvCxnSpPr>
            <p:nvPr/>
          </p:nvCxnSpPr>
          <p:spPr>
            <a:xfrm flipV="1">
              <a:off x="3725710" y="4811343"/>
              <a:ext cx="945442" cy="92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a:stCxn id="37" idx="2"/>
              <a:endCxn id="4" idx="0"/>
            </p:cNvCxnSpPr>
            <p:nvPr/>
          </p:nvCxnSpPr>
          <p:spPr>
            <a:xfrm flipH="1">
              <a:off x="5344431" y="1068911"/>
              <a:ext cx="60802" cy="1909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a:stCxn id="15" idx="2"/>
              <a:endCxn id="17" idx="0"/>
            </p:cNvCxnSpPr>
            <p:nvPr/>
          </p:nvCxnSpPr>
          <p:spPr>
            <a:xfrm flipH="1">
              <a:off x="2844082" y="2452626"/>
              <a:ext cx="61200" cy="573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a:endCxn id="20" idx="1"/>
            </p:cNvCxnSpPr>
            <p:nvPr/>
          </p:nvCxnSpPr>
          <p:spPr>
            <a:xfrm>
              <a:off x="3617766" y="3069302"/>
              <a:ext cx="1053386"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H="1">
              <a:off x="5801989" y="3895628"/>
              <a:ext cx="733920" cy="4255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45" name="Title 5"/>
          <p:cNvSpPr txBox="1">
            <a:spLocks/>
          </p:cNvSpPr>
          <p:nvPr/>
        </p:nvSpPr>
        <p:spPr bwMode="auto">
          <a:xfrm>
            <a:off x="-81935" y="53916"/>
            <a:ext cx="9168580" cy="830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3092D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rgbClr val="3333FF"/>
                </a:solidFill>
                <a:latin typeface="+mj-lt"/>
                <a:ea typeface="+mj-ea"/>
                <a:cs typeface="+mj-cs"/>
              </a:defRPr>
            </a:lvl1pPr>
            <a:lvl2pPr algn="ctr" rtl="0" eaLnBrk="1" fontAlgn="base" hangingPunct="1">
              <a:spcBef>
                <a:spcPct val="0"/>
              </a:spcBef>
              <a:spcAft>
                <a:spcPct val="0"/>
              </a:spcAft>
              <a:defRPr sz="4400">
                <a:solidFill>
                  <a:srgbClr val="3333FF"/>
                </a:solidFill>
                <a:latin typeface="Tahoma" pitchFamily="34" charset="0"/>
                <a:cs typeface="Tahoma" pitchFamily="34" charset="0"/>
              </a:defRPr>
            </a:lvl2pPr>
            <a:lvl3pPr algn="ctr" rtl="0" eaLnBrk="1" fontAlgn="base" hangingPunct="1">
              <a:spcBef>
                <a:spcPct val="0"/>
              </a:spcBef>
              <a:spcAft>
                <a:spcPct val="0"/>
              </a:spcAft>
              <a:defRPr sz="4400">
                <a:solidFill>
                  <a:srgbClr val="3333FF"/>
                </a:solidFill>
                <a:latin typeface="Tahoma" pitchFamily="34" charset="0"/>
                <a:cs typeface="Tahoma" pitchFamily="34" charset="0"/>
              </a:defRPr>
            </a:lvl3pPr>
            <a:lvl4pPr algn="ctr" rtl="0" eaLnBrk="1" fontAlgn="base" hangingPunct="1">
              <a:spcBef>
                <a:spcPct val="0"/>
              </a:spcBef>
              <a:spcAft>
                <a:spcPct val="0"/>
              </a:spcAft>
              <a:defRPr sz="4400">
                <a:solidFill>
                  <a:srgbClr val="3333FF"/>
                </a:solidFill>
                <a:latin typeface="Tahoma" pitchFamily="34" charset="0"/>
                <a:cs typeface="Tahoma" pitchFamily="34" charset="0"/>
              </a:defRPr>
            </a:lvl4pPr>
            <a:lvl5pPr algn="ctr" rtl="0" eaLnBrk="1" fontAlgn="base" hangingPunct="1">
              <a:spcBef>
                <a:spcPct val="0"/>
              </a:spcBef>
              <a:spcAft>
                <a:spcPct val="0"/>
              </a:spcAft>
              <a:defRPr sz="4400">
                <a:solidFill>
                  <a:srgbClr val="3333FF"/>
                </a:solidFill>
                <a:latin typeface="Tahoma" pitchFamily="34" charset="0"/>
                <a:cs typeface="Tahoma" pitchFamily="34" charset="0"/>
              </a:defRPr>
            </a:lvl5pPr>
            <a:lvl6pPr marL="457200" algn="ctr" rtl="0" eaLnBrk="1" fontAlgn="base" hangingPunct="1">
              <a:spcBef>
                <a:spcPct val="0"/>
              </a:spcBef>
              <a:spcAft>
                <a:spcPct val="0"/>
              </a:spcAft>
              <a:defRPr sz="4400">
                <a:solidFill>
                  <a:srgbClr val="3333FF"/>
                </a:solidFill>
                <a:latin typeface="Tahoma" pitchFamily="34" charset="0"/>
                <a:cs typeface="Tahoma" pitchFamily="34" charset="0"/>
              </a:defRPr>
            </a:lvl6pPr>
            <a:lvl7pPr marL="914400" algn="ctr" rtl="0" eaLnBrk="1" fontAlgn="base" hangingPunct="1">
              <a:spcBef>
                <a:spcPct val="0"/>
              </a:spcBef>
              <a:spcAft>
                <a:spcPct val="0"/>
              </a:spcAft>
              <a:defRPr sz="4400">
                <a:solidFill>
                  <a:srgbClr val="3333FF"/>
                </a:solidFill>
                <a:latin typeface="Tahoma" pitchFamily="34" charset="0"/>
                <a:cs typeface="Tahoma" pitchFamily="34" charset="0"/>
              </a:defRPr>
            </a:lvl7pPr>
            <a:lvl8pPr marL="1371600" algn="ctr" rtl="0" eaLnBrk="1" fontAlgn="base" hangingPunct="1">
              <a:spcBef>
                <a:spcPct val="0"/>
              </a:spcBef>
              <a:spcAft>
                <a:spcPct val="0"/>
              </a:spcAft>
              <a:defRPr sz="4400">
                <a:solidFill>
                  <a:srgbClr val="3333FF"/>
                </a:solidFill>
                <a:latin typeface="Tahoma" pitchFamily="34" charset="0"/>
                <a:cs typeface="Tahoma" pitchFamily="34" charset="0"/>
              </a:defRPr>
            </a:lvl8pPr>
            <a:lvl9pPr marL="1828800" algn="ctr" rtl="0" eaLnBrk="1" fontAlgn="base" hangingPunct="1">
              <a:spcBef>
                <a:spcPct val="0"/>
              </a:spcBef>
              <a:spcAft>
                <a:spcPct val="0"/>
              </a:spcAft>
              <a:defRPr sz="4400">
                <a:solidFill>
                  <a:srgbClr val="3333FF"/>
                </a:solidFill>
                <a:latin typeface="Tahoma" pitchFamily="34" charset="0"/>
                <a:cs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kern="0" dirty="0" smtClean="0">
                <a:latin typeface="Tahoma"/>
                <a:cs typeface="Tahoma"/>
              </a:rPr>
              <a:t>Benzene Example: </a:t>
            </a:r>
            <a:r>
              <a:rPr kumimoji="0" lang="en-US" sz="3600" b="0" i="0" u="none" strike="noStrike" kern="0" cap="none" spc="0" normalizeH="0" baseline="0" noProof="0" dirty="0" smtClean="0">
                <a:ln>
                  <a:noFill/>
                </a:ln>
                <a:solidFill>
                  <a:srgbClr val="3333FF"/>
                </a:solidFill>
                <a:effectLst/>
                <a:uLnTx/>
                <a:uFillTx/>
                <a:latin typeface="Tahoma"/>
                <a:ea typeface="+mj-ea"/>
                <a:cs typeface="Tahoma"/>
              </a:rPr>
              <a:t>An</a:t>
            </a:r>
            <a:r>
              <a:rPr kumimoji="0" lang="en-US" sz="3600" b="0" i="0" u="none" strike="noStrike" kern="0" cap="none" spc="0" normalizeH="0" noProof="0" dirty="0" smtClean="0">
                <a:ln>
                  <a:noFill/>
                </a:ln>
                <a:solidFill>
                  <a:srgbClr val="3333FF"/>
                </a:solidFill>
                <a:effectLst/>
                <a:uLnTx/>
                <a:uFillTx/>
                <a:latin typeface="Tahoma"/>
                <a:ea typeface="+mj-ea"/>
                <a:cs typeface="Tahoma"/>
              </a:rPr>
              <a:t> Adverse Outcome Network Involving </a:t>
            </a:r>
            <a:r>
              <a:rPr kumimoji="0" lang="en-US" sz="3600" b="0" i="0" u="none" strike="noStrike" kern="0" cap="none" spc="0" normalizeH="0" baseline="0" noProof="0" dirty="0" smtClean="0">
                <a:ln>
                  <a:noFill/>
                </a:ln>
                <a:solidFill>
                  <a:srgbClr val="3333FF"/>
                </a:solidFill>
                <a:effectLst/>
                <a:uLnTx/>
                <a:uFillTx/>
                <a:latin typeface="Tahoma"/>
                <a:ea typeface="+mj-ea"/>
                <a:cs typeface="Tahoma"/>
              </a:rPr>
              <a:t>8 Key</a:t>
            </a:r>
            <a:r>
              <a:rPr kumimoji="0" lang="en-US" sz="3600" b="0" i="0" u="none" strike="noStrike" kern="0" cap="none" spc="0" normalizeH="0" noProof="0" dirty="0" smtClean="0">
                <a:ln>
                  <a:noFill/>
                </a:ln>
                <a:solidFill>
                  <a:srgbClr val="3333FF"/>
                </a:solidFill>
                <a:effectLst/>
                <a:uLnTx/>
                <a:uFillTx/>
                <a:latin typeface="Tahoma"/>
                <a:ea typeface="+mj-ea"/>
                <a:cs typeface="Tahoma"/>
              </a:rPr>
              <a:t> Characteristics</a:t>
            </a:r>
            <a:endParaRPr kumimoji="0" lang="en-US" sz="3600" b="0" i="0" u="none" strike="noStrike" kern="0" cap="none" spc="0" normalizeH="0" baseline="0" noProof="0" dirty="0">
              <a:ln>
                <a:noFill/>
              </a:ln>
              <a:solidFill>
                <a:srgbClr val="3333FF"/>
              </a:solidFill>
              <a:effectLst/>
              <a:uLnTx/>
              <a:uFillTx/>
              <a:latin typeface="Tahoma"/>
              <a:ea typeface="+mj-ea"/>
              <a:cs typeface="Tahoma"/>
            </a:endParaRPr>
          </a:p>
        </p:txBody>
      </p:sp>
      <p:cxnSp>
        <p:nvCxnSpPr>
          <p:cNvPr id="47" name="Straight Arrow Connector 46"/>
          <p:cNvCxnSpPr/>
          <p:nvPr/>
        </p:nvCxnSpPr>
        <p:spPr>
          <a:xfrm flipH="1">
            <a:off x="3657600" y="1771650"/>
            <a:ext cx="83820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4191000" y="4547835"/>
            <a:ext cx="2286000" cy="48136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dirty="0" smtClean="0">
                <a:solidFill>
                  <a:prstClr val="white"/>
                </a:solidFill>
                <a:latin typeface="Calibri"/>
              </a:rPr>
              <a:t>Human Leukemia</a:t>
            </a:r>
          </a:p>
          <a:p>
            <a:pPr algn="ctr" defTabSz="457200" fontAlgn="auto">
              <a:spcBef>
                <a:spcPts val="0"/>
              </a:spcBef>
              <a:spcAft>
                <a:spcPts val="0"/>
              </a:spcAft>
            </a:pPr>
            <a:r>
              <a:rPr lang="en-US" dirty="0" smtClean="0">
                <a:solidFill>
                  <a:prstClr val="white"/>
                </a:solidFill>
                <a:latin typeface="Calibri"/>
              </a:rPr>
              <a:t>Rodent Tumors</a:t>
            </a:r>
            <a:endParaRPr lang="en-US" dirty="0">
              <a:solidFill>
                <a:prstClr val="white"/>
              </a:solidFill>
              <a:latin typeface="Calibri"/>
            </a:endParaRPr>
          </a:p>
        </p:txBody>
      </p:sp>
    </p:spTree>
    <p:extLst>
      <p:ext uri="{BB962C8B-B14F-4D97-AF65-F5344CB8AC3E}">
        <p14:creationId xmlns:p14="http://schemas.microsoft.com/office/powerpoint/2010/main" val="2767254342"/>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 of MOA/AOP Approach</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In the MOA/AOP approach the </a:t>
            </a:r>
            <a:r>
              <a:rPr lang="en-US" dirty="0"/>
              <a:t>hypothesized key events are inherently limited by the current understanding of the disease process. </a:t>
            </a:r>
            <a:endParaRPr lang="en-US" dirty="0" smtClean="0"/>
          </a:p>
          <a:p>
            <a:r>
              <a:rPr lang="en-US" dirty="0" smtClean="0"/>
              <a:t>This </a:t>
            </a:r>
            <a:r>
              <a:rPr lang="en-US" dirty="0"/>
              <a:t>limitation was recognized by Sir Bradford Hill, who noted that “what is biologically plausible depends upon the biological knowledge of the day” and described the biological plausibility of a suspected causation as ‘helpful’ but not necessary </a:t>
            </a:r>
          </a:p>
        </p:txBody>
      </p:sp>
    </p:spTree>
    <p:extLst>
      <p:ext uri="{BB962C8B-B14F-4D97-AF65-F5344CB8AC3E}">
        <p14:creationId xmlns:p14="http://schemas.microsoft.com/office/powerpoint/2010/main" val="1496736149"/>
      </p:ext>
    </p:extLst>
  </p:cSld>
  <p:clrMapOvr>
    <a:masterClrMapping/>
  </p:clrMapOvr>
  <p:transition xmlns:p14="http://schemas.microsoft.com/office/powerpoint/2010/main" spd="slow">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0" y="0"/>
            <a:ext cx="9144000" cy="1257300"/>
          </a:xfrm>
        </p:spPr>
        <p:txBody>
          <a:bodyPr>
            <a:normAutofit fontScale="90000"/>
          </a:bodyPr>
          <a:lstStyle/>
          <a:p>
            <a:r>
              <a:rPr lang="en-US" dirty="0">
                <a:latin typeface="Arial" charset="0"/>
                <a:ea typeface="ＭＳ Ｐゴシック" charset="0"/>
              </a:rPr>
              <a:t>Key characteristics don’t require assessor to guess the mechanism</a:t>
            </a:r>
          </a:p>
        </p:txBody>
      </p:sp>
      <p:sp>
        <p:nvSpPr>
          <p:cNvPr id="62466" name="Content Placeholder 2"/>
          <p:cNvSpPr>
            <a:spLocks noGrp="1"/>
          </p:cNvSpPr>
          <p:nvPr>
            <p:ph idx="1"/>
          </p:nvPr>
        </p:nvSpPr>
        <p:spPr>
          <a:xfrm>
            <a:off x="372533" y="1257300"/>
            <a:ext cx="8331200" cy="3714750"/>
          </a:xfrm>
        </p:spPr>
        <p:txBody>
          <a:bodyPr>
            <a:normAutofit lnSpcReduction="10000"/>
          </a:bodyPr>
          <a:lstStyle/>
          <a:p>
            <a:r>
              <a:rPr lang="en-US" sz="2700">
                <a:latin typeface="Arial" charset="0"/>
                <a:ea typeface="ＭＳ Ｐゴシック" charset="0"/>
              </a:rPr>
              <a:t>Mechanistic hypotheses in science are beneficial because if you test it and are wrong then you modify the hypothesis and get closer to the truth </a:t>
            </a:r>
          </a:p>
          <a:p>
            <a:endParaRPr lang="en-US" sz="2700">
              <a:latin typeface="Arial" charset="0"/>
              <a:ea typeface="ＭＳ Ｐゴシック" charset="0"/>
            </a:endParaRPr>
          </a:p>
          <a:p>
            <a:r>
              <a:rPr lang="en-US" sz="2700">
                <a:latin typeface="Arial" charset="0"/>
                <a:ea typeface="ＭＳ Ｐゴシック" charset="0"/>
              </a:rPr>
              <a:t>Mechanistic hypotheses in risk assessment are problematic because if you are wrong you may have made a bad risk decision that cannot easily be changed and may have caused medical or economic harm</a:t>
            </a:r>
          </a:p>
        </p:txBody>
      </p:sp>
    </p:spTree>
    <p:extLst>
      <p:ext uri="{BB962C8B-B14F-4D97-AF65-F5344CB8AC3E}">
        <p14:creationId xmlns:p14="http://schemas.microsoft.com/office/powerpoint/2010/main" val="4184432205"/>
      </p:ext>
    </p:extLst>
  </p:cSld>
  <p:clrMapOvr>
    <a:masterClrMapping/>
  </p:clrMapOvr>
  <p:transition xmlns:p14="http://schemas.microsoft.com/office/powerpoint/2010/main" spd="slow">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B022472-B7DD-4BF7-861F-B3F487FAA09A}" type="slidenum">
              <a:rPr lang="en-US" smtClean="0"/>
              <a:t>36</a:t>
            </a:fld>
            <a:endParaRPr lang="en-US"/>
          </a:p>
        </p:txBody>
      </p:sp>
      <p:pic>
        <p:nvPicPr>
          <p:cNvPr id="7" name="Picture 6"/>
          <p:cNvPicPr>
            <a:picLocks noChangeAspect="1"/>
          </p:cNvPicPr>
          <p:nvPr/>
        </p:nvPicPr>
        <p:blipFill>
          <a:blip r:embed="rId2"/>
          <a:stretch>
            <a:fillRect/>
          </a:stretch>
        </p:blipFill>
        <p:spPr>
          <a:xfrm>
            <a:off x="380999" y="1504950"/>
            <a:ext cx="1713023" cy="2209800"/>
          </a:xfrm>
          <a:prstGeom prst="rect">
            <a:avLst/>
          </a:prstGeom>
        </p:spPr>
      </p:pic>
      <p:sp>
        <p:nvSpPr>
          <p:cNvPr id="8" name="Rectangle 7"/>
          <p:cNvSpPr/>
          <p:nvPr/>
        </p:nvSpPr>
        <p:spPr>
          <a:xfrm>
            <a:off x="2362200" y="1733550"/>
            <a:ext cx="6477000" cy="2862323"/>
          </a:xfrm>
          <a:prstGeom prst="rect">
            <a:avLst/>
          </a:prstGeom>
        </p:spPr>
        <p:txBody>
          <a:bodyPr wrap="square">
            <a:spAutoFit/>
          </a:bodyPr>
          <a:lstStyle/>
          <a:p>
            <a:r>
              <a:rPr lang="en-US" b="1" dirty="0"/>
              <a:t>Using 21st Century Science to Improve Risk-Related Evaluations</a:t>
            </a:r>
          </a:p>
          <a:p>
            <a:endParaRPr lang="en-US" b="1" dirty="0"/>
          </a:p>
          <a:p>
            <a:r>
              <a:rPr lang="fr-FR" dirty="0" smtClean="0"/>
              <a:t>260 </a:t>
            </a:r>
            <a:r>
              <a:rPr lang="fr-FR" dirty="0"/>
              <a:t>pages | 6 x 9 | PAPERBACK</a:t>
            </a:r>
          </a:p>
          <a:p>
            <a:r>
              <a:rPr lang="fr-FR" dirty="0"/>
              <a:t>ISBN 978-0-309-45348-6 | DOI: 10.17226/24635</a:t>
            </a:r>
          </a:p>
          <a:p>
            <a:endParaRPr lang="fr-FR" dirty="0"/>
          </a:p>
          <a:p>
            <a:r>
              <a:rPr lang="fr-FR" b="1" u="sng" dirty="0"/>
              <a:t>AUTHORS                                                                                                                       </a:t>
            </a:r>
            <a:endParaRPr lang="fr-FR" dirty="0"/>
          </a:p>
          <a:p>
            <a:r>
              <a:rPr lang="fr-FR" dirty="0" err="1"/>
              <a:t>Committee</a:t>
            </a:r>
            <a:r>
              <a:rPr lang="fr-FR" dirty="0"/>
              <a:t> on </a:t>
            </a:r>
            <a:r>
              <a:rPr lang="fr-FR" dirty="0" err="1"/>
              <a:t>Incorporating</a:t>
            </a:r>
            <a:r>
              <a:rPr lang="fr-FR" dirty="0"/>
              <a:t> 21st Century Science </a:t>
            </a:r>
            <a:r>
              <a:rPr lang="fr-FR" dirty="0" err="1"/>
              <a:t>into</a:t>
            </a:r>
            <a:r>
              <a:rPr lang="fr-FR" dirty="0"/>
              <a:t> </a:t>
            </a:r>
            <a:r>
              <a:rPr lang="fr-FR" dirty="0" err="1"/>
              <a:t>Risk-Based</a:t>
            </a:r>
            <a:r>
              <a:rPr lang="fr-FR" dirty="0"/>
              <a:t> Evaluations; </a:t>
            </a:r>
            <a:r>
              <a:rPr lang="fr-FR" dirty="0" err="1"/>
              <a:t>Board</a:t>
            </a:r>
            <a:r>
              <a:rPr lang="fr-FR" dirty="0"/>
              <a:t> on </a:t>
            </a:r>
            <a:r>
              <a:rPr lang="fr-FR" dirty="0" err="1"/>
              <a:t>Environmental</a:t>
            </a:r>
            <a:r>
              <a:rPr lang="fr-FR" dirty="0"/>
              <a:t> </a:t>
            </a:r>
            <a:r>
              <a:rPr lang="fr-FR" dirty="0" err="1"/>
              <a:t>Studies</a:t>
            </a:r>
            <a:r>
              <a:rPr lang="fr-FR" dirty="0"/>
              <a:t> and </a:t>
            </a:r>
            <a:r>
              <a:rPr lang="fr-FR" dirty="0" err="1"/>
              <a:t>Toxicology</a:t>
            </a:r>
            <a:r>
              <a:rPr lang="fr-FR" dirty="0"/>
              <a:t>; Division on </a:t>
            </a:r>
            <a:r>
              <a:rPr lang="fr-FR" dirty="0" err="1"/>
              <a:t>Earth</a:t>
            </a:r>
            <a:r>
              <a:rPr lang="fr-FR" dirty="0"/>
              <a:t> and Life </a:t>
            </a:r>
            <a:r>
              <a:rPr lang="fr-FR" dirty="0" err="1"/>
              <a:t>Studies</a:t>
            </a:r>
            <a:r>
              <a:rPr lang="fr-FR" dirty="0"/>
              <a:t>; National </a:t>
            </a:r>
            <a:r>
              <a:rPr lang="fr-FR" dirty="0" err="1"/>
              <a:t>Academies</a:t>
            </a:r>
            <a:r>
              <a:rPr lang="fr-FR" dirty="0"/>
              <a:t> of Sciences, Engineering, and </a:t>
            </a:r>
            <a:r>
              <a:rPr lang="fr-FR" dirty="0" err="1"/>
              <a:t>Medicine</a:t>
            </a:r>
            <a:endParaRPr lang="fr-FR" dirty="0"/>
          </a:p>
        </p:txBody>
      </p:sp>
      <p:sp>
        <p:nvSpPr>
          <p:cNvPr id="9" name="Rectangle 8"/>
          <p:cNvSpPr/>
          <p:nvPr/>
        </p:nvSpPr>
        <p:spPr>
          <a:xfrm>
            <a:off x="381000" y="3638550"/>
            <a:ext cx="1905000" cy="923330"/>
          </a:xfrm>
          <a:prstGeom prst="rect">
            <a:avLst/>
          </a:prstGeom>
        </p:spPr>
        <p:txBody>
          <a:bodyPr wrap="square">
            <a:spAutoFit/>
          </a:bodyPr>
          <a:lstStyle/>
          <a:p>
            <a:r>
              <a:rPr lang="en-US" u="sng" dirty="0" smtClean="0">
                <a:hlinkClick r:id="rId3"/>
              </a:rPr>
              <a:t>https</a:t>
            </a:r>
            <a:r>
              <a:rPr lang="en-US" u="sng" dirty="0">
                <a:hlinkClick r:id="rId3"/>
              </a:rPr>
              <a:t>://www.nap.edu/download/24635</a:t>
            </a:r>
            <a:endParaRPr lang="en-US" dirty="0"/>
          </a:p>
        </p:txBody>
      </p:sp>
      <p:sp>
        <p:nvSpPr>
          <p:cNvPr id="10" name="TextBox 9"/>
          <p:cNvSpPr txBox="1"/>
          <p:nvPr/>
        </p:nvSpPr>
        <p:spPr>
          <a:xfrm>
            <a:off x="379010" y="438150"/>
            <a:ext cx="8307790" cy="830997"/>
          </a:xfrm>
          <a:prstGeom prst="rect">
            <a:avLst/>
          </a:prstGeom>
          <a:noFill/>
        </p:spPr>
        <p:txBody>
          <a:bodyPr wrap="square" rtlCol="0">
            <a:spAutoFit/>
          </a:bodyPr>
          <a:lstStyle/>
          <a:p>
            <a:pPr algn="ctr"/>
            <a:r>
              <a:rPr lang="en-US" sz="2400" b="1" dirty="0" smtClean="0"/>
              <a:t>New National Academy of Sciences report</a:t>
            </a:r>
          </a:p>
          <a:p>
            <a:pPr algn="ctr"/>
            <a:r>
              <a:rPr lang="en-US" sz="2400" b="1" dirty="0" smtClean="0"/>
              <a:t> released January 5, 2017</a:t>
            </a:r>
            <a:endParaRPr lang="en-US" sz="2400" b="1" dirty="0"/>
          </a:p>
        </p:txBody>
      </p:sp>
    </p:spTree>
    <p:extLst>
      <p:ext uri="{BB962C8B-B14F-4D97-AF65-F5344CB8AC3E}">
        <p14:creationId xmlns:p14="http://schemas.microsoft.com/office/powerpoint/2010/main" val="358128677"/>
      </p:ext>
    </p:extLst>
  </p:cSld>
  <p:clrMapOvr>
    <a:masterClrMapping/>
  </p:clrMapOvr>
  <p:transition xmlns:p14="http://schemas.microsoft.com/office/powerpoint/2010/main" spd="slow">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200" b="1" dirty="0"/>
              <a:t>Using 21st Century Science to Improve Risk-Related </a:t>
            </a:r>
            <a:r>
              <a:rPr lang="en-US" sz="3200" b="1" dirty="0" smtClean="0"/>
              <a:t>Evaluations - Comments</a:t>
            </a:r>
            <a:endParaRPr lang="en-US" sz="3200" dirty="0"/>
          </a:p>
        </p:txBody>
      </p:sp>
      <p:sp>
        <p:nvSpPr>
          <p:cNvPr id="5" name="Content Placeholder 4"/>
          <p:cNvSpPr>
            <a:spLocks noGrp="1"/>
          </p:cNvSpPr>
          <p:nvPr>
            <p:ph idx="1"/>
          </p:nvPr>
        </p:nvSpPr>
        <p:spPr>
          <a:xfrm>
            <a:off x="457200" y="1200150"/>
            <a:ext cx="8305800" cy="3657599"/>
          </a:xfrm>
        </p:spPr>
        <p:txBody>
          <a:bodyPr>
            <a:normAutofit lnSpcReduction="10000"/>
          </a:bodyPr>
          <a:lstStyle/>
          <a:p>
            <a:r>
              <a:rPr lang="en-US" sz="2400" dirty="0"/>
              <a:t>The “approach avoids a narrow focus on specific pathways and hypotheses and provides for a broad, holistic consideration of the mechanistic evidence.” (P.144)</a:t>
            </a:r>
          </a:p>
          <a:p>
            <a:r>
              <a:rPr lang="en-US" sz="2400" dirty="0" smtClean="0"/>
              <a:t>“The </a:t>
            </a:r>
            <a:r>
              <a:rPr lang="en-US" sz="2400" dirty="0"/>
              <a:t>committee notes that key characteristics </a:t>
            </a:r>
            <a:r>
              <a:rPr lang="en-US" sz="2400" dirty="0" smtClean="0"/>
              <a:t>for other </a:t>
            </a:r>
            <a:r>
              <a:rPr lang="en-US" sz="2400" dirty="0"/>
              <a:t>hazards, such as cardiovascular and reproductive toxicity, could be developed as a guide for </a:t>
            </a:r>
            <a:r>
              <a:rPr lang="en-US" sz="2400" dirty="0" smtClean="0"/>
              <a:t>evaluating the </a:t>
            </a:r>
            <a:r>
              <a:rPr lang="en-US" sz="2400" dirty="0"/>
              <a:t>relationship between perturbations observed in assays, their potential to pose a hazard, and </a:t>
            </a:r>
            <a:r>
              <a:rPr lang="en-US" sz="2400" dirty="0" smtClean="0"/>
              <a:t>their contribution </a:t>
            </a:r>
            <a:r>
              <a:rPr lang="en-US" sz="2400" dirty="0"/>
              <a:t>to risk</a:t>
            </a:r>
            <a:r>
              <a:rPr lang="en-US" sz="2400" dirty="0" smtClean="0"/>
              <a:t>.” (p.141)</a:t>
            </a:r>
          </a:p>
          <a:p>
            <a:r>
              <a:rPr lang="en-US" sz="2400" dirty="0" smtClean="0"/>
              <a:t>KCs for reproductive toxicants and endocrine disruptors are being developed by working group</a:t>
            </a:r>
          </a:p>
          <a:p>
            <a:endParaRPr lang="en-US" dirty="0"/>
          </a:p>
        </p:txBody>
      </p:sp>
    </p:spTree>
    <p:extLst>
      <p:ext uri="{BB962C8B-B14F-4D97-AF65-F5344CB8AC3E}">
        <p14:creationId xmlns:p14="http://schemas.microsoft.com/office/powerpoint/2010/main" val="161679340"/>
      </p:ext>
    </p:extLst>
  </p:cSld>
  <p:clrMapOvr>
    <a:masterClrMapping/>
  </p:clrMapOvr>
  <p:transition xmlns:p14="http://schemas.microsoft.com/office/powerpoint/2010/main" spd="slow">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Using 21st Century Science to Improve Risk-Related Evaluations - </a:t>
            </a:r>
            <a:r>
              <a:rPr lang="en-US" sz="3200" b="1" dirty="0" smtClean="0"/>
              <a:t>Recommendation</a:t>
            </a:r>
            <a:endParaRPr lang="en-US" sz="3200" dirty="0"/>
          </a:p>
        </p:txBody>
      </p:sp>
      <p:sp>
        <p:nvSpPr>
          <p:cNvPr id="3" name="Content Placeholder 2"/>
          <p:cNvSpPr>
            <a:spLocks noGrp="1"/>
          </p:cNvSpPr>
          <p:nvPr>
            <p:ph idx="1"/>
          </p:nvPr>
        </p:nvSpPr>
        <p:spPr>
          <a:xfrm>
            <a:off x="457200" y="1352550"/>
            <a:ext cx="8229600" cy="3394472"/>
          </a:xfrm>
        </p:spPr>
        <p:txBody>
          <a:bodyPr>
            <a:normAutofit fontScale="70000" lnSpcReduction="20000"/>
          </a:bodyPr>
          <a:lstStyle/>
          <a:p>
            <a:pPr marL="0" indent="0">
              <a:buNone/>
            </a:pPr>
            <a:r>
              <a:rPr lang="en-US" dirty="0" smtClean="0"/>
              <a:t>“The </a:t>
            </a:r>
            <a:r>
              <a:rPr lang="en-US" dirty="0"/>
              <a:t>committee encourages the cataloging of pathways, components, and </a:t>
            </a:r>
            <a:r>
              <a:rPr lang="en-US" dirty="0" smtClean="0"/>
              <a:t>mechanisms that </a:t>
            </a:r>
            <a:r>
              <a:rPr lang="en-US" dirty="0"/>
              <a:t>can be linked to particular hazard traits, similar to the IARC characteristics of </a:t>
            </a:r>
            <a:r>
              <a:rPr lang="en-US" dirty="0" smtClean="0"/>
              <a:t>carcinogens.  This </a:t>
            </a:r>
            <a:r>
              <a:rPr lang="en-US" dirty="0"/>
              <a:t>work should draw on existing knowledge and current research in the biomedical fields related to </a:t>
            </a:r>
            <a:r>
              <a:rPr lang="en-US" dirty="0" smtClean="0"/>
              <a:t>mechanisms of </a:t>
            </a:r>
            <a:r>
              <a:rPr lang="en-US" dirty="0"/>
              <a:t>disease that are outside the traditional toxicant-focused literature that has been the basis of </a:t>
            </a:r>
            <a:r>
              <a:rPr lang="en-US" dirty="0" smtClean="0"/>
              <a:t>human health</a:t>
            </a:r>
            <a:r>
              <a:rPr lang="en-US" dirty="0"/>
              <a:t> </a:t>
            </a:r>
            <a:r>
              <a:rPr lang="en-US" dirty="0" smtClean="0"/>
              <a:t>risk </a:t>
            </a:r>
            <a:r>
              <a:rPr lang="en-US" dirty="0"/>
              <a:t>evaluations and of assessments and toxicology. The work should be accompanied by </a:t>
            </a:r>
            <a:r>
              <a:rPr lang="en-US" dirty="0" smtClean="0"/>
              <a:t>research efforts </a:t>
            </a:r>
            <a:r>
              <a:rPr lang="en-US" dirty="0"/>
              <a:t>to describe the series of assays and responses that provide evidence on pathway activation and </a:t>
            </a:r>
            <a:r>
              <a:rPr lang="en-US" dirty="0" smtClean="0"/>
              <a:t>to establish </a:t>
            </a:r>
            <a:r>
              <a:rPr lang="en-US" dirty="0"/>
              <a:t>a system for interpreting assay results for the purpose of inferring pathway activation </a:t>
            </a:r>
            <a:r>
              <a:rPr lang="en-US" dirty="0" smtClean="0"/>
              <a:t>from chemical </a:t>
            </a:r>
            <a:r>
              <a:rPr lang="en-US" dirty="0"/>
              <a:t>exposure</a:t>
            </a:r>
            <a:r>
              <a:rPr lang="en-US" dirty="0" smtClean="0"/>
              <a:t>.” (p.156)</a:t>
            </a:r>
            <a:endParaRPr lang="en-US" dirty="0"/>
          </a:p>
        </p:txBody>
      </p:sp>
      <p:sp>
        <p:nvSpPr>
          <p:cNvPr id="5" name="Slide Number Placeholder 4"/>
          <p:cNvSpPr>
            <a:spLocks noGrp="1"/>
          </p:cNvSpPr>
          <p:nvPr>
            <p:ph type="sldNum" sz="quarter" idx="12"/>
          </p:nvPr>
        </p:nvSpPr>
        <p:spPr/>
        <p:txBody>
          <a:bodyPr/>
          <a:lstStyle/>
          <a:p>
            <a:fld id="{5B022472-B7DD-4BF7-861F-B3F487FAA09A}" type="slidenum">
              <a:rPr lang="en-US" smtClean="0"/>
              <a:t>38</a:t>
            </a:fld>
            <a:endParaRPr lang="en-US"/>
          </a:p>
        </p:txBody>
      </p:sp>
    </p:spTree>
    <p:extLst>
      <p:ext uri="{BB962C8B-B14F-4D97-AF65-F5344CB8AC3E}">
        <p14:creationId xmlns:p14="http://schemas.microsoft.com/office/powerpoint/2010/main" val="2015449340"/>
      </p:ext>
    </p:extLst>
  </p:cSld>
  <p:clrMapOvr>
    <a:masterClrMapping/>
  </p:clrMapOvr>
  <p:transition xmlns:p14="http://schemas.microsoft.com/office/powerpoint/2010/main" spd="slow">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nvGraphicFramePr>
        <p:xfrm>
          <a:off x="117292" y="2659846"/>
          <a:ext cx="8874308" cy="1682786"/>
        </p:xfrm>
        <a:graphic>
          <a:graphicData uri="http://schemas.openxmlformats.org/drawingml/2006/table">
            <a:tbl>
              <a:tblPr firstRow="1" bandRow="1">
                <a:tableStyleId>{10A1B5D5-9B99-4C35-A422-299274C87663}</a:tableStyleId>
              </a:tblPr>
              <a:tblGrid>
                <a:gridCol w="627793">
                  <a:extLst>
                    <a:ext uri="{9D8B030D-6E8A-4147-A177-3AD203B41FA5}">
                      <a16:colId xmlns="" xmlns:a16="http://schemas.microsoft.com/office/drawing/2014/main" val="20000"/>
                    </a:ext>
                  </a:extLst>
                </a:gridCol>
                <a:gridCol w="1464851">
                  <a:extLst>
                    <a:ext uri="{9D8B030D-6E8A-4147-A177-3AD203B41FA5}">
                      <a16:colId xmlns="" xmlns:a16="http://schemas.microsoft.com/office/drawing/2014/main" val="20001"/>
                    </a:ext>
                  </a:extLst>
                </a:gridCol>
                <a:gridCol w="1150955">
                  <a:extLst>
                    <a:ext uri="{9D8B030D-6E8A-4147-A177-3AD203B41FA5}">
                      <a16:colId xmlns="" xmlns:a16="http://schemas.microsoft.com/office/drawing/2014/main" val="20002"/>
                    </a:ext>
                  </a:extLst>
                </a:gridCol>
                <a:gridCol w="1464851">
                  <a:extLst>
                    <a:ext uri="{9D8B030D-6E8A-4147-A177-3AD203B41FA5}">
                      <a16:colId xmlns="" xmlns:a16="http://schemas.microsoft.com/office/drawing/2014/main" val="20003"/>
                    </a:ext>
                  </a:extLst>
                </a:gridCol>
                <a:gridCol w="1150955">
                  <a:extLst>
                    <a:ext uri="{9D8B030D-6E8A-4147-A177-3AD203B41FA5}">
                      <a16:colId xmlns="" xmlns:a16="http://schemas.microsoft.com/office/drawing/2014/main" val="20004"/>
                    </a:ext>
                  </a:extLst>
                </a:gridCol>
                <a:gridCol w="1464851">
                  <a:extLst>
                    <a:ext uri="{9D8B030D-6E8A-4147-A177-3AD203B41FA5}">
                      <a16:colId xmlns="" xmlns:a16="http://schemas.microsoft.com/office/drawing/2014/main" val="20005"/>
                    </a:ext>
                  </a:extLst>
                </a:gridCol>
                <a:gridCol w="1550052">
                  <a:extLst>
                    <a:ext uri="{9D8B030D-6E8A-4147-A177-3AD203B41FA5}">
                      <a16:colId xmlns="" xmlns:a16="http://schemas.microsoft.com/office/drawing/2014/main" val="20006"/>
                    </a:ext>
                  </a:extLst>
                </a:gridCol>
              </a:tblGrid>
              <a:tr h="859826">
                <a:tc>
                  <a:txBody>
                    <a:bodyPr/>
                    <a:lstStyle/>
                    <a:p>
                      <a:pPr algn="ctr"/>
                      <a:r>
                        <a:rPr lang="en-US" sz="1100" dirty="0">
                          <a:latin typeface="Calibri"/>
                          <a:cs typeface="Calibri"/>
                        </a:rPr>
                        <a:t>Key characteristic</a:t>
                      </a:r>
                      <a:endParaRPr lang="en-US" sz="1100" b="1" dirty="0">
                        <a:latin typeface="Calibri"/>
                        <a:cs typeface="Calibri"/>
                      </a:endParaRPr>
                    </a:p>
                  </a:txBody>
                  <a:tcPr marL="45720" marR="45720" marT="68580" marB="0" vert="vert270" anchor="ctr">
                    <a:solidFill>
                      <a:srgbClr val="FF6600"/>
                    </a:solidFill>
                  </a:tcPr>
                </a:tc>
                <a:tc>
                  <a:txBody>
                    <a:bodyPr/>
                    <a:lstStyle/>
                    <a:p>
                      <a:pPr algn="ctr"/>
                      <a:r>
                        <a:rPr lang="en-US" sz="1000" dirty="0">
                          <a:latin typeface="Calibri"/>
                          <a:cs typeface="Calibri"/>
                        </a:rPr>
                        <a:t>1. Is</a:t>
                      </a:r>
                      <a:r>
                        <a:rPr lang="en-US" sz="1000" baseline="0" dirty="0">
                          <a:latin typeface="Calibri"/>
                          <a:cs typeface="Calibri"/>
                        </a:rPr>
                        <a:t> e</a:t>
                      </a:r>
                      <a:r>
                        <a:rPr lang="en-US" sz="1000" dirty="0">
                          <a:latin typeface="Calibri"/>
                          <a:cs typeface="Calibri"/>
                        </a:rPr>
                        <a:t>lectrophilic or</a:t>
                      </a:r>
                      <a:r>
                        <a:rPr lang="en-US" sz="1000" baseline="0" dirty="0">
                          <a:latin typeface="Calibri"/>
                          <a:cs typeface="Calibri"/>
                        </a:rPr>
                        <a:t> can be</a:t>
                      </a:r>
                      <a:r>
                        <a:rPr lang="en-US" sz="1000" dirty="0">
                          <a:latin typeface="Calibri"/>
                          <a:cs typeface="Calibri"/>
                        </a:rPr>
                        <a:t> metabolically  activated</a:t>
                      </a:r>
                    </a:p>
                  </a:txBody>
                  <a:tcPr marL="45720" marR="45720" marT="68580" marB="0">
                    <a:solidFill>
                      <a:srgbClr val="FF6600"/>
                    </a:solidFill>
                  </a:tcPr>
                </a:tc>
                <a:tc>
                  <a:txBody>
                    <a:bodyPr/>
                    <a:lstStyle/>
                    <a:p>
                      <a:pPr algn="ctr"/>
                      <a:r>
                        <a:rPr lang="en-GB" sz="1000" kern="1200" dirty="0">
                          <a:effectLst/>
                          <a:latin typeface="Calibri"/>
                          <a:cs typeface="Calibri"/>
                        </a:rPr>
                        <a:t>4. </a:t>
                      </a:r>
                    </a:p>
                    <a:p>
                      <a:pPr algn="ctr"/>
                      <a:r>
                        <a:rPr lang="en-GB" sz="1000" kern="1200" dirty="0">
                          <a:effectLst/>
                          <a:latin typeface="Calibri"/>
                          <a:cs typeface="Calibri"/>
                        </a:rPr>
                        <a:t>Induces epigenetic alterations</a:t>
                      </a:r>
                      <a:endParaRPr lang="en-US" sz="1000" dirty="0">
                        <a:latin typeface="Calibri"/>
                        <a:cs typeface="Calibri"/>
                      </a:endParaRPr>
                    </a:p>
                  </a:txBody>
                  <a:tcPr marL="0" marR="0" marT="68580" marB="0">
                    <a:solidFill>
                      <a:srgbClr val="FF6600"/>
                    </a:solidFill>
                  </a:tcPr>
                </a:tc>
                <a:tc>
                  <a:txBody>
                    <a:bodyPr/>
                    <a:lstStyle/>
                    <a:p>
                      <a:pPr algn="ctr"/>
                      <a:r>
                        <a:rPr lang="en-GB" sz="1000" kern="1200" dirty="0">
                          <a:effectLst/>
                          <a:latin typeface="Calibri"/>
                          <a:cs typeface="Calibri"/>
                        </a:rPr>
                        <a:t>5. </a:t>
                      </a:r>
                    </a:p>
                    <a:p>
                      <a:pPr algn="ctr"/>
                      <a:r>
                        <a:rPr lang="en-GB" sz="1000" kern="1200" dirty="0">
                          <a:effectLst/>
                          <a:latin typeface="Calibri"/>
                          <a:cs typeface="Calibri"/>
                        </a:rPr>
                        <a:t>Induces</a:t>
                      </a:r>
                      <a:r>
                        <a:rPr lang="en-GB" sz="1000" kern="1200" baseline="0" dirty="0">
                          <a:effectLst/>
                          <a:latin typeface="Calibri"/>
                          <a:cs typeface="Calibri"/>
                        </a:rPr>
                        <a:t> o</a:t>
                      </a:r>
                      <a:r>
                        <a:rPr lang="en-GB" sz="1000" kern="1200" dirty="0">
                          <a:effectLst/>
                          <a:latin typeface="Calibri"/>
                          <a:cs typeface="Calibri"/>
                        </a:rPr>
                        <a:t>xidative stress</a:t>
                      </a:r>
                      <a:endParaRPr lang="en-US" sz="1000" dirty="0">
                        <a:latin typeface="Calibri"/>
                        <a:cs typeface="Calibri"/>
                      </a:endParaRPr>
                    </a:p>
                  </a:txBody>
                  <a:tcPr marL="0" marR="0" marT="68580" marB="0">
                    <a:solidFill>
                      <a:srgbClr val="FF6600"/>
                    </a:solidFill>
                  </a:tcPr>
                </a:tc>
                <a:tc>
                  <a:txBody>
                    <a:bodyPr/>
                    <a:lstStyle/>
                    <a:p>
                      <a:pPr marL="0" marR="0" algn="ctr">
                        <a:spcBef>
                          <a:spcPts val="0"/>
                        </a:spcBef>
                        <a:spcAft>
                          <a:spcPts val="0"/>
                        </a:spcAft>
                      </a:pPr>
                      <a:r>
                        <a:rPr lang="en-GB" sz="1000" dirty="0">
                          <a:effectLst/>
                          <a:latin typeface="Calibri"/>
                          <a:cs typeface="Calibri"/>
                        </a:rPr>
                        <a:t>6. </a:t>
                      </a:r>
                    </a:p>
                    <a:p>
                      <a:pPr marL="0" marR="0" algn="ctr">
                        <a:spcBef>
                          <a:spcPts val="0"/>
                        </a:spcBef>
                        <a:spcAft>
                          <a:spcPts val="0"/>
                        </a:spcAft>
                      </a:pPr>
                      <a:r>
                        <a:rPr lang="en-GB" sz="1000" dirty="0">
                          <a:effectLst/>
                          <a:latin typeface="Calibri"/>
                          <a:cs typeface="Calibri"/>
                        </a:rPr>
                        <a:t>Induces chronic inflammation</a:t>
                      </a:r>
                      <a:endParaRPr lang="en-US" sz="1000" dirty="0">
                        <a:effectLst/>
                        <a:latin typeface="Calibri"/>
                        <a:ea typeface="Times New Roman"/>
                        <a:cs typeface="Calibri"/>
                      </a:endParaRPr>
                    </a:p>
                  </a:txBody>
                  <a:tcPr marL="0" marR="0" marT="68580" marB="0">
                    <a:solidFill>
                      <a:srgbClr val="FF6600"/>
                    </a:solidFill>
                  </a:tcPr>
                </a:tc>
                <a:tc>
                  <a:txBody>
                    <a:bodyPr/>
                    <a:lstStyle/>
                    <a:p>
                      <a:pPr algn="ctr"/>
                      <a:r>
                        <a:rPr lang="en-GB" sz="1000" kern="1200" dirty="0">
                          <a:effectLst/>
                          <a:latin typeface="Calibri"/>
                          <a:cs typeface="Calibri"/>
                        </a:rPr>
                        <a:t>8. </a:t>
                      </a:r>
                    </a:p>
                    <a:p>
                      <a:pPr algn="ctr"/>
                      <a:r>
                        <a:rPr lang="en-GB" sz="1000" kern="1200" dirty="0">
                          <a:effectLst/>
                          <a:latin typeface="Calibri"/>
                          <a:cs typeface="Calibri"/>
                        </a:rPr>
                        <a:t>Modulates receptor-mediated effects</a:t>
                      </a:r>
                      <a:endParaRPr lang="en-US" sz="1000" dirty="0">
                        <a:latin typeface="Calibri"/>
                        <a:cs typeface="Calibri"/>
                      </a:endParaRPr>
                    </a:p>
                  </a:txBody>
                  <a:tcPr marL="0" marR="0" marT="68580" marB="0">
                    <a:solidFill>
                      <a:srgbClr val="FF6600"/>
                    </a:solidFill>
                  </a:tcPr>
                </a:tc>
                <a:tc>
                  <a:txBody>
                    <a:bodyPr/>
                    <a:lstStyle/>
                    <a:p>
                      <a:pPr algn="ctr"/>
                      <a:r>
                        <a:rPr lang="en-GB" sz="1000" kern="1200" dirty="0">
                          <a:effectLst/>
                          <a:latin typeface="Calibri"/>
                          <a:cs typeface="Calibri"/>
                        </a:rPr>
                        <a:t>10. </a:t>
                      </a:r>
                    </a:p>
                    <a:p>
                      <a:pPr algn="ctr"/>
                      <a:r>
                        <a:rPr lang="en-GB" sz="1000" kern="1200" dirty="0">
                          <a:effectLst/>
                          <a:latin typeface="Calibri"/>
                          <a:cs typeface="Calibri"/>
                        </a:rPr>
                        <a:t>Alters cell proliferation, cell death and nutrient supply </a:t>
                      </a:r>
                      <a:endParaRPr lang="en-US" sz="1000" dirty="0">
                        <a:latin typeface="Calibri"/>
                        <a:cs typeface="Calibri"/>
                      </a:endParaRPr>
                    </a:p>
                  </a:txBody>
                  <a:tcPr marL="45720" marR="45720" marT="68580" marB="0">
                    <a:solidFill>
                      <a:srgbClr val="FF6600"/>
                    </a:solidFill>
                  </a:tcPr>
                </a:tc>
                <a:extLst>
                  <a:ext uri="{0D108BD9-81ED-4DB2-BD59-A6C34878D82A}">
                    <a16:rowId xmlns="" xmlns:a16="http://schemas.microsoft.com/office/drawing/2014/main" val="10000"/>
                  </a:ext>
                </a:extLst>
              </a:tr>
              <a:tr h="822960">
                <a:tc>
                  <a:txBody>
                    <a:bodyPr/>
                    <a:lstStyle/>
                    <a:p>
                      <a:pPr marL="0" indent="0" algn="ctr">
                        <a:buFont typeface="Arial" panose="020B0604020202020204" pitchFamily="34" charset="0"/>
                        <a:buNone/>
                      </a:pPr>
                      <a:r>
                        <a:rPr lang="en-US" sz="900" dirty="0">
                          <a:latin typeface="Calibri"/>
                          <a:cs typeface="Calibri"/>
                        </a:rPr>
                        <a:t>Assay</a:t>
                      </a:r>
                      <a:r>
                        <a:rPr lang="en-US" sz="900" baseline="0" dirty="0">
                          <a:latin typeface="Calibri"/>
                          <a:cs typeface="Calibri"/>
                        </a:rPr>
                        <a:t> Endpoints</a:t>
                      </a:r>
                      <a:endParaRPr lang="en-US" sz="900" b="1" dirty="0">
                        <a:solidFill>
                          <a:schemeClr val="bg1"/>
                        </a:solidFill>
                        <a:latin typeface="Calibri"/>
                        <a:cs typeface="Calibri"/>
                      </a:endParaRPr>
                    </a:p>
                  </a:txBody>
                  <a:tcPr marL="45720" marR="45720" marT="34290" marB="34290" vert="vert270" anchor="ctr">
                    <a:solidFill>
                      <a:schemeClr val="accent3">
                        <a:lumMod val="40000"/>
                        <a:lumOff val="60000"/>
                      </a:schemeClr>
                    </a:solidFill>
                  </a:tcPr>
                </a:tc>
                <a:tc>
                  <a:txBody>
                    <a:bodyPr/>
                    <a:lstStyle/>
                    <a:p>
                      <a:pPr algn="ctr"/>
                      <a:r>
                        <a:rPr lang="en-US" sz="800" dirty="0">
                          <a:latin typeface="Calibri"/>
                          <a:cs typeface="Calibri"/>
                        </a:rPr>
                        <a:t>31 assays:</a:t>
                      </a:r>
                    </a:p>
                    <a:p>
                      <a:pPr marL="55563" indent="-55563" algn="l">
                        <a:buFont typeface="Arial" panose="020B0604020202020204" pitchFamily="34" charset="0"/>
                        <a:buChar char="•"/>
                      </a:pPr>
                      <a:r>
                        <a:rPr lang="en-US" sz="800" dirty="0">
                          <a:latin typeface="Calibri"/>
                          <a:cs typeface="Calibri"/>
                        </a:rPr>
                        <a:t>CYP inhibition (29)</a:t>
                      </a:r>
                    </a:p>
                    <a:p>
                      <a:pPr marL="55563" indent="-55563" algn="l">
                        <a:buFont typeface="Arial" panose="020B0604020202020204" pitchFamily="34" charset="0"/>
                        <a:buChar char="•"/>
                      </a:pPr>
                      <a:r>
                        <a:rPr lang="en-US" sz="800" dirty="0">
                          <a:latin typeface="Calibri"/>
                          <a:cs typeface="Calibri"/>
                        </a:rPr>
                        <a:t>Aromatase </a:t>
                      </a:r>
                      <a:r>
                        <a:rPr lang="en-US" sz="800" dirty="0" err="1">
                          <a:latin typeface="Calibri"/>
                          <a:cs typeface="Calibri"/>
                        </a:rPr>
                        <a:t>inhib</a:t>
                      </a:r>
                      <a:r>
                        <a:rPr lang="en-US" sz="800" dirty="0">
                          <a:latin typeface="Calibri"/>
                          <a:cs typeface="Calibri"/>
                        </a:rPr>
                        <a:t>. (2)</a:t>
                      </a:r>
                    </a:p>
                  </a:txBody>
                  <a:tcPr marL="45720" marR="45720" marT="34290" marB="34290">
                    <a:solidFill>
                      <a:schemeClr val="accent3">
                        <a:lumMod val="40000"/>
                        <a:lumOff val="60000"/>
                      </a:schemeClr>
                    </a:solidFill>
                  </a:tcPr>
                </a:tc>
                <a:tc>
                  <a:txBody>
                    <a:bodyPr/>
                    <a:lstStyle/>
                    <a:p>
                      <a:pPr algn="ctr"/>
                      <a:r>
                        <a:rPr lang="en-US" sz="800" dirty="0">
                          <a:latin typeface="Calibri"/>
                          <a:cs typeface="Calibri"/>
                        </a:rPr>
                        <a:t>11 assays:</a:t>
                      </a:r>
                    </a:p>
                    <a:p>
                      <a:pPr marL="55563" indent="-55563" algn="l">
                        <a:buFont typeface="Arial" panose="020B0604020202020204" pitchFamily="34" charset="0"/>
                        <a:buChar char="•"/>
                      </a:pPr>
                      <a:r>
                        <a:rPr lang="en-US" sz="800" dirty="0">
                          <a:latin typeface="Calibri"/>
                          <a:cs typeface="Calibri"/>
                        </a:rPr>
                        <a:t>DNA binding (4)</a:t>
                      </a:r>
                    </a:p>
                    <a:p>
                      <a:pPr marL="55563" indent="-55563" algn="l">
                        <a:buFont typeface="Arial" panose="020B0604020202020204" pitchFamily="34" charset="0"/>
                        <a:buChar char="•"/>
                      </a:pPr>
                      <a:r>
                        <a:rPr lang="en-US" sz="800" dirty="0">
                          <a:latin typeface="Calibri"/>
                          <a:cs typeface="Calibri"/>
                        </a:rPr>
                        <a:t>Transformation (7)</a:t>
                      </a:r>
                    </a:p>
                  </a:txBody>
                  <a:tcPr marL="45720" marR="45720" marT="34290" marB="34290">
                    <a:solidFill>
                      <a:schemeClr val="accent3">
                        <a:lumMod val="40000"/>
                        <a:lumOff val="60000"/>
                      </a:schemeClr>
                    </a:solidFill>
                  </a:tcPr>
                </a:tc>
                <a:tc>
                  <a:txBody>
                    <a:bodyPr/>
                    <a:lstStyle/>
                    <a:p>
                      <a:pPr algn="ctr"/>
                      <a:r>
                        <a:rPr lang="en-US" sz="800" dirty="0">
                          <a:latin typeface="Calibri"/>
                          <a:cs typeface="Calibri"/>
                        </a:rPr>
                        <a:t>18 assays:</a:t>
                      </a:r>
                    </a:p>
                    <a:p>
                      <a:pPr marL="55563" indent="-55563" algn="l">
                        <a:buFont typeface="Arial" panose="020B0604020202020204" pitchFamily="34" charset="0"/>
                        <a:buChar char="•"/>
                      </a:pPr>
                      <a:r>
                        <a:rPr lang="en-US" sz="800" dirty="0">
                          <a:latin typeface="Calibri"/>
                          <a:cs typeface="Calibri"/>
                        </a:rPr>
                        <a:t>Metalloproteinase (5)</a:t>
                      </a:r>
                    </a:p>
                    <a:p>
                      <a:pPr marL="55563" indent="-55563" algn="l">
                        <a:buFont typeface="Arial" panose="020B0604020202020204" pitchFamily="34" charset="0"/>
                        <a:buChar char="•"/>
                      </a:pPr>
                      <a:r>
                        <a:rPr lang="en-US" sz="800" dirty="0">
                          <a:latin typeface="Calibri"/>
                          <a:cs typeface="Calibri"/>
                        </a:rPr>
                        <a:t>Oxidative stress (7)</a:t>
                      </a:r>
                    </a:p>
                    <a:p>
                      <a:pPr marL="55563" indent="-55563" algn="l">
                        <a:buFont typeface="Arial" panose="020B0604020202020204" pitchFamily="34" charset="0"/>
                        <a:buChar char="•"/>
                      </a:pPr>
                      <a:r>
                        <a:rPr lang="en-US" sz="800" dirty="0">
                          <a:latin typeface="Calibri"/>
                          <a:cs typeface="Calibri"/>
                        </a:rPr>
                        <a:t>Oxidative stress marker (6)</a:t>
                      </a:r>
                    </a:p>
                  </a:txBody>
                  <a:tcPr marL="45720" marR="45720" marT="34290" marB="34290">
                    <a:solidFill>
                      <a:schemeClr val="accent3">
                        <a:lumMod val="40000"/>
                        <a:lumOff val="60000"/>
                      </a:schemeClr>
                    </a:solidFill>
                  </a:tcPr>
                </a:tc>
                <a:tc>
                  <a:txBody>
                    <a:bodyPr/>
                    <a:lstStyle/>
                    <a:p>
                      <a:pPr algn="ctr"/>
                      <a:r>
                        <a:rPr lang="en-US" sz="800" dirty="0">
                          <a:latin typeface="Calibri"/>
                          <a:cs typeface="Calibri"/>
                        </a:rPr>
                        <a:t>45 assays:</a:t>
                      </a:r>
                    </a:p>
                    <a:p>
                      <a:pPr marL="55563" indent="-55563" algn="l">
                        <a:buFont typeface="Arial" panose="020B0604020202020204" pitchFamily="34" charset="0"/>
                        <a:buChar char="•"/>
                      </a:pPr>
                      <a:r>
                        <a:rPr lang="en-US" sz="800" dirty="0">
                          <a:latin typeface="Calibri"/>
                          <a:cs typeface="Calibri"/>
                        </a:rPr>
                        <a:t>Cell adhesion (14)</a:t>
                      </a:r>
                    </a:p>
                    <a:p>
                      <a:pPr marL="55563" indent="-55563" algn="l">
                        <a:buFont typeface="Arial" panose="020B0604020202020204" pitchFamily="34" charset="0"/>
                        <a:buChar char="•"/>
                      </a:pPr>
                      <a:r>
                        <a:rPr lang="en-US" sz="800" dirty="0">
                          <a:latin typeface="Calibri"/>
                          <a:cs typeface="Calibri"/>
                        </a:rPr>
                        <a:t>Cytokines (29)</a:t>
                      </a:r>
                    </a:p>
                    <a:p>
                      <a:pPr marL="55563" indent="-55563" algn="l">
                        <a:buFont typeface="Arial" panose="020B0604020202020204" pitchFamily="34" charset="0"/>
                        <a:buChar char="•"/>
                      </a:pPr>
                      <a:r>
                        <a:rPr lang="en-US" sz="800" dirty="0" err="1">
                          <a:latin typeface="Calibri"/>
                          <a:cs typeface="Calibri"/>
                        </a:rPr>
                        <a:t>NFkB</a:t>
                      </a:r>
                      <a:r>
                        <a:rPr lang="en-US" sz="800" dirty="0">
                          <a:latin typeface="Calibri"/>
                          <a:cs typeface="Calibri"/>
                        </a:rPr>
                        <a:t> (2)</a:t>
                      </a:r>
                    </a:p>
                  </a:txBody>
                  <a:tcPr marL="45720" marR="45720" marT="34290" marB="34290">
                    <a:solidFill>
                      <a:schemeClr val="accent3">
                        <a:lumMod val="40000"/>
                        <a:lumOff val="60000"/>
                      </a:schemeClr>
                    </a:solidFill>
                  </a:tcPr>
                </a:tc>
                <a:tc>
                  <a:txBody>
                    <a:bodyPr/>
                    <a:lstStyle/>
                    <a:p>
                      <a:pPr algn="ctr"/>
                      <a:r>
                        <a:rPr lang="en-US" sz="800" dirty="0">
                          <a:latin typeface="Calibri"/>
                          <a:cs typeface="Calibri"/>
                        </a:rPr>
                        <a:t>81 assays:</a:t>
                      </a:r>
                    </a:p>
                    <a:p>
                      <a:pPr marL="55563" indent="-55563" algn="l">
                        <a:buFont typeface="Arial" panose="020B0604020202020204" pitchFamily="34" charset="0"/>
                        <a:buChar char="•"/>
                      </a:pPr>
                      <a:r>
                        <a:rPr lang="en-US" sz="800" dirty="0" err="1">
                          <a:latin typeface="Calibri"/>
                          <a:cs typeface="Calibri"/>
                        </a:rPr>
                        <a:t>AhR</a:t>
                      </a:r>
                      <a:r>
                        <a:rPr lang="en-US" sz="800" baseline="0" dirty="0">
                          <a:latin typeface="Calibri"/>
                          <a:cs typeface="Calibri"/>
                        </a:rPr>
                        <a:t> (2)</a:t>
                      </a:r>
                    </a:p>
                    <a:p>
                      <a:pPr marL="55563" indent="-55563" algn="l">
                        <a:buFont typeface="Arial" panose="020B0604020202020204" pitchFamily="34" charset="0"/>
                        <a:buChar char="•"/>
                      </a:pPr>
                      <a:r>
                        <a:rPr lang="en-US" sz="800" baseline="0" dirty="0">
                          <a:latin typeface="Calibri"/>
                          <a:cs typeface="Calibri"/>
                        </a:rPr>
                        <a:t>AR (11)</a:t>
                      </a:r>
                    </a:p>
                    <a:p>
                      <a:pPr marL="55563" indent="-55563" algn="l">
                        <a:buFont typeface="Arial" panose="020B0604020202020204" pitchFamily="34" charset="0"/>
                        <a:buChar char="•"/>
                      </a:pPr>
                      <a:r>
                        <a:rPr lang="en-US" sz="800" baseline="0" dirty="0">
                          <a:latin typeface="Calibri"/>
                          <a:cs typeface="Calibri"/>
                        </a:rPr>
                        <a:t>ER (18)</a:t>
                      </a:r>
                    </a:p>
                    <a:p>
                      <a:pPr marL="55563" indent="-55563" algn="l">
                        <a:buFont typeface="Arial" panose="020B0604020202020204" pitchFamily="34" charset="0"/>
                        <a:buChar char="•"/>
                      </a:pPr>
                      <a:r>
                        <a:rPr lang="en-US" sz="800" baseline="0" dirty="0">
                          <a:latin typeface="Calibri"/>
                          <a:cs typeface="Calibri"/>
                        </a:rPr>
                        <a:t>FXR (7)</a:t>
                      </a:r>
                    </a:p>
                  </a:txBody>
                  <a:tcPr marL="45720" marR="45720" marT="34290" marB="34290">
                    <a:solidFill>
                      <a:schemeClr val="accent3">
                        <a:lumMod val="40000"/>
                        <a:lumOff val="60000"/>
                      </a:schemeClr>
                    </a:solidFill>
                  </a:tcPr>
                </a:tc>
                <a:tc>
                  <a:txBody>
                    <a:bodyPr/>
                    <a:lstStyle/>
                    <a:p>
                      <a:pPr algn="ctr"/>
                      <a:r>
                        <a:rPr lang="en-US" sz="800" dirty="0">
                          <a:latin typeface="Calibri"/>
                          <a:cs typeface="Calibri"/>
                        </a:rPr>
                        <a:t>68 assays:</a:t>
                      </a:r>
                    </a:p>
                    <a:p>
                      <a:pPr marL="115888" indent="-111125" algn="l">
                        <a:buFont typeface="Arial" panose="020B0604020202020204" pitchFamily="34" charset="0"/>
                        <a:buChar char="•"/>
                      </a:pPr>
                      <a:r>
                        <a:rPr lang="en-US" sz="800" dirty="0">
                          <a:latin typeface="Calibri"/>
                          <a:cs typeface="Calibri"/>
                        </a:rPr>
                        <a:t>Cell cycle (16)</a:t>
                      </a:r>
                    </a:p>
                    <a:p>
                      <a:pPr marL="115888" indent="-111125" algn="l">
                        <a:buFont typeface="Arial" panose="020B0604020202020204" pitchFamily="34" charset="0"/>
                        <a:buChar char="•"/>
                      </a:pPr>
                      <a:r>
                        <a:rPr lang="en-US" sz="800" dirty="0">
                          <a:latin typeface="Calibri"/>
                          <a:cs typeface="Calibri"/>
                        </a:rPr>
                        <a:t>Cytotoxicity (41)</a:t>
                      </a:r>
                    </a:p>
                    <a:p>
                      <a:pPr marL="115888" indent="-111125" algn="l">
                        <a:buFont typeface="Arial" panose="020B0604020202020204" pitchFamily="34" charset="0"/>
                        <a:buChar char="•"/>
                      </a:pPr>
                      <a:r>
                        <a:rPr lang="en-US" sz="800" dirty="0">
                          <a:latin typeface="Calibri"/>
                          <a:cs typeface="Calibri"/>
                        </a:rPr>
                        <a:t>Mitochondrial  toxicity (7)</a:t>
                      </a:r>
                    </a:p>
                    <a:p>
                      <a:pPr marL="115888" indent="-111125" algn="l">
                        <a:buFont typeface="Arial" panose="020B0604020202020204" pitchFamily="34" charset="0"/>
                        <a:buChar char="•"/>
                      </a:pPr>
                      <a:r>
                        <a:rPr lang="en-US" sz="800" dirty="0">
                          <a:latin typeface="Calibri"/>
                          <a:cs typeface="Calibri"/>
                        </a:rPr>
                        <a:t>Proliferation (4)</a:t>
                      </a:r>
                    </a:p>
                  </a:txBody>
                  <a:tcPr marL="45720" marR="45720" marT="34290" marB="34290">
                    <a:solidFill>
                      <a:schemeClr val="accent3">
                        <a:lumMod val="40000"/>
                        <a:lumOff val="60000"/>
                      </a:schemeClr>
                    </a:solidFill>
                  </a:tcPr>
                </a:tc>
                <a:extLst>
                  <a:ext uri="{0D108BD9-81ED-4DB2-BD59-A6C34878D82A}">
                    <a16:rowId xmlns="" xmlns:a16="http://schemas.microsoft.com/office/drawing/2014/main" val="10001"/>
                  </a:ext>
                </a:extLst>
              </a:tr>
            </a:tbl>
          </a:graphicData>
        </a:graphic>
      </p:graphicFrame>
      <p:sp>
        <p:nvSpPr>
          <p:cNvPr id="11" name="Rectangle 10"/>
          <p:cNvSpPr>
            <a:spLocks noChangeArrowheads="1"/>
          </p:cNvSpPr>
          <p:nvPr/>
        </p:nvSpPr>
        <p:spPr bwMode="auto">
          <a:xfrm>
            <a:off x="6605588" y="3656013"/>
            <a:ext cx="78105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p>
            <a:pPr marL="55563" indent="-55563">
              <a:buFont typeface="Arial" charset="0"/>
              <a:buChar char="•"/>
            </a:pPr>
            <a:r>
              <a:rPr lang="en-US" sz="800">
                <a:solidFill>
                  <a:srgbClr val="003366"/>
                </a:solidFill>
                <a:latin typeface="Calibri" charset="0"/>
                <a:ea typeface="ＭＳ Ｐゴシック" charset="0"/>
                <a:cs typeface="ＭＳ Ｐゴシック" charset="0"/>
              </a:rPr>
              <a:t>Others (18)</a:t>
            </a:r>
          </a:p>
          <a:p>
            <a:pPr marL="55563" indent="-55563">
              <a:buFont typeface="Arial" charset="0"/>
              <a:buChar char="•"/>
            </a:pPr>
            <a:r>
              <a:rPr lang="en-US" sz="800">
                <a:solidFill>
                  <a:srgbClr val="003366"/>
                </a:solidFill>
                <a:latin typeface="Calibri" charset="0"/>
                <a:ea typeface="ＭＳ Ｐゴシック" charset="0"/>
                <a:cs typeface="ＭＳ Ｐゴシック" charset="0"/>
              </a:rPr>
              <a:t>PPAR (12)</a:t>
            </a:r>
          </a:p>
          <a:p>
            <a:pPr marL="55563" indent="-55563">
              <a:buFont typeface="Arial" charset="0"/>
              <a:buChar char="•"/>
            </a:pPr>
            <a:r>
              <a:rPr lang="en-US" sz="800">
                <a:solidFill>
                  <a:srgbClr val="003366"/>
                </a:solidFill>
                <a:latin typeface="Calibri" charset="0"/>
                <a:ea typeface="ＭＳ Ｐゴシック" charset="0"/>
                <a:cs typeface="ＭＳ Ｐゴシック" charset="0"/>
              </a:rPr>
              <a:t>PXR_VDR (7)</a:t>
            </a:r>
          </a:p>
          <a:p>
            <a:pPr marL="55563" indent="-55563">
              <a:buFont typeface="Arial" charset="0"/>
              <a:buChar char="•"/>
            </a:pPr>
            <a:r>
              <a:rPr lang="en-US" sz="800">
                <a:solidFill>
                  <a:srgbClr val="003366"/>
                </a:solidFill>
                <a:latin typeface="Calibri" charset="0"/>
                <a:ea typeface="ＭＳ Ｐゴシック" charset="0"/>
                <a:cs typeface="ＭＳ Ｐゴシック" charset="0"/>
              </a:rPr>
              <a:t>RAR (6)</a:t>
            </a:r>
          </a:p>
        </p:txBody>
      </p:sp>
      <p:graphicFrame>
        <p:nvGraphicFramePr>
          <p:cNvPr id="12" name="Table 11"/>
          <p:cNvGraphicFramePr>
            <a:graphicFrameLocks noGrp="1"/>
          </p:cNvGraphicFramePr>
          <p:nvPr>
            <p:extLst>
              <p:ext uri="{D42A27DB-BD31-4B8C-83A1-F6EECF244321}">
                <p14:modId xmlns:p14="http://schemas.microsoft.com/office/powerpoint/2010/main" val="1362161208"/>
              </p:ext>
            </p:extLst>
          </p:nvPr>
        </p:nvGraphicFramePr>
        <p:xfrm>
          <a:off x="2571772" y="4422777"/>
          <a:ext cx="6430963" cy="412750"/>
        </p:xfrm>
        <a:graphic>
          <a:graphicData uri="http://schemas.openxmlformats.org/drawingml/2006/table">
            <a:tbl>
              <a:tblPr firstRow="1" bandRow="1">
                <a:tableStyleId>{5C22544A-7EE6-4342-B048-85BDC9FD1C3A}</a:tableStyleId>
              </a:tblPr>
              <a:tblGrid>
                <a:gridCol w="1703930">
                  <a:extLst>
                    <a:ext uri="{9D8B030D-6E8A-4147-A177-3AD203B41FA5}">
                      <a16:colId xmlns="" xmlns:a16="http://schemas.microsoft.com/office/drawing/2014/main" val="20000"/>
                    </a:ext>
                  </a:extLst>
                </a:gridCol>
                <a:gridCol w="1703930">
                  <a:extLst>
                    <a:ext uri="{9D8B030D-6E8A-4147-A177-3AD203B41FA5}">
                      <a16:colId xmlns="" xmlns:a16="http://schemas.microsoft.com/office/drawing/2014/main" val="20001"/>
                    </a:ext>
                  </a:extLst>
                </a:gridCol>
                <a:gridCol w="1703930">
                  <a:extLst>
                    <a:ext uri="{9D8B030D-6E8A-4147-A177-3AD203B41FA5}">
                      <a16:colId xmlns="" xmlns:a16="http://schemas.microsoft.com/office/drawing/2014/main" val="20002"/>
                    </a:ext>
                  </a:extLst>
                </a:gridCol>
                <a:gridCol w="1319173">
                  <a:extLst>
                    <a:ext uri="{9D8B030D-6E8A-4147-A177-3AD203B41FA5}">
                      <a16:colId xmlns="" xmlns:a16="http://schemas.microsoft.com/office/drawing/2014/main" val="20003"/>
                    </a:ext>
                  </a:extLst>
                </a:gridCol>
              </a:tblGrid>
              <a:tr h="412750">
                <a:tc>
                  <a:txBody>
                    <a:bodyPr/>
                    <a:lstStyle/>
                    <a:p>
                      <a:pPr marL="0" marR="0" algn="ctr">
                        <a:spcBef>
                          <a:spcPts val="0"/>
                        </a:spcBef>
                        <a:spcAft>
                          <a:spcPts val="0"/>
                        </a:spcAft>
                      </a:pPr>
                      <a:r>
                        <a:rPr lang="en-US" sz="900" dirty="0">
                          <a:solidFill>
                            <a:srgbClr val="C00000"/>
                          </a:solidFill>
                          <a:effectLst/>
                          <a:latin typeface="Calibri"/>
                          <a:ea typeface="Times New Roman"/>
                          <a:cs typeface="Calibri"/>
                        </a:rPr>
                        <a:t>2. Is </a:t>
                      </a:r>
                      <a:r>
                        <a:rPr lang="en-US" sz="900" dirty="0" err="1">
                          <a:solidFill>
                            <a:srgbClr val="C00000"/>
                          </a:solidFill>
                          <a:effectLst/>
                          <a:latin typeface="Calibri"/>
                          <a:ea typeface="Times New Roman"/>
                          <a:cs typeface="Calibri"/>
                        </a:rPr>
                        <a:t>Genotoxic</a:t>
                      </a:r>
                      <a:endParaRPr lang="en-US" sz="900" dirty="0">
                        <a:solidFill>
                          <a:srgbClr val="C00000"/>
                        </a:solidFill>
                        <a:effectLst/>
                        <a:latin typeface="Calibri"/>
                        <a:ea typeface="Times New Roman"/>
                        <a:cs typeface="Calibri"/>
                      </a:endParaRPr>
                    </a:p>
                  </a:txBody>
                  <a:tcPr marL="68585" marR="685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GB" sz="900" b="1" dirty="0">
                          <a:solidFill>
                            <a:srgbClr val="C00000"/>
                          </a:solidFill>
                          <a:effectLst/>
                          <a:latin typeface="Calibri"/>
                          <a:ea typeface="Calibri"/>
                          <a:cs typeface="Calibri"/>
                        </a:rPr>
                        <a:t>3. Alters DNA repair or causes genomic instability</a:t>
                      </a:r>
                      <a:endParaRPr lang="en-US" sz="900" dirty="0">
                        <a:solidFill>
                          <a:srgbClr val="C00000"/>
                        </a:solidFill>
                        <a:effectLst/>
                        <a:latin typeface="Calibri"/>
                        <a:ea typeface="Times New Roman"/>
                        <a:cs typeface="Calibri"/>
                      </a:endParaRPr>
                    </a:p>
                  </a:txBody>
                  <a:tcPr marL="68585" marR="685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900" b="1" kern="1200" dirty="0">
                          <a:solidFill>
                            <a:srgbClr val="C00000"/>
                          </a:solidFill>
                          <a:effectLst/>
                          <a:latin typeface="Calibri"/>
                          <a:ea typeface="+mn-ea"/>
                          <a:cs typeface="Calibri"/>
                        </a:rPr>
                        <a:t>7. Is Immunosuppressive</a:t>
                      </a:r>
                      <a:endParaRPr lang="en-US" sz="900" dirty="0">
                        <a:solidFill>
                          <a:srgbClr val="C00000"/>
                        </a:solidFill>
                        <a:latin typeface="Calibri"/>
                        <a:cs typeface="Calibri"/>
                      </a:endParaRPr>
                    </a:p>
                  </a:txBody>
                  <a:tcPr marL="91447" marR="91447" marT="34396" marB="343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900" b="1" kern="1200" dirty="0">
                          <a:solidFill>
                            <a:srgbClr val="C00000"/>
                          </a:solidFill>
                          <a:effectLst/>
                          <a:latin typeface="Calibri"/>
                          <a:ea typeface="+mn-ea"/>
                          <a:cs typeface="Calibri"/>
                        </a:rPr>
                        <a:t>9. Causes</a:t>
                      </a:r>
                      <a:r>
                        <a:rPr lang="en-GB" sz="900" b="1" kern="1200" baseline="0" dirty="0">
                          <a:solidFill>
                            <a:srgbClr val="C00000"/>
                          </a:solidFill>
                          <a:effectLst/>
                          <a:latin typeface="Calibri"/>
                          <a:ea typeface="+mn-ea"/>
                          <a:cs typeface="Calibri"/>
                        </a:rPr>
                        <a:t> i</a:t>
                      </a:r>
                      <a:r>
                        <a:rPr lang="en-GB" sz="900" b="1" kern="1200" dirty="0">
                          <a:solidFill>
                            <a:srgbClr val="C00000"/>
                          </a:solidFill>
                          <a:effectLst/>
                          <a:latin typeface="Calibri"/>
                          <a:ea typeface="+mn-ea"/>
                          <a:cs typeface="Calibri"/>
                        </a:rPr>
                        <a:t>mmortalization</a:t>
                      </a:r>
                      <a:endParaRPr lang="en-US" sz="900" dirty="0">
                        <a:solidFill>
                          <a:srgbClr val="C00000"/>
                        </a:solidFill>
                        <a:latin typeface="Calibri"/>
                        <a:cs typeface="Calibri"/>
                      </a:endParaRPr>
                    </a:p>
                  </a:txBody>
                  <a:tcPr marL="91447" marR="91447" marT="34396" marB="343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bl>
          </a:graphicData>
        </a:graphic>
      </p:graphicFrame>
      <p:sp>
        <p:nvSpPr>
          <p:cNvPr id="13" name="TextBox 12"/>
          <p:cNvSpPr txBox="1">
            <a:spLocks noChangeArrowheads="1"/>
          </p:cNvSpPr>
          <p:nvPr/>
        </p:nvSpPr>
        <p:spPr bwMode="auto">
          <a:xfrm>
            <a:off x="157163" y="4324351"/>
            <a:ext cx="21478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a:solidFill>
                  <a:schemeClr val="tx1"/>
                </a:solidFill>
                <a:latin typeface="Times New Roman" charset="0"/>
                <a:ea typeface="MS PGothic" charset="0"/>
                <a:cs typeface="MS PGothic" charset="0"/>
              </a:defRPr>
            </a:lvl1pPr>
            <a:lvl2pPr marL="742950" indent="-285750">
              <a:defRPr sz="2100">
                <a:solidFill>
                  <a:schemeClr val="tx1"/>
                </a:solidFill>
                <a:latin typeface="Times New Roman" charset="0"/>
                <a:ea typeface="MS PGothic" charset="0"/>
                <a:cs typeface="MS PGothic" charset="0"/>
              </a:defRPr>
            </a:lvl2pPr>
            <a:lvl3pPr marL="1143000" indent="-228600">
              <a:defRPr sz="2100">
                <a:solidFill>
                  <a:schemeClr val="tx1"/>
                </a:solidFill>
                <a:latin typeface="Times New Roman" charset="0"/>
                <a:ea typeface="MS PGothic" charset="0"/>
                <a:cs typeface="MS PGothic" charset="0"/>
              </a:defRPr>
            </a:lvl3pPr>
            <a:lvl4pPr marL="1600200" indent="-228600">
              <a:defRPr sz="2100">
                <a:solidFill>
                  <a:schemeClr val="tx1"/>
                </a:solidFill>
                <a:latin typeface="Times New Roman" charset="0"/>
                <a:ea typeface="MS PGothic" charset="0"/>
                <a:cs typeface="MS PGothic" charset="0"/>
              </a:defRPr>
            </a:lvl4pPr>
            <a:lvl5pPr marL="2057400" indent="-228600">
              <a:defRPr sz="21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1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1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1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100">
                <a:solidFill>
                  <a:schemeClr val="tx1"/>
                </a:solidFill>
                <a:latin typeface="Times New Roman" charset="0"/>
                <a:ea typeface="MS PGothic" charset="0"/>
                <a:cs typeface="MS PGothic" charset="0"/>
              </a:defRPr>
            </a:lvl9pPr>
          </a:lstStyle>
          <a:p>
            <a:r>
              <a:rPr lang="en-US" sz="1400" b="1" dirty="0">
                <a:solidFill>
                  <a:srgbClr val="000000"/>
                </a:solidFill>
                <a:latin typeface="Calibri" charset="0"/>
                <a:ea typeface="ＭＳ Ｐゴシック" charset="0"/>
                <a:cs typeface="ＭＳ Ｐゴシック" charset="0"/>
              </a:rPr>
              <a:t>No assay coverage </a:t>
            </a:r>
          </a:p>
          <a:p>
            <a:r>
              <a:rPr lang="en-US" sz="1400" b="1" dirty="0">
                <a:solidFill>
                  <a:srgbClr val="000000"/>
                </a:solidFill>
                <a:latin typeface="Calibri" charset="0"/>
                <a:ea typeface="ＭＳ Ｐゴシック" charset="0"/>
                <a:cs typeface="ＭＳ Ｐゴシック" charset="0"/>
              </a:rPr>
              <a:t>for 4 </a:t>
            </a:r>
            <a:r>
              <a:rPr lang="en-US" sz="1400" b="1" dirty="0" smtClean="0">
                <a:solidFill>
                  <a:srgbClr val="000000"/>
                </a:solidFill>
                <a:latin typeface="Calibri" charset="0"/>
                <a:ea typeface="ＭＳ Ｐゴシック" charset="0"/>
                <a:cs typeface="ＭＳ Ｐゴシック" charset="0"/>
              </a:rPr>
              <a:t>key characteristics</a:t>
            </a:r>
            <a:endParaRPr lang="en-US" sz="1400" b="1" dirty="0">
              <a:solidFill>
                <a:srgbClr val="000000"/>
              </a:solidFill>
              <a:latin typeface="Calibri" charset="0"/>
              <a:ea typeface="ＭＳ Ｐゴシック" charset="0"/>
              <a:cs typeface="ＭＳ Ｐゴシック" charset="0"/>
            </a:endParaRPr>
          </a:p>
        </p:txBody>
      </p:sp>
      <p:sp>
        <p:nvSpPr>
          <p:cNvPr id="14" name="Right Arrow 13"/>
          <p:cNvSpPr/>
          <p:nvPr/>
        </p:nvSpPr>
        <p:spPr>
          <a:xfrm>
            <a:off x="2201877" y="4476750"/>
            <a:ext cx="236537" cy="285750"/>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cs typeface="Calibri"/>
            </a:endParaRPr>
          </a:p>
        </p:txBody>
      </p:sp>
      <p:graphicFrame>
        <p:nvGraphicFramePr>
          <p:cNvPr id="17" name="Table 16"/>
          <p:cNvGraphicFramePr>
            <a:graphicFrameLocks noGrp="1" noChangeAspect="1"/>
          </p:cNvGraphicFramePr>
          <p:nvPr>
            <p:extLst>
              <p:ext uri="{D42A27DB-BD31-4B8C-83A1-F6EECF244321}">
                <p14:modId xmlns:p14="http://schemas.microsoft.com/office/powerpoint/2010/main" val="599380589"/>
              </p:ext>
            </p:extLst>
          </p:nvPr>
        </p:nvGraphicFramePr>
        <p:xfrm>
          <a:off x="3886220" y="438148"/>
          <a:ext cx="2752723" cy="1963614"/>
        </p:xfrm>
        <a:graphic>
          <a:graphicData uri="http://schemas.openxmlformats.org/drawingml/2006/table">
            <a:tbl>
              <a:tblPr firstRow="1" bandRow="1">
                <a:tableStyleId>{6E25E649-3F16-4E02-A733-19D2CDBF48F0}</a:tableStyleId>
              </a:tblPr>
              <a:tblGrid>
                <a:gridCol w="2752723">
                  <a:extLst>
                    <a:ext uri="{9D8B030D-6E8A-4147-A177-3AD203B41FA5}">
                      <a16:colId xmlns="" xmlns:a16="http://schemas.microsoft.com/office/drawing/2014/main" val="20000"/>
                    </a:ext>
                  </a:extLst>
                </a:gridCol>
              </a:tblGrid>
              <a:tr h="342914">
                <a:tc>
                  <a:txBody>
                    <a:bodyPr/>
                    <a:lstStyle/>
                    <a:p>
                      <a:r>
                        <a:rPr lang="en-US" sz="900" dirty="0"/>
                        <a:t>10</a:t>
                      </a:r>
                      <a:r>
                        <a:rPr lang="en-US" sz="900" baseline="0" dirty="0"/>
                        <a:t> K</a:t>
                      </a:r>
                      <a:r>
                        <a:rPr lang="en-US" sz="900" dirty="0"/>
                        <a:t>ey </a:t>
                      </a:r>
                      <a:r>
                        <a:rPr lang="en-US" sz="900" dirty="0" smtClean="0"/>
                        <a:t>Characteristics </a:t>
                      </a:r>
                      <a:r>
                        <a:rPr lang="en-US" sz="900" dirty="0"/>
                        <a:t>of Human Carcinogens:</a:t>
                      </a:r>
                      <a:endParaRPr lang="en-US" sz="900" b="1" dirty="0">
                        <a:latin typeface="Calibri"/>
                        <a:ea typeface="Verdana" panose="020B0604030504040204" pitchFamily="34" charset="0"/>
                        <a:cs typeface="Calibri"/>
                      </a:endParaRPr>
                    </a:p>
                  </a:txBody>
                  <a:tcPr marL="91441" marR="91441" marT="34297" marB="34297" anchor="ctr">
                    <a:solidFill>
                      <a:srgbClr val="FF6600"/>
                    </a:solidFill>
                  </a:tcPr>
                </a:tc>
                <a:extLst>
                  <a:ext uri="{0D108BD9-81ED-4DB2-BD59-A6C34878D82A}">
                    <a16:rowId xmlns="" xmlns:a16="http://schemas.microsoft.com/office/drawing/2014/main" val="10000"/>
                  </a:ext>
                </a:extLst>
              </a:tr>
              <a:tr h="162070">
                <a:tc>
                  <a:txBody>
                    <a:bodyPr/>
                    <a:lstStyle/>
                    <a:p>
                      <a:r>
                        <a:rPr lang="en-US" sz="600" dirty="0"/>
                        <a:t>1. Is</a:t>
                      </a:r>
                      <a:r>
                        <a:rPr lang="en-US" sz="600" baseline="0" dirty="0"/>
                        <a:t> e</a:t>
                      </a:r>
                      <a:r>
                        <a:rPr lang="en-US" sz="600" dirty="0"/>
                        <a:t>lectrophilic or can be metabolically activated</a:t>
                      </a:r>
                      <a:endParaRPr lang="en-US" sz="600" b="1" dirty="0">
                        <a:latin typeface="Calibri"/>
                        <a:ea typeface="Verdana" panose="020B0604030504040204" pitchFamily="34" charset="0"/>
                        <a:cs typeface="Calibri"/>
                      </a:endParaRPr>
                    </a:p>
                  </a:txBody>
                  <a:tcPr marL="91441" marR="91441" marT="34297" marB="34297" anchor="ctr"/>
                </a:tc>
                <a:extLst>
                  <a:ext uri="{0D108BD9-81ED-4DB2-BD59-A6C34878D82A}">
                    <a16:rowId xmlns="" xmlns:a16="http://schemas.microsoft.com/office/drawing/2014/main" val="10001"/>
                  </a:ext>
                </a:extLst>
              </a:tr>
              <a:tr h="162070">
                <a:tc>
                  <a:txBody>
                    <a:bodyPr/>
                    <a:lstStyle/>
                    <a:p>
                      <a:r>
                        <a:rPr lang="en-US" sz="600" dirty="0"/>
                        <a:t>2. Is</a:t>
                      </a:r>
                      <a:r>
                        <a:rPr lang="en-US" sz="600" baseline="0" dirty="0"/>
                        <a:t> </a:t>
                      </a:r>
                      <a:r>
                        <a:rPr lang="en-US" sz="600" baseline="0" dirty="0" err="1"/>
                        <a:t>g</a:t>
                      </a:r>
                      <a:r>
                        <a:rPr lang="en-US" sz="600" dirty="0" err="1"/>
                        <a:t>enotoxic</a:t>
                      </a:r>
                      <a:endParaRPr lang="en-US" sz="600" b="1" dirty="0">
                        <a:latin typeface="Calibri"/>
                        <a:ea typeface="Verdana" panose="020B0604030504040204" pitchFamily="34" charset="0"/>
                        <a:cs typeface="Calibri"/>
                      </a:endParaRPr>
                    </a:p>
                  </a:txBody>
                  <a:tcPr marL="91441" marR="91441" marT="34297" marB="34297" anchor="ctr"/>
                </a:tc>
                <a:extLst>
                  <a:ext uri="{0D108BD9-81ED-4DB2-BD59-A6C34878D82A}">
                    <a16:rowId xmlns="" xmlns:a16="http://schemas.microsoft.com/office/drawing/2014/main" val="10002"/>
                  </a:ext>
                </a:extLst>
              </a:tr>
              <a:tr h="162070">
                <a:tc>
                  <a:txBody>
                    <a:bodyPr/>
                    <a:lstStyle/>
                    <a:p>
                      <a:r>
                        <a:rPr lang="en-US" sz="600" dirty="0"/>
                        <a:t>3. Alters DNA repair or causes genomic instability </a:t>
                      </a:r>
                      <a:endParaRPr lang="en-US" sz="600" b="1" dirty="0">
                        <a:latin typeface="Calibri"/>
                        <a:ea typeface="Verdana" panose="020B0604030504040204" pitchFamily="34" charset="0"/>
                        <a:cs typeface="Calibri"/>
                      </a:endParaRPr>
                    </a:p>
                  </a:txBody>
                  <a:tcPr marL="91441" marR="91441" marT="34297" marB="34297" anchor="ctr"/>
                </a:tc>
                <a:extLst>
                  <a:ext uri="{0D108BD9-81ED-4DB2-BD59-A6C34878D82A}">
                    <a16:rowId xmlns="" xmlns:a16="http://schemas.microsoft.com/office/drawing/2014/main" val="10003"/>
                  </a:ext>
                </a:extLst>
              </a:tr>
              <a:tr h="162070">
                <a:tc>
                  <a:txBody>
                    <a:bodyPr/>
                    <a:lstStyle/>
                    <a:p>
                      <a:r>
                        <a:rPr lang="en-US" sz="600" dirty="0"/>
                        <a:t>4. Induces epigenetic alterations </a:t>
                      </a:r>
                      <a:endParaRPr lang="en-US" sz="600" b="1" dirty="0">
                        <a:latin typeface="Calibri"/>
                        <a:ea typeface="Verdana" panose="020B0604030504040204" pitchFamily="34" charset="0"/>
                        <a:cs typeface="Calibri"/>
                      </a:endParaRPr>
                    </a:p>
                  </a:txBody>
                  <a:tcPr marL="91441" marR="91441" marT="34297" marB="34297" anchor="ctr"/>
                </a:tc>
                <a:extLst>
                  <a:ext uri="{0D108BD9-81ED-4DB2-BD59-A6C34878D82A}">
                    <a16:rowId xmlns="" xmlns:a16="http://schemas.microsoft.com/office/drawing/2014/main" val="10004"/>
                  </a:ext>
                </a:extLst>
              </a:tr>
              <a:tr h="162070">
                <a:tc>
                  <a:txBody>
                    <a:bodyPr/>
                    <a:lstStyle/>
                    <a:p>
                      <a:r>
                        <a:rPr lang="en-US" sz="600" dirty="0"/>
                        <a:t>5. Induces oxidative stress</a:t>
                      </a:r>
                      <a:endParaRPr lang="en-US" sz="600" b="1" dirty="0">
                        <a:latin typeface="Calibri"/>
                        <a:ea typeface="Verdana" panose="020B0604030504040204" pitchFamily="34" charset="0"/>
                        <a:cs typeface="Calibri"/>
                      </a:endParaRPr>
                    </a:p>
                  </a:txBody>
                  <a:tcPr marL="91441" marR="91441" marT="34297" marB="34297" anchor="ctr"/>
                </a:tc>
                <a:extLst>
                  <a:ext uri="{0D108BD9-81ED-4DB2-BD59-A6C34878D82A}">
                    <a16:rowId xmlns="" xmlns:a16="http://schemas.microsoft.com/office/drawing/2014/main" val="10005"/>
                  </a:ext>
                </a:extLst>
              </a:tr>
              <a:tr h="162070">
                <a:tc>
                  <a:txBody>
                    <a:bodyPr/>
                    <a:lstStyle/>
                    <a:p>
                      <a:r>
                        <a:rPr lang="en-US" sz="600" dirty="0"/>
                        <a:t>6. Induces chronic inflammation </a:t>
                      </a:r>
                      <a:endParaRPr lang="en-US" sz="600" b="1" dirty="0">
                        <a:latin typeface="Calibri"/>
                        <a:ea typeface="Verdana" panose="020B0604030504040204" pitchFamily="34" charset="0"/>
                        <a:cs typeface="Calibri"/>
                      </a:endParaRPr>
                    </a:p>
                  </a:txBody>
                  <a:tcPr marL="91441" marR="91441" marT="34297" marB="34297" anchor="ctr"/>
                </a:tc>
                <a:extLst>
                  <a:ext uri="{0D108BD9-81ED-4DB2-BD59-A6C34878D82A}">
                    <a16:rowId xmlns="" xmlns:a16="http://schemas.microsoft.com/office/drawing/2014/main" val="10006"/>
                  </a:ext>
                </a:extLst>
              </a:tr>
              <a:tr h="162070">
                <a:tc>
                  <a:txBody>
                    <a:bodyPr/>
                    <a:lstStyle/>
                    <a:p>
                      <a:r>
                        <a:rPr lang="en-US" sz="600" dirty="0"/>
                        <a:t>7. Is immunosuppressive</a:t>
                      </a:r>
                      <a:endParaRPr lang="en-US" sz="600" b="1" dirty="0">
                        <a:latin typeface="Calibri"/>
                        <a:ea typeface="Verdana" panose="020B0604030504040204" pitchFamily="34" charset="0"/>
                        <a:cs typeface="Calibri"/>
                      </a:endParaRPr>
                    </a:p>
                  </a:txBody>
                  <a:tcPr marL="91441" marR="91441" marT="34297" marB="34297" anchor="ctr"/>
                </a:tc>
                <a:extLst>
                  <a:ext uri="{0D108BD9-81ED-4DB2-BD59-A6C34878D82A}">
                    <a16:rowId xmlns="" xmlns:a16="http://schemas.microsoft.com/office/drawing/2014/main" val="10007"/>
                  </a:ext>
                </a:extLst>
              </a:tr>
              <a:tr h="162070">
                <a:tc>
                  <a:txBody>
                    <a:bodyPr/>
                    <a:lstStyle/>
                    <a:p>
                      <a:r>
                        <a:rPr lang="en-US" sz="600" dirty="0"/>
                        <a:t>8. Modulates receptor-mediated effects </a:t>
                      </a:r>
                      <a:endParaRPr lang="en-US" sz="600" b="1" dirty="0">
                        <a:latin typeface="Calibri"/>
                        <a:ea typeface="Verdana" panose="020B0604030504040204" pitchFamily="34" charset="0"/>
                        <a:cs typeface="Calibri"/>
                      </a:endParaRPr>
                    </a:p>
                  </a:txBody>
                  <a:tcPr marL="91441" marR="91441" marT="34297" marB="34297" anchor="ctr"/>
                </a:tc>
                <a:extLst>
                  <a:ext uri="{0D108BD9-81ED-4DB2-BD59-A6C34878D82A}">
                    <a16:rowId xmlns="" xmlns:a16="http://schemas.microsoft.com/office/drawing/2014/main" val="10008"/>
                  </a:ext>
                </a:extLst>
              </a:tr>
              <a:tr h="162070">
                <a:tc>
                  <a:txBody>
                    <a:bodyPr/>
                    <a:lstStyle/>
                    <a:p>
                      <a:r>
                        <a:rPr lang="en-US" sz="600" dirty="0"/>
                        <a:t>9. Causes</a:t>
                      </a:r>
                      <a:r>
                        <a:rPr lang="en-US" sz="600" baseline="0" dirty="0"/>
                        <a:t> i</a:t>
                      </a:r>
                      <a:r>
                        <a:rPr lang="en-US" sz="600" dirty="0"/>
                        <a:t>mmortalization </a:t>
                      </a:r>
                      <a:endParaRPr lang="en-US" sz="600" b="1" dirty="0">
                        <a:latin typeface="Calibri"/>
                        <a:ea typeface="Verdana" panose="020B0604030504040204" pitchFamily="34" charset="0"/>
                        <a:cs typeface="Calibri"/>
                      </a:endParaRPr>
                    </a:p>
                  </a:txBody>
                  <a:tcPr marL="91441" marR="91441" marT="34297" marB="34297" anchor="ctr"/>
                </a:tc>
                <a:extLst>
                  <a:ext uri="{0D108BD9-81ED-4DB2-BD59-A6C34878D82A}">
                    <a16:rowId xmlns="" xmlns:a16="http://schemas.microsoft.com/office/drawing/2014/main" val="10009"/>
                  </a:ext>
                </a:extLst>
              </a:tr>
              <a:tr h="162070">
                <a:tc>
                  <a:txBody>
                    <a:bodyPr/>
                    <a:lstStyle/>
                    <a:p>
                      <a:r>
                        <a:rPr lang="en-US" sz="600" dirty="0"/>
                        <a:t>10. Alters cell proliferation, cell death, or nutrient supply </a:t>
                      </a:r>
                      <a:endParaRPr lang="en-US" sz="600" b="1" dirty="0">
                        <a:latin typeface="Calibri"/>
                        <a:ea typeface="Verdana" panose="020B0604030504040204" pitchFamily="34" charset="0"/>
                        <a:cs typeface="Calibri"/>
                      </a:endParaRPr>
                    </a:p>
                  </a:txBody>
                  <a:tcPr marL="91441" marR="91441" marT="34297" marB="34297" anchor="ctr"/>
                </a:tc>
                <a:extLst>
                  <a:ext uri="{0D108BD9-81ED-4DB2-BD59-A6C34878D82A}">
                    <a16:rowId xmlns="" xmlns:a16="http://schemas.microsoft.com/office/drawing/2014/main" val="10010"/>
                  </a:ext>
                </a:extLst>
              </a:tr>
            </a:tbl>
          </a:graphicData>
        </a:graphic>
      </p:graphicFrame>
      <p:grpSp>
        <p:nvGrpSpPr>
          <p:cNvPr id="2" name="Group 1"/>
          <p:cNvGrpSpPr>
            <a:grpSpLocks/>
          </p:cNvGrpSpPr>
          <p:nvPr/>
        </p:nvGrpSpPr>
        <p:grpSpPr bwMode="auto">
          <a:xfrm>
            <a:off x="700088" y="819160"/>
            <a:ext cx="2490787" cy="1246495"/>
            <a:chOff x="700088" y="819150"/>
            <a:chExt cx="2490787" cy="1246495"/>
          </a:xfrm>
        </p:grpSpPr>
        <p:sp>
          <p:nvSpPr>
            <p:cNvPr id="5" name="TextBox 4"/>
            <p:cNvSpPr txBox="1"/>
            <p:nvPr/>
          </p:nvSpPr>
          <p:spPr bwMode="auto">
            <a:xfrm>
              <a:off x="700088" y="819150"/>
              <a:ext cx="2490787" cy="1246495"/>
            </a:xfrm>
            <a:prstGeom prst="rect">
              <a:avLst/>
            </a:prstGeom>
            <a:noFill/>
            <a:ln>
              <a:solidFill>
                <a:srgbClr val="008000"/>
              </a:solidFill>
            </a:ln>
          </p:spPr>
          <p:txBody>
            <a:bodyPr>
              <a:spAutoFit/>
            </a:bodyPr>
            <a:lstStyle/>
            <a:p>
              <a:pPr algn="ctr">
                <a:defRPr/>
              </a:pPr>
              <a:r>
                <a:rPr lang="en-US" sz="1600" b="1" dirty="0" err="1">
                  <a:solidFill>
                    <a:srgbClr val="C00000"/>
                  </a:solidFill>
                  <a:latin typeface="Calibri"/>
                  <a:ea typeface="ＭＳ Ｐゴシック" charset="0"/>
                  <a:cs typeface="Calibri"/>
                </a:rPr>
                <a:t>ToxCast</a:t>
              </a:r>
              <a:r>
                <a:rPr lang="en-US" sz="1600" b="1" dirty="0">
                  <a:solidFill>
                    <a:srgbClr val="C00000"/>
                  </a:solidFill>
                  <a:latin typeface="Calibri"/>
                  <a:ea typeface="ＭＳ Ｐゴシック" charset="0"/>
                  <a:cs typeface="Calibri"/>
                </a:rPr>
                <a:t> </a:t>
              </a:r>
              <a:r>
                <a:rPr lang="en-US" sz="1600" b="1" dirty="0" err="1">
                  <a:solidFill>
                    <a:srgbClr val="C00000"/>
                  </a:solidFill>
                  <a:latin typeface="Calibri"/>
                  <a:ea typeface="ＭＳ Ｐゴシック" charset="0"/>
                  <a:cs typeface="Calibri"/>
                </a:rPr>
                <a:t>iCSS</a:t>
              </a:r>
              <a:r>
                <a:rPr lang="en-US" sz="1600" b="1" dirty="0">
                  <a:solidFill>
                    <a:srgbClr val="C00000"/>
                  </a:solidFill>
                  <a:latin typeface="Calibri"/>
                  <a:ea typeface="ＭＳ Ｐゴシック" charset="0"/>
                  <a:cs typeface="Calibri"/>
                </a:rPr>
                <a:t> dashboard</a:t>
              </a:r>
            </a:p>
            <a:p>
              <a:pPr algn="ctr">
                <a:defRPr/>
              </a:pPr>
              <a:r>
                <a:rPr lang="en-US" sz="1100" dirty="0">
                  <a:solidFill>
                    <a:prstClr val="black"/>
                  </a:solidFill>
                  <a:latin typeface="Calibri"/>
                  <a:ea typeface="ＭＳ Ｐゴシック" charset="0"/>
                  <a:cs typeface="Calibri"/>
                </a:rPr>
                <a:t>(</a:t>
              </a:r>
              <a:r>
                <a:rPr lang="en-US" sz="1100" dirty="0">
                  <a:solidFill>
                    <a:prstClr val="black"/>
                  </a:solidFill>
                  <a:latin typeface="Calibri"/>
                  <a:ea typeface="ＭＳ Ｐゴシック" charset="0"/>
                  <a:cs typeface="Calibri"/>
                  <a:hlinkClick r:id="rId2"/>
                </a:rPr>
                <a:t>http://actor.epa.gov/dashboard/</a:t>
              </a:r>
              <a:r>
                <a:rPr lang="en-US" sz="1100" dirty="0">
                  <a:solidFill>
                    <a:prstClr val="black"/>
                  </a:solidFill>
                  <a:latin typeface="Calibri"/>
                  <a:ea typeface="ＭＳ Ｐゴシック" charset="0"/>
                  <a:cs typeface="Calibri"/>
                </a:rPr>
                <a:t>)</a:t>
              </a:r>
            </a:p>
            <a:p>
              <a:pPr algn="ctr">
                <a:defRPr/>
              </a:pPr>
              <a:endParaRPr lang="en-US" sz="1600" dirty="0">
                <a:solidFill>
                  <a:prstClr val="black"/>
                </a:solidFill>
                <a:latin typeface="Calibri"/>
                <a:ea typeface="ＭＳ Ｐゴシック" charset="0"/>
                <a:cs typeface="Calibri"/>
              </a:endParaRPr>
            </a:p>
            <a:p>
              <a:pPr marL="227013" indent="-171450">
                <a:buFont typeface="Arial" panose="020B0604020202020204" pitchFamily="34" charset="0"/>
                <a:buChar char="•"/>
                <a:defRPr/>
              </a:pPr>
              <a:r>
                <a:rPr lang="en-US" sz="1600" dirty="0">
                  <a:solidFill>
                    <a:prstClr val="black"/>
                  </a:solidFill>
                  <a:latin typeface="Calibri"/>
                  <a:ea typeface="ＭＳ Ｐゴシック" charset="0"/>
                  <a:cs typeface="Calibri"/>
                </a:rPr>
                <a:t>821 assays</a:t>
              </a:r>
            </a:p>
            <a:p>
              <a:pPr marL="227013" indent="-171450">
                <a:buFont typeface="Arial" panose="020B0604020202020204" pitchFamily="34" charset="0"/>
                <a:buChar char="•"/>
                <a:defRPr/>
              </a:pPr>
              <a:r>
                <a:rPr lang="en-US" sz="1600" dirty="0">
                  <a:solidFill>
                    <a:prstClr val="black"/>
                  </a:solidFill>
                  <a:latin typeface="Calibri"/>
                  <a:ea typeface="ＭＳ Ｐゴシック" charset="0"/>
                  <a:cs typeface="Calibri"/>
                </a:rPr>
                <a:t>1860 chemicals</a:t>
              </a:r>
            </a:p>
          </p:txBody>
        </p:sp>
        <p:pic>
          <p:nvPicPr>
            <p:cNvPr id="117800" name="Picture 19"/>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90409" y="1421178"/>
              <a:ext cx="619931" cy="46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TextBox 20"/>
          <p:cNvSpPr txBox="1">
            <a:spLocks noChangeArrowheads="1"/>
          </p:cNvSpPr>
          <p:nvPr/>
        </p:nvSpPr>
        <p:spPr bwMode="auto">
          <a:xfrm>
            <a:off x="3305175" y="1255713"/>
            <a:ext cx="30638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a:solidFill>
                  <a:schemeClr val="tx1"/>
                </a:solidFill>
                <a:latin typeface="Times New Roman" charset="0"/>
                <a:ea typeface="MS PGothic" charset="0"/>
                <a:cs typeface="MS PGothic" charset="0"/>
              </a:defRPr>
            </a:lvl1pPr>
            <a:lvl2pPr marL="742950" indent="-285750">
              <a:defRPr sz="2100">
                <a:solidFill>
                  <a:schemeClr val="tx1"/>
                </a:solidFill>
                <a:latin typeface="Times New Roman" charset="0"/>
                <a:ea typeface="MS PGothic" charset="0"/>
                <a:cs typeface="MS PGothic" charset="0"/>
              </a:defRPr>
            </a:lvl2pPr>
            <a:lvl3pPr marL="1143000" indent="-228600">
              <a:defRPr sz="2100">
                <a:solidFill>
                  <a:schemeClr val="tx1"/>
                </a:solidFill>
                <a:latin typeface="Times New Roman" charset="0"/>
                <a:ea typeface="MS PGothic" charset="0"/>
                <a:cs typeface="MS PGothic" charset="0"/>
              </a:defRPr>
            </a:lvl3pPr>
            <a:lvl4pPr marL="1600200" indent="-228600">
              <a:defRPr sz="2100">
                <a:solidFill>
                  <a:schemeClr val="tx1"/>
                </a:solidFill>
                <a:latin typeface="Times New Roman" charset="0"/>
                <a:ea typeface="MS PGothic" charset="0"/>
                <a:cs typeface="MS PGothic" charset="0"/>
              </a:defRPr>
            </a:lvl4pPr>
            <a:lvl5pPr marL="2057400" indent="-228600">
              <a:defRPr sz="21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1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1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1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100">
                <a:solidFill>
                  <a:schemeClr val="tx1"/>
                </a:solidFill>
                <a:latin typeface="Times New Roman" charset="0"/>
                <a:ea typeface="MS PGothic" charset="0"/>
                <a:cs typeface="MS PGothic" charset="0"/>
              </a:defRPr>
            </a:lvl9pPr>
          </a:lstStyle>
          <a:p>
            <a:r>
              <a:rPr lang="en-US" sz="3200">
                <a:latin typeface="Calibri" charset="0"/>
                <a:cs typeface="Calibri" charset="0"/>
              </a:rPr>
              <a:t>÷</a:t>
            </a:r>
          </a:p>
        </p:txBody>
      </p:sp>
      <p:sp>
        <p:nvSpPr>
          <p:cNvPr id="22" name="TextBox 21"/>
          <p:cNvSpPr txBox="1">
            <a:spLocks noChangeArrowheads="1"/>
          </p:cNvSpPr>
          <p:nvPr/>
        </p:nvSpPr>
        <p:spPr bwMode="auto">
          <a:xfrm>
            <a:off x="6823075" y="1255713"/>
            <a:ext cx="30638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a:solidFill>
                  <a:schemeClr val="tx1"/>
                </a:solidFill>
                <a:latin typeface="Times New Roman" charset="0"/>
                <a:ea typeface="MS PGothic" charset="0"/>
                <a:cs typeface="MS PGothic" charset="0"/>
              </a:defRPr>
            </a:lvl1pPr>
            <a:lvl2pPr marL="742950" indent="-285750">
              <a:defRPr sz="2100">
                <a:solidFill>
                  <a:schemeClr val="tx1"/>
                </a:solidFill>
                <a:latin typeface="Times New Roman" charset="0"/>
                <a:ea typeface="MS PGothic" charset="0"/>
                <a:cs typeface="MS PGothic" charset="0"/>
              </a:defRPr>
            </a:lvl2pPr>
            <a:lvl3pPr marL="1143000" indent="-228600">
              <a:defRPr sz="2100">
                <a:solidFill>
                  <a:schemeClr val="tx1"/>
                </a:solidFill>
                <a:latin typeface="Times New Roman" charset="0"/>
                <a:ea typeface="MS PGothic" charset="0"/>
                <a:cs typeface="MS PGothic" charset="0"/>
              </a:defRPr>
            </a:lvl3pPr>
            <a:lvl4pPr marL="1600200" indent="-228600">
              <a:defRPr sz="2100">
                <a:solidFill>
                  <a:schemeClr val="tx1"/>
                </a:solidFill>
                <a:latin typeface="Times New Roman" charset="0"/>
                <a:ea typeface="MS PGothic" charset="0"/>
                <a:cs typeface="MS PGothic" charset="0"/>
              </a:defRPr>
            </a:lvl4pPr>
            <a:lvl5pPr marL="2057400" indent="-228600">
              <a:defRPr sz="21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1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1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1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100">
                <a:solidFill>
                  <a:schemeClr val="tx1"/>
                </a:solidFill>
                <a:latin typeface="Times New Roman" charset="0"/>
                <a:ea typeface="MS PGothic" charset="0"/>
                <a:cs typeface="MS PGothic" charset="0"/>
              </a:defRPr>
            </a:lvl9pPr>
          </a:lstStyle>
          <a:p>
            <a:r>
              <a:rPr lang="en-US" sz="3200">
                <a:latin typeface="Calibri" charset="0"/>
                <a:cs typeface="Calibri" charset="0"/>
              </a:rPr>
              <a:t>=</a:t>
            </a:r>
          </a:p>
        </p:txBody>
      </p:sp>
      <p:sp>
        <p:nvSpPr>
          <p:cNvPr id="23" name="Rectangle 22"/>
          <p:cNvSpPr/>
          <p:nvPr/>
        </p:nvSpPr>
        <p:spPr>
          <a:xfrm>
            <a:off x="7326974" y="1039117"/>
            <a:ext cx="826443" cy="923330"/>
          </a:xfrm>
          <a:prstGeom prst="rect">
            <a:avLst/>
          </a:prstGeom>
          <a:noFill/>
        </p:spPr>
        <p:txBody>
          <a:bodyPr wrap="none">
            <a:spAutoFit/>
          </a:bodyPr>
          <a:lstStyle/>
          <a:p>
            <a:pPr algn="ctr">
              <a:defRPr/>
            </a:pPr>
            <a:r>
              <a:rPr lang="en-US" sz="5400" b="1" dirty="0">
                <a:ln w="12700">
                  <a:solidFill>
                    <a:schemeClr val="tx2">
                      <a:satMod val="155000"/>
                    </a:schemeClr>
                  </a:solidFill>
                  <a:prstDash val="solid"/>
                </a:ln>
                <a:solidFill>
                  <a:schemeClr val="accent6">
                    <a:lumMod val="75000"/>
                  </a:schemeClr>
                </a:solidFill>
                <a:effectLst>
                  <a:outerShdw blurRad="41275" dist="20320" dir="1800000" algn="tl" rotWithShape="0">
                    <a:srgbClr val="000000">
                      <a:alpha val="40000"/>
                    </a:srgbClr>
                  </a:outerShdw>
                </a:effectLst>
                <a:latin typeface="Calibri"/>
                <a:cs typeface="Calibri"/>
              </a:rPr>
              <a:t>??</a:t>
            </a:r>
          </a:p>
        </p:txBody>
      </p:sp>
      <p:sp>
        <p:nvSpPr>
          <p:cNvPr id="10" name="TextBox 9"/>
          <p:cNvSpPr txBox="1">
            <a:spLocks noChangeArrowheads="1"/>
          </p:cNvSpPr>
          <p:nvPr/>
        </p:nvSpPr>
        <p:spPr bwMode="auto">
          <a:xfrm>
            <a:off x="161937" y="2354264"/>
            <a:ext cx="91106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a:solidFill>
                  <a:schemeClr val="tx1"/>
                </a:solidFill>
                <a:latin typeface="Times New Roman" charset="0"/>
                <a:ea typeface="MS PGothic" charset="0"/>
                <a:cs typeface="MS PGothic" charset="0"/>
              </a:defRPr>
            </a:lvl1pPr>
            <a:lvl2pPr marL="742950" indent="-285750">
              <a:defRPr sz="2100">
                <a:solidFill>
                  <a:schemeClr val="tx1"/>
                </a:solidFill>
                <a:latin typeface="Times New Roman" charset="0"/>
                <a:ea typeface="MS PGothic" charset="0"/>
                <a:cs typeface="MS PGothic" charset="0"/>
              </a:defRPr>
            </a:lvl2pPr>
            <a:lvl3pPr marL="1143000" indent="-228600">
              <a:defRPr sz="2100">
                <a:solidFill>
                  <a:schemeClr val="tx1"/>
                </a:solidFill>
                <a:latin typeface="Times New Roman" charset="0"/>
                <a:ea typeface="MS PGothic" charset="0"/>
                <a:cs typeface="MS PGothic" charset="0"/>
              </a:defRPr>
            </a:lvl3pPr>
            <a:lvl4pPr marL="1600200" indent="-228600">
              <a:defRPr sz="2100">
                <a:solidFill>
                  <a:schemeClr val="tx1"/>
                </a:solidFill>
                <a:latin typeface="Times New Roman" charset="0"/>
                <a:ea typeface="MS PGothic" charset="0"/>
                <a:cs typeface="MS PGothic" charset="0"/>
              </a:defRPr>
            </a:lvl4pPr>
            <a:lvl5pPr marL="2057400" indent="-228600">
              <a:defRPr sz="21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1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1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1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100">
                <a:solidFill>
                  <a:schemeClr val="tx1"/>
                </a:solidFill>
                <a:latin typeface="Times New Roman" charset="0"/>
                <a:ea typeface="MS PGothic" charset="0"/>
                <a:cs typeface="MS PGothic" charset="0"/>
              </a:defRPr>
            </a:lvl9pPr>
          </a:lstStyle>
          <a:p>
            <a:r>
              <a:rPr lang="en-US" sz="1800" b="1" dirty="0">
                <a:solidFill>
                  <a:srgbClr val="C00000"/>
                </a:solidFill>
                <a:latin typeface="Calibri" charset="0"/>
                <a:ea typeface="ＭＳ Ｐゴシック" charset="0"/>
                <a:cs typeface="ＭＳ Ｐゴシック" charset="0"/>
              </a:rPr>
              <a:t>At most, 274 </a:t>
            </a:r>
            <a:r>
              <a:rPr lang="en-US" sz="1800" b="1" dirty="0" err="1">
                <a:solidFill>
                  <a:srgbClr val="C00000"/>
                </a:solidFill>
                <a:latin typeface="Calibri" charset="0"/>
                <a:ea typeface="ＭＳ Ｐゴシック" charset="0"/>
                <a:cs typeface="ＭＳ Ｐゴシック" charset="0"/>
              </a:rPr>
              <a:t>ToxCast</a:t>
            </a:r>
            <a:r>
              <a:rPr lang="en-US" sz="1800" b="1" dirty="0">
                <a:solidFill>
                  <a:srgbClr val="C00000"/>
                </a:solidFill>
                <a:latin typeface="Calibri" charset="0"/>
                <a:ea typeface="ＭＳ Ｐゴシック" charset="0"/>
                <a:cs typeface="ＭＳ Ｐゴシック" charset="0"/>
              </a:rPr>
              <a:t>/Tox21 assays could be mapped to a </a:t>
            </a:r>
            <a:r>
              <a:rPr lang="en-US" sz="1800" b="1" dirty="0" smtClean="0">
                <a:solidFill>
                  <a:srgbClr val="C00000"/>
                </a:solidFill>
                <a:latin typeface="Calibri" charset="0"/>
                <a:ea typeface="ＭＳ Ｐゴシック" charset="0"/>
                <a:cs typeface="ＭＳ Ｐゴシック" charset="0"/>
              </a:rPr>
              <a:t>key characteristic:</a:t>
            </a:r>
            <a:endParaRPr lang="en-US" sz="1800" b="1" dirty="0">
              <a:solidFill>
                <a:srgbClr val="C00000"/>
              </a:solidFill>
              <a:latin typeface="Calibri" charset="0"/>
              <a:ea typeface="ＭＳ Ｐゴシック" charset="0"/>
              <a:cs typeface="ＭＳ Ｐゴシック" charset="0"/>
            </a:endParaRPr>
          </a:p>
        </p:txBody>
      </p:sp>
      <p:sp>
        <p:nvSpPr>
          <p:cNvPr id="117797" name="Rectangle 2"/>
          <p:cNvSpPr txBox="1">
            <a:spLocks noChangeArrowheads="1"/>
          </p:cNvSpPr>
          <p:nvPr/>
        </p:nvSpPr>
        <p:spPr bwMode="auto">
          <a:xfrm>
            <a:off x="-457200" y="-68263"/>
            <a:ext cx="10006013"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ctr" eaLnBrk="1" hangingPunct="1">
              <a:defRPr sz="3200" b="1">
                <a:solidFill>
                  <a:srgbClr val="1F1F99"/>
                </a:solidFill>
                <a:latin typeface="Calibri"/>
                <a:ea typeface="+mj-ea"/>
                <a:cs typeface="Calibri"/>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GB" dirty="0"/>
              <a:t>High-Throughput Screening Data</a:t>
            </a:r>
          </a:p>
        </p:txBody>
      </p:sp>
      <p:sp>
        <p:nvSpPr>
          <p:cNvPr id="100390" name="Rectangle 18"/>
          <p:cNvSpPr>
            <a:spLocks noChangeArrowheads="1"/>
          </p:cNvSpPr>
          <p:nvPr/>
        </p:nvSpPr>
        <p:spPr bwMode="auto">
          <a:xfrm>
            <a:off x="5661042" y="4857750"/>
            <a:ext cx="3341687" cy="215444"/>
          </a:xfrm>
          <a:prstGeom prst="rect">
            <a:avLst/>
          </a:prstGeom>
          <a:solidFill>
            <a:schemeClr val="bg1"/>
          </a:solidFill>
          <a:ln w="9525">
            <a:solidFill>
              <a:srgbClr val="FF6600"/>
            </a:solidFill>
            <a:miter lim="800000"/>
            <a:headEnd/>
            <a:tailEnd/>
          </a:ln>
        </p:spPr>
        <p:txBody>
          <a:bodyPr wrap="square">
            <a:spAutoFit/>
          </a:bodyPr>
          <a:lstStyle/>
          <a:p>
            <a:pPr>
              <a:spcAft>
                <a:spcPts val="300"/>
              </a:spcAft>
            </a:pPr>
            <a:r>
              <a:rPr lang="en-GB" sz="800" dirty="0" smtClean="0">
                <a:solidFill>
                  <a:srgbClr val="000000"/>
                </a:solidFill>
                <a:latin typeface="Calibri" charset="0"/>
                <a:cs typeface="Calibri" charset="0"/>
              </a:rPr>
              <a:t>Chiu </a:t>
            </a:r>
            <a:r>
              <a:rPr lang="en-GB" sz="800" dirty="0">
                <a:solidFill>
                  <a:srgbClr val="000000"/>
                </a:solidFill>
                <a:latin typeface="Calibri" charset="0"/>
                <a:cs typeface="Calibri" charset="0"/>
              </a:rPr>
              <a:t>WA, Guyton KZ, Martin MT, </a:t>
            </a:r>
            <a:r>
              <a:rPr lang="en-GB" sz="800" dirty="0" err="1">
                <a:solidFill>
                  <a:srgbClr val="000000"/>
                </a:solidFill>
                <a:latin typeface="Calibri" charset="0"/>
                <a:cs typeface="Calibri" charset="0"/>
              </a:rPr>
              <a:t>Reif</a:t>
            </a:r>
            <a:r>
              <a:rPr lang="en-GB" sz="800" dirty="0">
                <a:solidFill>
                  <a:srgbClr val="000000"/>
                </a:solidFill>
                <a:latin typeface="Calibri" charset="0"/>
                <a:cs typeface="Calibri" charset="0"/>
              </a:rPr>
              <a:t> DM, Rusyn I. </a:t>
            </a:r>
            <a:r>
              <a:rPr lang="en-GB" sz="800" i="1" dirty="0" smtClean="0">
                <a:solidFill>
                  <a:srgbClr val="000000"/>
                </a:solidFill>
                <a:latin typeface="Calibri" charset="0"/>
                <a:cs typeface="Calibri" charset="0"/>
              </a:rPr>
              <a:t>ALTEX.</a:t>
            </a:r>
            <a:r>
              <a:rPr lang="en-GB" sz="800" dirty="0" smtClean="0">
                <a:solidFill>
                  <a:srgbClr val="000000"/>
                </a:solidFill>
                <a:latin typeface="Calibri" charset="0"/>
                <a:cs typeface="Calibri" charset="0"/>
              </a:rPr>
              <a:t>, PMID: 28738424.</a:t>
            </a:r>
            <a:endParaRPr lang="en-GB" sz="800" dirty="0">
              <a:solidFill>
                <a:srgbClr val="000000"/>
              </a:solidFill>
              <a:latin typeface="Calibri" charset="0"/>
              <a:cs typeface="Calibri" charset="0"/>
            </a:endParaRPr>
          </a:p>
        </p:txBody>
      </p:sp>
      <p:sp>
        <p:nvSpPr>
          <p:cNvPr id="18" name="Oval 17"/>
          <p:cNvSpPr/>
          <p:nvPr/>
        </p:nvSpPr>
        <p:spPr bwMode="auto">
          <a:xfrm>
            <a:off x="5791200" y="2571750"/>
            <a:ext cx="1676400" cy="18288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936402614"/>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p:tgtEl>
                                          <p:spTgt spid="21"/>
                                        </p:tgtEl>
                                        <p:attrNameLst>
                                          <p:attrName>ppt_y</p:attrName>
                                        </p:attrNameLst>
                                      </p:cBhvr>
                                      <p:tavLst>
                                        <p:tav tm="0">
                                          <p:val>
                                            <p:strVal val="#ppt_y+#ppt_h*1.125000"/>
                                          </p:val>
                                        </p:tav>
                                        <p:tav tm="100000">
                                          <p:val>
                                            <p:strVal val="#ppt_y"/>
                                          </p:val>
                                        </p:tav>
                                      </p:tavLst>
                                    </p:anim>
                                    <p:animEffect transition="in" filter="wipe(up)">
                                      <p:cBhvr>
                                        <p:cTn id="13" dur="500"/>
                                        <p:tgtEl>
                                          <p:spTgt spid="2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p:tgtEl>
                                          <p:spTgt spid="17"/>
                                        </p:tgtEl>
                                        <p:attrNameLst>
                                          <p:attrName>ppt_y</p:attrName>
                                        </p:attrNameLst>
                                      </p:cBhvr>
                                      <p:tavLst>
                                        <p:tav tm="0">
                                          <p:val>
                                            <p:strVal val="#ppt_y+#ppt_h*1.125000"/>
                                          </p:val>
                                        </p:tav>
                                        <p:tav tm="100000">
                                          <p:val>
                                            <p:strVal val="#ppt_y"/>
                                          </p:val>
                                        </p:tav>
                                      </p:tavLst>
                                    </p:anim>
                                    <p:animEffect transition="in" filter="wipe(up)">
                                      <p:cBhvr>
                                        <p:cTn id="19" dur="500"/>
                                        <p:tgtEl>
                                          <p:spTgt spid="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p:tgtEl>
                                          <p:spTgt spid="22"/>
                                        </p:tgtEl>
                                        <p:attrNameLst>
                                          <p:attrName>ppt_y</p:attrName>
                                        </p:attrNameLst>
                                      </p:cBhvr>
                                      <p:tavLst>
                                        <p:tav tm="0">
                                          <p:val>
                                            <p:strVal val="#ppt_y+#ppt_h*1.125000"/>
                                          </p:val>
                                        </p:tav>
                                        <p:tav tm="100000">
                                          <p:val>
                                            <p:strVal val="#ppt_y"/>
                                          </p:val>
                                        </p:tav>
                                      </p:tavLst>
                                    </p:anim>
                                    <p:animEffect transition="in" filter="wipe(up)">
                                      <p:cBhvr>
                                        <p:cTn id="25" dur="500"/>
                                        <p:tgtEl>
                                          <p:spTgt spid="22"/>
                                        </p:tgtEl>
                                      </p:cBhvr>
                                    </p:animEffect>
                                  </p:childTnLst>
                                </p:cTn>
                              </p:par>
                              <p:par>
                                <p:cTn id="26" presetID="12" presetClass="entr" presetSubtype="4"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p:tgtEl>
                                          <p:spTgt spid="23"/>
                                        </p:tgtEl>
                                        <p:attrNameLst>
                                          <p:attrName>ppt_y</p:attrName>
                                        </p:attrNameLst>
                                      </p:cBhvr>
                                      <p:tavLst>
                                        <p:tav tm="0">
                                          <p:val>
                                            <p:strVal val="#ppt_y+#ppt_h*1.125000"/>
                                          </p:val>
                                        </p:tav>
                                        <p:tav tm="100000">
                                          <p:val>
                                            <p:strVal val="#ppt_y"/>
                                          </p:val>
                                        </p:tav>
                                      </p:tavLst>
                                    </p:anim>
                                    <p:animEffect transition="in" filter="wipe(up)">
                                      <p:cBhvr>
                                        <p:cTn id="29" dur="500"/>
                                        <p:tgtEl>
                                          <p:spTgt spid="2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100390"/>
                                        </p:tgtEl>
                                        <p:attrNameLst>
                                          <p:attrName>style.visibility</p:attrName>
                                        </p:attrNameLst>
                                      </p:cBhvr>
                                      <p:to>
                                        <p:strVal val="visible"/>
                                      </p:to>
                                    </p:set>
                                    <p:animEffect transition="in" filter="blinds(horizontal)">
                                      <p:cBhvr>
                                        <p:cTn id="54" dur="500"/>
                                        <p:tgtEl>
                                          <p:spTgt spid="100390"/>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animBg="1"/>
      <p:bldP spid="21" grpId="0"/>
      <p:bldP spid="22" grpId="0"/>
      <p:bldP spid="10" grpId="0"/>
      <p:bldP spid="100390"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1375171"/>
          </a:xfrm>
        </p:spPr>
        <p:txBody>
          <a:bodyPr>
            <a:normAutofit fontScale="90000"/>
          </a:bodyPr>
          <a:lstStyle/>
          <a:p>
            <a:r>
              <a:rPr lang="en-US" b="1" dirty="0"/>
              <a:t>Definitions of the IARC </a:t>
            </a:r>
            <a:r>
              <a:rPr lang="en-US" b="1" dirty="0" smtClean="0"/>
              <a:t>Classifications</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1248577826"/>
              </p:ext>
            </p:extLst>
          </p:nvPr>
        </p:nvGraphicFramePr>
        <p:xfrm>
          <a:off x="76200" y="1885950"/>
          <a:ext cx="9450224" cy="2667000"/>
        </p:xfrm>
        <a:graphic>
          <a:graphicData uri="http://schemas.openxmlformats.org/presentationml/2006/ole">
            <mc:AlternateContent xmlns:mc="http://schemas.openxmlformats.org/markup-compatibility/2006">
              <mc:Choice xmlns:v="urn:schemas-microsoft-com:vml" Requires="v">
                <p:oleObj spid="_x0000_s2068" name="Document" r:id="rId4" imgW="5626100" imgH="1587500" progId="Word.Document.12">
                  <p:embed/>
                </p:oleObj>
              </mc:Choice>
              <mc:Fallback>
                <p:oleObj name="Document" r:id="rId4" imgW="5626100" imgH="1587500" progId="Word.Document.12">
                  <p:embed/>
                  <p:pic>
                    <p:nvPicPr>
                      <p:cNvPr id="0" name=""/>
                      <p:cNvPicPr/>
                      <p:nvPr/>
                    </p:nvPicPr>
                    <p:blipFill>
                      <a:blip r:embed="rId5"/>
                      <a:stretch>
                        <a:fillRect/>
                      </a:stretch>
                    </p:blipFill>
                    <p:spPr>
                      <a:xfrm>
                        <a:off x="76200" y="1885950"/>
                        <a:ext cx="9450224" cy="2667000"/>
                      </a:xfrm>
                      <a:prstGeom prst="rect">
                        <a:avLst/>
                      </a:prstGeom>
                    </p:spPr>
                  </p:pic>
                </p:oleObj>
              </mc:Fallback>
            </mc:AlternateContent>
          </a:graphicData>
        </a:graphic>
      </p:graphicFrame>
    </p:spTree>
    <p:extLst>
      <p:ext uri="{BB962C8B-B14F-4D97-AF65-F5344CB8AC3E}">
        <p14:creationId xmlns:p14="http://schemas.microsoft.com/office/powerpoint/2010/main" val="2543135725"/>
      </p:ext>
    </p:extLst>
  </p:cSld>
  <p:clrMapOvr>
    <a:masterClrMapping/>
  </p:clrMapOvr>
  <p:transition xmlns:p14="http://schemas.microsoft.com/office/powerpoint/2010/main" spd="slow">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Next for the Characteristics?</a:t>
            </a:r>
            <a:endParaRPr lang="en-US" dirty="0"/>
          </a:p>
        </p:txBody>
      </p:sp>
      <p:sp>
        <p:nvSpPr>
          <p:cNvPr id="3" name="Content Placeholder 2"/>
          <p:cNvSpPr>
            <a:spLocks noGrp="1"/>
          </p:cNvSpPr>
          <p:nvPr>
            <p:ph idx="1"/>
          </p:nvPr>
        </p:nvSpPr>
        <p:spPr>
          <a:xfrm>
            <a:off x="533400" y="1200150"/>
            <a:ext cx="8077200" cy="3505199"/>
          </a:xfrm>
        </p:spPr>
        <p:txBody>
          <a:bodyPr>
            <a:normAutofit fontScale="92500" lnSpcReduction="20000"/>
          </a:bodyPr>
          <a:lstStyle/>
          <a:p>
            <a:r>
              <a:rPr lang="en-US" dirty="0" smtClean="0"/>
              <a:t>Refinement </a:t>
            </a:r>
            <a:r>
              <a:rPr lang="en-US" dirty="0"/>
              <a:t>of definitions and listing of all assays for each characteristic</a:t>
            </a:r>
          </a:p>
          <a:p>
            <a:r>
              <a:rPr lang="en-US" dirty="0" smtClean="0"/>
              <a:t>Development of HT assays specific for each characteristic – Testing of new drugs and chemicals</a:t>
            </a:r>
          </a:p>
          <a:p>
            <a:r>
              <a:rPr lang="en-US" dirty="0"/>
              <a:t>Key characteristics of other endpoints – endocrine disruption; cardiovascular toxicity; reproductive toxicity etc.</a:t>
            </a:r>
          </a:p>
          <a:p>
            <a:endParaRPr lang="en-US" dirty="0" smtClean="0"/>
          </a:p>
        </p:txBody>
      </p:sp>
      <p:sp>
        <p:nvSpPr>
          <p:cNvPr id="5" name="Slide Number Placeholder 4"/>
          <p:cNvSpPr>
            <a:spLocks noGrp="1"/>
          </p:cNvSpPr>
          <p:nvPr>
            <p:ph type="sldNum" sz="quarter" idx="12"/>
          </p:nvPr>
        </p:nvSpPr>
        <p:spPr/>
        <p:txBody>
          <a:bodyPr/>
          <a:lstStyle/>
          <a:p>
            <a:fld id="{5B022472-B7DD-4BF7-861F-B3F487FAA09A}" type="slidenum">
              <a:rPr lang="en-US" smtClean="0"/>
              <a:t>40</a:t>
            </a:fld>
            <a:endParaRPr lang="en-US"/>
          </a:p>
        </p:txBody>
      </p:sp>
    </p:spTree>
    <p:extLst>
      <p:ext uri="{BB962C8B-B14F-4D97-AF65-F5344CB8AC3E}">
        <p14:creationId xmlns:p14="http://schemas.microsoft.com/office/powerpoint/2010/main" val="2381731015"/>
      </p:ext>
    </p:extLst>
  </p:cSld>
  <p:clrMapOvr>
    <a:masterClrMapping/>
  </p:clrMapOvr>
  <p:transition xmlns:p14="http://schemas.microsoft.com/office/powerpoint/2010/main" spd="slow">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chemeClr val="tx2"/>
                </a:solidFill>
              </a:rPr>
              <a:t>Question for the Future</a:t>
            </a:r>
            <a:endParaRPr lang="en-US" sz="4800" b="1" dirty="0">
              <a:solidFill>
                <a:schemeClr val="tx2"/>
              </a:solidFill>
            </a:endParaRPr>
          </a:p>
        </p:txBody>
      </p:sp>
      <p:sp>
        <p:nvSpPr>
          <p:cNvPr id="3" name="Content Placeholder 2"/>
          <p:cNvSpPr>
            <a:spLocks noGrp="1"/>
          </p:cNvSpPr>
          <p:nvPr>
            <p:ph idx="1"/>
          </p:nvPr>
        </p:nvSpPr>
        <p:spPr/>
        <p:txBody>
          <a:bodyPr>
            <a:normAutofit/>
          </a:bodyPr>
          <a:lstStyle/>
          <a:p>
            <a:pPr marL="0" indent="0" algn="ctr">
              <a:buNone/>
            </a:pPr>
            <a:r>
              <a:rPr lang="en-US" sz="4000" dirty="0" smtClean="0"/>
              <a:t>If a chemical possesses multiple key characteristics can we classify it as a possible/probable human carcinogen without any animal bioassay or epidemiological data?</a:t>
            </a:r>
            <a:endParaRPr lang="en-US" sz="4000" dirty="0"/>
          </a:p>
        </p:txBody>
      </p:sp>
    </p:spTree>
    <p:extLst>
      <p:ext uri="{BB962C8B-B14F-4D97-AF65-F5344CB8AC3E}">
        <p14:creationId xmlns:p14="http://schemas.microsoft.com/office/powerpoint/2010/main" val="4179109252"/>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3350"/>
            <a:ext cx="8534400" cy="1984771"/>
          </a:xfrm>
        </p:spPr>
        <p:txBody>
          <a:bodyPr>
            <a:normAutofit/>
          </a:bodyPr>
          <a:lstStyle/>
          <a:p>
            <a:r>
              <a:rPr lang="en-US" sz="3600" dirty="0" smtClean="0"/>
              <a:t>Can gene association data and </a:t>
            </a:r>
            <a:r>
              <a:rPr lang="en-US" sz="3600" dirty="0" err="1" smtClean="0"/>
              <a:t>WikiPathways</a:t>
            </a:r>
            <a:r>
              <a:rPr lang="en-US" sz="3600" dirty="0" smtClean="0"/>
              <a:t> be used to predict the key characteristics and human carcinogenicity?</a:t>
            </a:r>
            <a:endParaRPr lang="en-US" sz="3600" dirty="0"/>
          </a:p>
        </p:txBody>
      </p:sp>
      <p:pic>
        <p:nvPicPr>
          <p:cNvPr id="7" name="Content Placeholder 6"/>
          <p:cNvPicPr>
            <a:picLocks noGrp="1" noChangeAspect="1"/>
          </p:cNvPicPr>
          <p:nvPr>
            <p:ph idx="1"/>
          </p:nvPr>
        </p:nvPicPr>
        <p:blipFill>
          <a:blip r:embed="rId2"/>
          <a:srcRect t="18966" b="18966"/>
          <a:stretch>
            <a:fillRect/>
          </a:stretch>
        </p:blipFill>
        <p:spPr>
          <a:xfrm>
            <a:off x="152400" y="2190750"/>
            <a:ext cx="3928533" cy="2438400"/>
          </a:xfrm>
        </p:spPr>
      </p:pic>
      <p:sp>
        <p:nvSpPr>
          <p:cNvPr id="5" name="Slide Number Placeholder 4"/>
          <p:cNvSpPr>
            <a:spLocks noGrp="1"/>
          </p:cNvSpPr>
          <p:nvPr>
            <p:ph type="sldNum" sz="quarter" idx="12"/>
          </p:nvPr>
        </p:nvSpPr>
        <p:spPr/>
        <p:txBody>
          <a:bodyPr/>
          <a:lstStyle/>
          <a:p>
            <a:fld id="{5B022472-B7DD-4BF7-861F-B3F487FAA09A}" type="slidenum">
              <a:rPr lang="en-US" smtClean="0"/>
              <a:t>42</a:t>
            </a:fld>
            <a:endParaRPr lang="en-US" dirty="0"/>
          </a:p>
        </p:txBody>
      </p:sp>
      <p:sp>
        <p:nvSpPr>
          <p:cNvPr id="8" name="TextBox 7"/>
          <p:cNvSpPr txBox="1"/>
          <p:nvPr/>
        </p:nvSpPr>
        <p:spPr>
          <a:xfrm>
            <a:off x="4419600" y="2190750"/>
            <a:ext cx="3429001" cy="2739211"/>
          </a:xfrm>
          <a:prstGeom prst="rect">
            <a:avLst/>
          </a:prstGeom>
          <a:noFill/>
        </p:spPr>
        <p:txBody>
          <a:bodyPr wrap="square" rtlCol="0">
            <a:spAutoFit/>
          </a:bodyPr>
          <a:lstStyle/>
          <a:p>
            <a:r>
              <a:rPr lang="en-US" sz="2800" dirty="0" smtClean="0">
                <a:solidFill>
                  <a:schemeClr val="accent2"/>
                </a:solidFill>
              </a:rPr>
              <a:t>Linda </a:t>
            </a:r>
            <a:r>
              <a:rPr lang="en-US" sz="2800" dirty="0" err="1" smtClean="0">
                <a:solidFill>
                  <a:schemeClr val="accent2"/>
                </a:solidFill>
              </a:rPr>
              <a:t>Rieswijk</a:t>
            </a:r>
            <a:r>
              <a:rPr lang="en-US" sz="2800" dirty="0" smtClean="0">
                <a:solidFill>
                  <a:schemeClr val="accent2"/>
                </a:solidFill>
              </a:rPr>
              <a:t>,</a:t>
            </a:r>
          </a:p>
          <a:p>
            <a:r>
              <a:rPr lang="en-US" sz="2800" dirty="0" smtClean="0">
                <a:solidFill>
                  <a:schemeClr val="accent2"/>
                </a:solidFill>
              </a:rPr>
              <a:t>Postdoctoral Researcher, </a:t>
            </a:r>
          </a:p>
          <a:p>
            <a:r>
              <a:rPr lang="en-US" sz="2800" dirty="0" smtClean="0">
                <a:solidFill>
                  <a:schemeClr val="accent2"/>
                </a:solidFill>
              </a:rPr>
              <a:t>Smith Lab</a:t>
            </a:r>
          </a:p>
          <a:p>
            <a:r>
              <a:rPr lang="en-US" sz="2000" dirty="0" smtClean="0"/>
              <a:t>Performed </a:t>
            </a:r>
            <a:r>
              <a:rPr lang="en-US" sz="2000" dirty="0" err="1" smtClean="0"/>
              <a:t>cytoscape</a:t>
            </a:r>
            <a:r>
              <a:rPr lang="en-US" sz="2000" dirty="0" smtClean="0"/>
              <a:t> network comparison having manually assigned pathways to KCs</a:t>
            </a:r>
            <a:endParaRPr lang="en-US" sz="2000" dirty="0"/>
          </a:p>
        </p:txBody>
      </p:sp>
    </p:spTree>
    <p:extLst>
      <p:ext uri="{BB962C8B-B14F-4D97-AF65-F5344CB8AC3E}">
        <p14:creationId xmlns:p14="http://schemas.microsoft.com/office/powerpoint/2010/main" val="2670585490"/>
      </p:ext>
    </p:extLst>
  </p:cSld>
  <p:clrMapOvr>
    <a:masterClrMapping/>
  </p:clrMapOvr>
  <p:transition xmlns:p14="http://schemas.microsoft.com/office/powerpoint/2010/main" spd="slow">
    <p:pull/>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p:cNvGraphicFramePr>
          <p:nvPr>
            <p:extLst>
              <p:ext uri="{D42A27DB-BD31-4B8C-83A1-F6EECF244321}">
                <p14:modId xmlns:p14="http://schemas.microsoft.com/office/powerpoint/2010/main" val="306837061"/>
              </p:ext>
            </p:extLst>
          </p:nvPr>
        </p:nvGraphicFramePr>
        <p:xfrm>
          <a:off x="0" y="0"/>
          <a:ext cx="8870767" cy="4988837"/>
        </p:xfrm>
        <a:graphic>
          <a:graphicData uri="http://schemas.openxmlformats.org/drawingml/2006/table">
            <a:tbl>
              <a:tblPr/>
              <a:tblGrid>
                <a:gridCol w="2799773">
                  <a:extLst>
                    <a:ext uri="{9D8B030D-6E8A-4147-A177-3AD203B41FA5}">
                      <a16:colId xmlns:a16="http://schemas.microsoft.com/office/drawing/2014/main" xmlns="" val="3054531288"/>
                    </a:ext>
                  </a:extLst>
                </a:gridCol>
                <a:gridCol w="326069">
                  <a:extLst>
                    <a:ext uri="{9D8B030D-6E8A-4147-A177-3AD203B41FA5}">
                      <a16:colId xmlns:a16="http://schemas.microsoft.com/office/drawing/2014/main" xmlns="" val="320034998"/>
                    </a:ext>
                  </a:extLst>
                </a:gridCol>
                <a:gridCol w="1462092">
                  <a:extLst>
                    <a:ext uri="{9D8B030D-6E8A-4147-A177-3AD203B41FA5}">
                      <a16:colId xmlns:a16="http://schemas.microsoft.com/office/drawing/2014/main" xmlns="" val="2016649854"/>
                    </a:ext>
                  </a:extLst>
                </a:gridCol>
                <a:gridCol w="628845">
                  <a:extLst>
                    <a:ext uri="{9D8B030D-6E8A-4147-A177-3AD203B41FA5}">
                      <a16:colId xmlns:a16="http://schemas.microsoft.com/office/drawing/2014/main" xmlns="" val="3085432948"/>
                    </a:ext>
                  </a:extLst>
                </a:gridCol>
                <a:gridCol w="500747">
                  <a:extLst>
                    <a:ext uri="{9D8B030D-6E8A-4147-A177-3AD203B41FA5}">
                      <a16:colId xmlns:a16="http://schemas.microsoft.com/office/drawing/2014/main" xmlns="" val="1390401445"/>
                    </a:ext>
                  </a:extLst>
                </a:gridCol>
                <a:gridCol w="617201">
                  <a:extLst>
                    <a:ext uri="{9D8B030D-6E8A-4147-A177-3AD203B41FA5}">
                      <a16:colId xmlns:a16="http://schemas.microsoft.com/office/drawing/2014/main" xmlns="" val="1333116537"/>
                    </a:ext>
                  </a:extLst>
                </a:gridCol>
                <a:gridCol w="791879">
                  <a:extLst>
                    <a:ext uri="{9D8B030D-6E8A-4147-A177-3AD203B41FA5}">
                      <a16:colId xmlns:a16="http://schemas.microsoft.com/office/drawing/2014/main" xmlns="" val="2262676129"/>
                    </a:ext>
                  </a:extLst>
                </a:gridCol>
                <a:gridCol w="570619">
                  <a:extLst>
                    <a:ext uri="{9D8B030D-6E8A-4147-A177-3AD203B41FA5}">
                      <a16:colId xmlns:a16="http://schemas.microsoft.com/office/drawing/2014/main" xmlns="" val="3511164586"/>
                    </a:ext>
                  </a:extLst>
                </a:gridCol>
                <a:gridCol w="515583">
                  <a:extLst>
                    <a:ext uri="{9D8B030D-6E8A-4147-A177-3AD203B41FA5}">
                      <a16:colId xmlns:a16="http://schemas.microsoft.com/office/drawing/2014/main" xmlns="" val="2760763352"/>
                    </a:ext>
                  </a:extLst>
                </a:gridCol>
                <a:gridCol w="657959">
                  <a:extLst>
                    <a:ext uri="{9D8B030D-6E8A-4147-A177-3AD203B41FA5}">
                      <a16:colId xmlns:a16="http://schemas.microsoft.com/office/drawing/2014/main" xmlns="" val="903285187"/>
                    </a:ext>
                  </a:extLst>
                </a:gridCol>
              </a:tblGrid>
              <a:tr h="219554">
                <a:tc>
                  <a:txBody>
                    <a:bodyPr/>
                    <a:lstStyle/>
                    <a:p>
                      <a:pPr algn="ctr" fontAlgn="b"/>
                      <a:r>
                        <a:rPr lang="en-US" sz="700" b="1" i="0" u="none" strike="noStrike" dirty="0">
                          <a:solidFill>
                            <a:srgbClr val="000000"/>
                          </a:solidFill>
                          <a:effectLst/>
                          <a:latin typeface="Calibri" panose="020F0502020204030204" pitchFamily="34" charset="0"/>
                        </a:rPr>
                        <a:t>IARC description</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700" b="1" i="0" u="none" strike="noStrike">
                          <a:solidFill>
                            <a:srgbClr val="000000"/>
                          </a:solidFill>
                          <a:effectLst/>
                          <a:latin typeface="Calibri" panose="020F0502020204030204" pitchFamily="34" charset="0"/>
                        </a:rPr>
                        <a:t>IARC group</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700" b="1" i="0" u="none" strike="noStrike">
                          <a:solidFill>
                            <a:srgbClr val="000000"/>
                          </a:solidFill>
                          <a:effectLst/>
                          <a:latin typeface="Calibri" panose="020F0502020204030204" pitchFamily="34" charset="0"/>
                        </a:rPr>
                        <a:t>Chemical name</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700" b="1" i="0" u="none" strike="noStrike">
                          <a:solidFill>
                            <a:srgbClr val="000000"/>
                          </a:solidFill>
                          <a:effectLst/>
                          <a:latin typeface="Calibri" panose="020F0502020204030204" pitchFamily="34" charset="0"/>
                        </a:rPr>
                        <a:t>Chemical abbreviation</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700" b="1" i="0" u="none" strike="noStrike">
                          <a:solidFill>
                            <a:srgbClr val="000000"/>
                          </a:solidFill>
                          <a:effectLst/>
                          <a:latin typeface="Calibri" panose="020F0502020204030204" pitchFamily="34" charset="0"/>
                        </a:rPr>
                        <a:t># genes from CTD</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700" b="1" i="0" u="none" strike="noStrike">
                          <a:solidFill>
                            <a:srgbClr val="000000"/>
                          </a:solidFill>
                          <a:effectLst/>
                          <a:latin typeface="Calibri" panose="020F0502020204030204" pitchFamily="34" charset="0"/>
                        </a:rPr>
                        <a:t># genes chemical-NEO</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700" b="1" i="0" u="none" strike="noStrike">
                          <a:solidFill>
                            <a:srgbClr val="000000"/>
                          </a:solidFill>
                          <a:effectLst/>
                          <a:latin typeface="Calibri" panose="020F0502020204030204" pitchFamily="34" charset="0"/>
                        </a:rPr>
                        <a:t>% of genes related with NEO</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700" b="1" i="0" u="none" strike="noStrike">
                          <a:solidFill>
                            <a:srgbClr val="000000"/>
                          </a:solidFill>
                          <a:effectLst/>
                          <a:latin typeface="Calibri" panose="020F0502020204030204" pitchFamily="34" charset="0"/>
                        </a:rPr>
                        <a:t># genes in pathways</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700" b="1" i="0" u="none" strike="noStrike">
                          <a:solidFill>
                            <a:srgbClr val="000000"/>
                          </a:solidFill>
                          <a:effectLst/>
                          <a:latin typeface="Calibri" panose="020F0502020204030204" pitchFamily="34" charset="0"/>
                        </a:rPr>
                        <a:t># pathways</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700" b="1" i="0" u="none" strike="noStrike">
                          <a:solidFill>
                            <a:srgbClr val="000000"/>
                          </a:solidFill>
                          <a:effectLst/>
                          <a:latin typeface="Calibri" panose="020F0502020204030204" pitchFamily="34" charset="0"/>
                        </a:rPr>
                        <a:t>% of genes in pathways</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83151119"/>
                  </a:ext>
                </a:extLst>
              </a:tr>
              <a:tr h="110969">
                <a:tc>
                  <a:txBody>
                    <a:bodyPr/>
                    <a:lstStyle/>
                    <a:p>
                      <a:pPr algn="ctr" fontAlgn="b"/>
                      <a:r>
                        <a:rPr lang="en-US" sz="700" b="0" i="1" u="none" strike="noStrike">
                          <a:solidFill>
                            <a:srgbClr val="000000"/>
                          </a:solidFill>
                          <a:effectLst/>
                          <a:latin typeface="Calibri" panose="020F0502020204030204" pitchFamily="34" charset="0"/>
                        </a:rPr>
                        <a:t>Group 1 - Carcinogenic to humans</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700" b="0" i="0" u="none" strike="noStrike">
                          <a:solidFill>
                            <a:srgbClr val="000000"/>
                          </a:solidFill>
                          <a:effectLst/>
                          <a:latin typeface="Calibri" panose="020F0502020204030204" pitchFamily="34" charset="0"/>
                        </a:rPr>
                        <a:t>1</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Dioxins</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DX</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14875</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2574</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17.30</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1615</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353</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62.74</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99001633"/>
                  </a:ext>
                </a:extLst>
              </a:tr>
              <a:tr h="110969">
                <a:tc>
                  <a:txBody>
                    <a:bodyPr/>
                    <a:lstStyle/>
                    <a:p>
                      <a:pPr algn="ctr" fontAlgn="b"/>
                      <a:r>
                        <a:rPr lang="en-US" sz="700" b="0" i="0" u="none" strike="noStrike">
                          <a:solidFill>
                            <a:srgbClr val="000000"/>
                          </a:solidFill>
                          <a:effectLst/>
                          <a:latin typeface="Calibri" panose="020F0502020204030204" pitchFamily="34" charset="0"/>
                        </a:rPr>
                        <a:t>n=15</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1</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Aflatoxin B1</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AFB1</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10097</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1839</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18.21</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1099</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333</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59.76</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9450489"/>
                  </a:ext>
                </a:extLst>
              </a:tr>
              <a:tr h="110969">
                <a:tc>
                  <a:txBody>
                    <a:bodyPr/>
                    <a:lstStyle/>
                    <a:p>
                      <a:pPr algn="ctr" fontAlgn="b"/>
                      <a:r>
                        <a:rPr lang="en-US" sz="700" b="0" i="0" u="none" strike="noStrike">
                          <a:solidFill>
                            <a:srgbClr val="000000"/>
                          </a:solidFill>
                          <a:effectLst/>
                          <a:latin typeface="Calibri" panose="020F0502020204030204" pitchFamily="34" charset="0"/>
                        </a:rPr>
                        <a:t> </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700" b="0" i="0" u="none" strike="noStrike" dirty="0">
                          <a:solidFill>
                            <a:srgbClr val="000000"/>
                          </a:solidFill>
                          <a:effectLst/>
                          <a:latin typeface="Calibri" panose="020F0502020204030204" pitchFamily="34" charset="0"/>
                        </a:rPr>
                        <a:t>1</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Arsenic</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AS</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4052</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912</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22.51</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636</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295</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69.74</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46912223"/>
                  </a:ext>
                </a:extLst>
              </a:tr>
              <a:tr h="110969">
                <a:tc>
                  <a:txBody>
                    <a:bodyPr/>
                    <a:lstStyle/>
                    <a:p>
                      <a:pPr algn="ctr" fontAlgn="b"/>
                      <a:r>
                        <a:rPr lang="en-US" sz="700" b="0" i="0" u="none" strike="noStrike">
                          <a:solidFill>
                            <a:srgbClr val="000000"/>
                          </a:solidFill>
                          <a:effectLst/>
                          <a:latin typeface="Calibri" panose="020F0502020204030204" pitchFamily="34" charset="0"/>
                        </a:rPr>
                        <a:t> </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1</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Formaldehyde</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FA</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3531</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787</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22.29</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541</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275</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68.74</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8782415"/>
                  </a:ext>
                </a:extLst>
              </a:tr>
              <a:tr h="110969">
                <a:tc>
                  <a:txBody>
                    <a:bodyPr/>
                    <a:lstStyle/>
                    <a:p>
                      <a:pPr algn="ctr" fontAlgn="b"/>
                      <a:r>
                        <a:rPr lang="en-US" sz="700" b="0" i="0" u="none" strike="noStrike">
                          <a:solidFill>
                            <a:srgbClr val="000000"/>
                          </a:solidFill>
                          <a:effectLst/>
                          <a:latin typeface="Calibri" panose="020F0502020204030204" pitchFamily="34" charset="0"/>
                        </a:rPr>
                        <a:t> </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1</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Cadmium</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CD</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2549</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770</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30.21</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602</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301</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78.18</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01984034"/>
                  </a:ext>
                </a:extLst>
              </a:tr>
              <a:tr h="110969">
                <a:tc>
                  <a:txBody>
                    <a:bodyPr/>
                    <a:lstStyle/>
                    <a:p>
                      <a:pPr algn="ctr" fontAlgn="b"/>
                      <a:r>
                        <a:rPr lang="en-US" sz="700" b="0" i="0" u="none" strike="noStrike" dirty="0">
                          <a:solidFill>
                            <a:srgbClr val="000000"/>
                          </a:solidFill>
                          <a:effectLst/>
                          <a:latin typeface="Calibri" panose="020F0502020204030204" pitchFamily="34" charset="0"/>
                        </a:rPr>
                        <a:t> </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1</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Trichloroethylene</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TCE</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2101</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517</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24.61</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366</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246</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70.79</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31635075"/>
                  </a:ext>
                </a:extLst>
              </a:tr>
              <a:tr h="110969">
                <a:tc>
                  <a:txBody>
                    <a:bodyPr/>
                    <a:lstStyle/>
                    <a:p>
                      <a:pPr algn="ctr" fontAlgn="b"/>
                      <a:r>
                        <a:rPr lang="en-US" sz="700" b="0" i="0" u="none" strike="noStrike">
                          <a:solidFill>
                            <a:srgbClr val="000000"/>
                          </a:solidFill>
                          <a:effectLst/>
                          <a:latin typeface="Calibri" panose="020F0502020204030204" pitchFamily="34" charset="0"/>
                        </a:rPr>
                        <a:t> </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1</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Pentachlorophenol</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PCP</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333333"/>
                          </a:solidFill>
                          <a:effectLst/>
                          <a:latin typeface="Calibri" panose="020F0502020204030204" pitchFamily="34" charset="0"/>
                        </a:rPr>
                        <a:t>1786</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Calibri" panose="020F0502020204030204" pitchFamily="34" charset="0"/>
                        </a:rPr>
                        <a:t>369</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20.66</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250</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206</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67.75</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2404966"/>
                  </a:ext>
                </a:extLst>
              </a:tr>
              <a:tr h="110969">
                <a:tc>
                  <a:txBody>
                    <a:bodyPr/>
                    <a:lstStyle/>
                    <a:p>
                      <a:pPr algn="ctr" fontAlgn="b"/>
                      <a:r>
                        <a:rPr lang="en-US" sz="700" b="0" i="0" u="none" strike="noStrike">
                          <a:solidFill>
                            <a:srgbClr val="000000"/>
                          </a:solidFill>
                          <a:effectLst/>
                          <a:latin typeface="Calibri" panose="020F0502020204030204" pitchFamily="34" charset="0"/>
                        </a:rPr>
                        <a:t> </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1</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Chromium</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CR</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1782</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521</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29.24</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382</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250</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73.32</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08228341"/>
                  </a:ext>
                </a:extLst>
              </a:tr>
              <a:tr h="110969">
                <a:tc>
                  <a:txBody>
                    <a:bodyPr/>
                    <a:lstStyle/>
                    <a:p>
                      <a:pPr algn="ctr" fontAlgn="b"/>
                      <a:r>
                        <a:rPr lang="en-US" sz="700" b="0" i="0" u="none" strike="noStrike">
                          <a:solidFill>
                            <a:srgbClr val="000000"/>
                          </a:solidFill>
                          <a:effectLst/>
                          <a:latin typeface="Calibri" panose="020F0502020204030204" pitchFamily="34" charset="0"/>
                        </a:rPr>
                        <a:t> </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1</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Asbestos</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ASB</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1719</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624</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36.30</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480</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260</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76.92</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48446751"/>
                  </a:ext>
                </a:extLst>
              </a:tr>
              <a:tr h="110969">
                <a:tc>
                  <a:txBody>
                    <a:bodyPr/>
                    <a:lstStyle/>
                    <a:p>
                      <a:pPr algn="ctr" fontAlgn="b"/>
                      <a:r>
                        <a:rPr lang="en-US" sz="700" b="0" i="0" u="none" strike="noStrike">
                          <a:solidFill>
                            <a:srgbClr val="000000"/>
                          </a:solidFill>
                          <a:effectLst/>
                          <a:latin typeface="Calibri" panose="020F0502020204030204" pitchFamily="34" charset="0"/>
                        </a:rPr>
                        <a:t> </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1</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Diethylstilbestrol</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DES</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1400</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577</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41.21</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427</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266</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74.00</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61567461"/>
                  </a:ext>
                </a:extLst>
              </a:tr>
              <a:tr h="110969">
                <a:tc>
                  <a:txBody>
                    <a:bodyPr/>
                    <a:lstStyle/>
                    <a:p>
                      <a:pPr algn="ctr" fontAlgn="b"/>
                      <a:r>
                        <a:rPr lang="en-US" sz="700" b="0" i="0" u="none" strike="noStrike">
                          <a:solidFill>
                            <a:srgbClr val="000000"/>
                          </a:solidFill>
                          <a:effectLst/>
                          <a:latin typeface="Calibri" panose="020F0502020204030204" pitchFamily="34" charset="0"/>
                        </a:rPr>
                        <a:t> </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1</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Benzene</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BZ</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932</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362</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38.84</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278</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215</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76.80</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43854520"/>
                  </a:ext>
                </a:extLst>
              </a:tr>
              <a:tr h="110969">
                <a:tc>
                  <a:txBody>
                    <a:bodyPr/>
                    <a:lstStyle/>
                    <a:p>
                      <a:pPr algn="ctr" fontAlgn="b"/>
                      <a:r>
                        <a:rPr lang="en-US" sz="700" b="0" i="0" u="none" strike="noStrike">
                          <a:solidFill>
                            <a:srgbClr val="000000"/>
                          </a:solidFill>
                          <a:effectLst/>
                          <a:latin typeface="Calibri" panose="020F0502020204030204" pitchFamily="34" charset="0"/>
                        </a:rPr>
                        <a:t> </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1</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Cyclophosphamide</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CP</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903</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426</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47.18</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331</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245</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77.70</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16795952"/>
                  </a:ext>
                </a:extLst>
              </a:tr>
              <a:tr h="110969">
                <a:tc>
                  <a:txBody>
                    <a:bodyPr/>
                    <a:lstStyle/>
                    <a:p>
                      <a:pPr algn="ctr" fontAlgn="b"/>
                      <a:r>
                        <a:rPr lang="en-US" sz="700" b="0" i="0" u="none" strike="noStrike">
                          <a:solidFill>
                            <a:srgbClr val="000000"/>
                          </a:solidFill>
                          <a:effectLst/>
                          <a:latin typeface="Calibri" panose="020F0502020204030204" pitchFamily="34" charset="0"/>
                        </a:rPr>
                        <a:t> </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1</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Lindane</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BHC</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333333"/>
                          </a:solidFill>
                          <a:effectLst/>
                          <a:latin typeface="Calibri" panose="020F0502020204030204" pitchFamily="34" charset="0"/>
                        </a:rPr>
                        <a:t>653</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Calibri" panose="020F0502020204030204" pitchFamily="34" charset="0"/>
                        </a:rPr>
                        <a:t>277</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42.42</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224</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217</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80.87</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94411014"/>
                  </a:ext>
                </a:extLst>
              </a:tr>
              <a:tr h="110969">
                <a:tc>
                  <a:txBody>
                    <a:bodyPr/>
                    <a:lstStyle/>
                    <a:p>
                      <a:pPr algn="ctr" fontAlgn="b"/>
                      <a:r>
                        <a:rPr lang="en-US" sz="700" b="0" i="0" u="none" strike="noStrike">
                          <a:solidFill>
                            <a:srgbClr val="000000"/>
                          </a:solidFill>
                          <a:effectLst/>
                          <a:latin typeface="Calibri" panose="020F0502020204030204" pitchFamily="34" charset="0"/>
                        </a:rPr>
                        <a:t> </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1</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Vinyl Chloride</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VC</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155</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55</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35.48</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35</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55</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63.64</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44388219"/>
                  </a:ext>
                </a:extLst>
              </a:tr>
              <a:tr h="110969">
                <a:tc>
                  <a:txBody>
                    <a:bodyPr/>
                    <a:lstStyle/>
                    <a:p>
                      <a:pPr algn="ctr" fontAlgn="b"/>
                      <a:r>
                        <a:rPr lang="en-US" sz="700" b="0" i="0" u="none" strike="noStrike">
                          <a:solidFill>
                            <a:srgbClr val="000000"/>
                          </a:solidFill>
                          <a:effectLst/>
                          <a:latin typeface="Calibri" panose="020F0502020204030204" pitchFamily="34" charset="0"/>
                        </a:rPr>
                        <a:t> </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4-Aminobiphenyl</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4ABP</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96</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49</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51.04</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27</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29</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55.10</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11048523"/>
                  </a:ext>
                </a:extLst>
              </a:tr>
              <a:tr h="110969">
                <a:tc>
                  <a:txBody>
                    <a:bodyPr/>
                    <a:lstStyle/>
                    <a:p>
                      <a:pPr algn="ctr" fontAlgn="b"/>
                      <a:r>
                        <a:rPr lang="en-US" sz="700" b="0" i="1" u="none" strike="noStrike">
                          <a:solidFill>
                            <a:srgbClr val="000000"/>
                          </a:solidFill>
                          <a:effectLst/>
                          <a:latin typeface="Calibri" panose="020F0502020204030204" pitchFamily="34" charset="0"/>
                        </a:rPr>
                        <a:t>Group 2A - Probably carcinogenic to humans</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700" b="0" i="0" u="none" strike="noStrike">
                          <a:solidFill>
                            <a:srgbClr val="000000"/>
                          </a:solidFill>
                          <a:effectLst/>
                          <a:latin typeface="Calibri" panose="020F0502020204030204" pitchFamily="34" charset="0"/>
                        </a:rPr>
                        <a:t>2A</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Diazinon</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DZN</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333333"/>
                          </a:solidFill>
                          <a:effectLst/>
                          <a:latin typeface="Calibri" panose="020F0502020204030204" pitchFamily="34" charset="0"/>
                        </a:rPr>
                        <a:t>1545</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dirty="0">
                          <a:solidFill>
                            <a:srgbClr val="000000"/>
                          </a:solidFill>
                          <a:effectLst/>
                          <a:latin typeface="Calibri" panose="020F0502020204030204" pitchFamily="34" charset="0"/>
                        </a:rPr>
                        <a:t>451</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29.19</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321</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237</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71.18</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54906534"/>
                  </a:ext>
                </a:extLst>
              </a:tr>
              <a:tr h="219554">
                <a:tc>
                  <a:txBody>
                    <a:bodyPr/>
                    <a:lstStyle/>
                    <a:p>
                      <a:pPr algn="ctr" fontAlgn="b"/>
                      <a:r>
                        <a:rPr lang="en-US" sz="700" b="0" i="0" u="none" strike="noStrike">
                          <a:solidFill>
                            <a:srgbClr val="000000"/>
                          </a:solidFill>
                          <a:effectLst/>
                          <a:latin typeface="Calibri" panose="020F0502020204030204" pitchFamily="34" charset="0"/>
                        </a:rPr>
                        <a:t>n=10</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2A</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Dieldrin, and aldrin metabolized to dieldrin</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DED</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333333"/>
                          </a:solidFill>
                          <a:effectLst/>
                          <a:latin typeface="Calibri" panose="020F0502020204030204" pitchFamily="34" charset="0"/>
                        </a:rPr>
                        <a:t>1374</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Calibri" panose="020F0502020204030204" pitchFamily="34" charset="0"/>
                        </a:rPr>
                        <a:t>389</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28.31</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288</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242</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74.04</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17636651"/>
                  </a:ext>
                </a:extLst>
              </a:tr>
              <a:tr h="110969">
                <a:tc>
                  <a:txBody>
                    <a:bodyPr/>
                    <a:lstStyle/>
                    <a:p>
                      <a:pPr algn="ctr" fontAlgn="b"/>
                      <a:r>
                        <a:rPr lang="en-US" sz="700" b="0" i="0" u="none" strike="noStrike">
                          <a:solidFill>
                            <a:srgbClr val="000000"/>
                          </a:solidFill>
                          <a:effectLst/>
                          <a:latin typeface="Calibri" panose="020F0502020204030204" pitchFamily="34" charset="0"/>
                        </a:rPr>
                        <a:t> </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2A</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Tetrabromobisphenol A</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TBBPA</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333333"/>
                          </a:solidFill>
                          <a:effectLst/>
                          <a:latin typeface="Calibri" panose="020F0502020204030204" pitchFamily="34" charset="0"/>
                        </a:rPr>
                        <a:t>979</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Calibri" panose="020F0502020204030204" pitchFamily="34" charset="0"/>
                        </a:rPr>
                        <a:t>270</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27.58</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204</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211</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75.56</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51361577"/>
                  </a:ext>
                </a:extLst>
              </a:tr>
              <a:tr h="110969">
                <a:tc>
                  <a:txBody>
                    <a:bodyPr/>
                    <a:lstStyle/>
                    <a:p>
                      <a:pPr algn="ctr" fontAlgn="b"/>
                      <a:r>
                        <a:rPr lang="en-US" sz="700" b="0" i="0" u="none" strike="noStrike">
                          <a:solidFill>
                            <a:srgbClr val="000000"/>
                          </a:solidFill>
                          <a:effectLst/>
                          <a:latin typeface="Calibri" panose="020F0502020204030204" pitchFamily="34" charset="0"/>
                        </a:rPr>
                        <a:t> </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2A</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Dichlorodiphenyltrichloro-ethane</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DDT</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333333"/>
                          </a:solidFill>
                          <a:effectLst/>
                          <a:latin typeface="Calibri" panose="020F0502020204030204" pitchFamily="34" charset="0"/>
                        </a:rPr>
                        <a:t>735</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Calibri" panose="020F0502020204030204" pitchFamily="34" charset="0"/>
                        </a:rPr>
                        <a:t>328</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44.63</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273</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229</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83.23</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71400583"/>
                  </a:ext>
                </a:extLst>
              </a:tr>
              <a:tr h="110969">
                <a:tc>
                  <a:txBody>
                    <a:bodyPr/>
                    <a:lstStyle/>
                    <a:p>
                      <a:pPr algn="ctr" fontAlgn="b"/>
                      <a:r>
                        <a:rPr lang="en-US" sz="700" b="0" i="0" u="none" strike="noStrike">
                          <a:solidFill>
                            <a:srgbClr val="000000"/>
                          </a:solidFill>
                          <a:effectLst/>
                          <a:latin typeface="Calibri" panose="020F0502020204030204" pitchFamily="34" charset="0"/>
                        </a:rPr>
                        <a:t> </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2A</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Glyphosate</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GLP</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333333"/>
                          </a:solidFill>
                          <a:effectLst/>
                          <a:latin typeface="Calibri" panose="020F0502020204030204" pitchFamily="34" charset="0"/>
                        </a:rPr>
                        <a:t>561</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Calibri" panose="020F0502020204030204" pitchFamily="34" charset="0"/>
                        </a:rPr>
                        <a:t>175</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31.19</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140</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146</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80.00</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252598"/>
                  </a:ext>
                </a:extLst>
              </a:tr>
              <a:tr h="110969">
                <a:tc>
                  <a:txBody>
                    <a:bodyPr/>
                    <a:lstStyle/>
                    <a:p>
                      <a:pPr algn="ctr" fontAlgn="b"/>
                      <a:r>
                        <a:rPr lang="en-US" sz="700" b="0" i="0" u="none" strike="noStrike">
                          <a:solidFill>
                            <a:srgbClr val="000000"/>
                          </a:solidFill>
                          <a:effectLst/>
                          <a:latin typeface="Calibri" panose="020F0502020204030204" pitchFamily="34" charset="0"/>
                        </a:rPr>
                        <a:t> </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2A</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Hydrazine</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HYD</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333333"/>
                          </a:solidFill>
                          <a:effectLst/>
                          <a:latin typeface="Calibri" panose="020F0502020204030204" pitchFamily="34" charset="0"/>
                        </a:rPr>
                        <a:t>205</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Calibri" panose="020F0502020204030204" pitchFamily="34" charset="0"/>
                        </a:rPr>
                        <a:t>82</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40.00</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38</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28</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46.34</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8550742"/>
                  </a:ext>
                </a:extLst>
              </a:tr>
              <a:tr h="110969">
                <a:tc>
                  <a:txBody>
                    <a:bodyPr/>
                    <a:lstStyle/>
                    <a:p>
                      <a:pPr algn="ctr" fontAlgn="b"/>
                      <a:r>
                        <a:rPr lang="en-US" sz="700" b="0" i="0" u="none" strike="noStrike">
                          <a:solidFill>
                            <a:srgbClr val="000000"/>
                          </a:solidFill>
                          <a:effectLst/>
                          <a:latin typeface="Calibri" panose="020F0502020204030204" pitchFamily="34" charset="0"/>
                        </a:rPr>
                        <a:t> </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2A</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Malathion</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MAL</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333333"/>
                          </a:solidFill>
                          <a:effectLst/>
                          <a:latin typeface="Calibri" panose="020F0502020204030204" pitchFamily="34" charset="0"/>
                        </a:rPr>
                        <a:t>141</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Calibri" panose="020F0502020204030204" pitchFamily="34" charset="0"/>
                        </a:rPr>
                        <a:t>77</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54.61</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65</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116</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84.42</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13171730"/>
                  </a:ext>
                </a:extLst>
              </a:tr>
              <a:tr h="110969">
                <a:tc>
                  <a:txBody>
                    <a:bodyPr/>
                    <a:lstStyle/>
                    <a:p>
                      <a:pPr algn="ctr" fontAlgn="b"/>
                      <a:r>
                        <a:rPr lang="en-US" sz="700" b="0" i="0" u="none" strike="noStrike">
                          <a:solidFill>
                            <a:srgbClr val="000000"/>
                          </a:solidFill>
                          <a:effectLst/>
                          <a:latin typeface="Calibri" panose="020F0502020204030204" pitchFamily="34" charset="0"/>
                        </a:rPr>
                        <a:t> </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2A</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N,N-Dimethylformamide</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DMF</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333333"/>
                          </a:solidFill>
                          <a:effectLst/>
                          <a:latin typeface="Calibri" panose="020F0502020204030204" pitchFamily="34" charset="0"/>
                        </a:rPr>
                        <a:t>58</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Calibri" panose="020F0502020204030204" pitchFamily="34" charset="0"/>
                        </a:rPr>
                        <a:t>24</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41.38</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8</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7</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33.33</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08194406"/>
                  </a:ext>
                </a:extLst>
              </a:tr>
              <a:tr h="110969">
                <a:tc>
                  <a:txBody>
                    <a:bodyPr/>
                    <a:lstStyle/>
                    <a:p>
                      <a:pPr algn="ctr" fontAlgn="b"/>
                      <a:r>
                        <a:rPr lang="en-US" sz="700" b="0" i="0" u="none" strike="noStrike">
                          <a:solidFill>
                            <a:srgbClr val="000000"/>
                          </a:solidFill>
                          <a:effectLst/>
                          <a:latin typeface="Calibri" panose="020F0502020204030204" pitchFamily="34" charset="0"/>
                        </a:rPr>
                        <a:t> </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2A</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2-Mercaptobenzothiazole</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MBT</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333333"/>
                          </a:solidFill>
                          <a:effectLst/>
                          <a:latin typeface="Calibri" panose="020F0502020204030204" pitchFamily="34" charset="0"/>
                        </a:rPr>
                        <a:t>48</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Calibri" panose="020F0502020204030204" pitchFamily="34" charset="0"/>
                        </a:rPr>
                        <a:t>34</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70.83</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29</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42</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85.29</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40975689"/>
                  </a:ext>
                </a:extLst>
              </a:tr>
              <a:tr h="110969">
                <a:tc>
                  <a:txBody>
                    <a:bodyPr/>
                    <a:lstStyle/>
                    <a:p>
                      <a:pPr algn="ctr" fontAlgn="b"/>
                      <a:r>
                        <a:rPr lang="en-US" sz="700" b="0" i="0" u="none" strike="noStrike">
                          <a:solidFill>
                            <a:srgbClr val="000000"/>
                          </a:solidFill>
                          <a:effectLst/>
                          <a:latin typeface="Calibri" panose="020F0502020204030204" pitchFamily="34" charset="0"/>
                        </a:rPr>
                        <a:t> </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2A</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Tetrachloroazobenzene</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TCAB</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333333"/>
                          </a:solidFill>
                          <a:effectLst/>
                          <a:latin typeface="Calibri" panose="020F0502020204030204" pitchFamily="34" charset="0"/>
                        </a:rPr>
                        <a:t>11</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Calibri" panose="020F0502020204030204" pitchFamily="34" charset="0"/>
                        </a:rPr>
                        <a:t>10</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90.91</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9</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4</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90.00</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18658523"/>
                  </a:ext>
                </a:extLst>
              </a:tr>
              <a:tr h="110969">
                <a:tc>
                  <a:txBody>
                    <a:bodyPr/>
                    <a:lstStyle/>
                    <a:p>
                      <a:pPr algn="ctr" fontAlgn="b"/>
                      <a:r>
                        <a:rPr lang="en-US" sz="700" b="0" i="1" u="none" strike="noStrike">
                          <a:solidFill>
                            <a:srgbClr val="000000"/>
                          </a:solidFill>
                          <a:effectLst/>
                          <a:latin typeface="Calibri" panose="020F0502020204030204" pitchFamily="34" charset="0"/>
                        </a:rPr>
                        <a:t>Group 2B         - Possibly carcinogenic to humans</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700" b="0" i="0" u="none" strike="noStrike" dirty="0">
                          <a:solidFill>
                            <a:srgbClr val="000000"/>
                          </a:solidFill>
                          <a:effectLst/>
                          <a:latin typeface="Calibri" panose="020F0502020204030204" pitchFamily="34" charset="0"/>
                        </a:rPr>
                        <a:t>2B</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Vinylidene chloride</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DCE</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333333"/>
                          </a:solidFill>
                          <a:effectLst/>
                          <a:latin typeface="Calibri" panose="020F0502020204030204" pitchFamily="34" charset="0"/>
                        </a:rPr>
                        <a:t>1518</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Calibri" panose="020F0502020204030204" pitchFamily="34" charset="0"/>
                        </a:rPr>
                        <a:t>440</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28.99</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265</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172</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60.23</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82011731"/>
                  </a:ext>
                </a:extLst>
              </a:tr>
              <a:tr h="110969">
                <a:tc>
                  <a:txBody>
                    <a:bodyPr/>
                    <a:lstStyle/>
                    <a:p>
                      <a:pPr algn="ctr" fontAlgn="b"/>
                      <a:r>
                        <a:rPr lang="en-US" sz="700" b="0" i="0" u="none" strike="noStrike" dirty="0" smtClean="0">
                          <a:solidFill>
                            <a:srgbClr val="000000"/>
                          </a:solidFill>
                          <a:effectLst/>
                          <a:latin typeface="Calibri" panose="020F0502020204030204" pitchFamily="34" charset="0"/>
                        </a:rPr>
                        <a:t>n=8</a:t>
                      </a:r>
                      <a:endParaRPr lang="en-US" sz="700" b="0" i="0" u="none" strike="noStrike" dirty="0">
                        <a:solidFill>
                          <a:srgbClr val="000000"/>
                        </a:solidFill>
                        <a:effectLst/>
                        <a:latin typeface="Calibri" panose="020F0502020204030204" pitchFamily="34" charset="0"/>
                      </a:endParaRP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700" b="0" i="0" u="none" strike="noStrike" dirty="0">
                          <a:solidFill>
                            <a:srgbClr val="000000"/>
                          </a:solidFill>
                          <a:effectLst/>
                          <a:latin typeface="Calibri" panose="020F0502020204030204" pitchFamily="34" charset="0"/>
                        </a:rPr>
                        <a:t>2B</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Parathion</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PA</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333333"/>
                          </a:solidFill>
                          <a:effectLst/>
                          <a:latin typeface="Calibri" panose="020F0502020204030204" pitchFamily="34" charset="0"/>
                        </a:rPr>
                        <a:t>890</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Calibri" panose="020F0502020204030204" pitchFamily="34" charset="0"/>
                        </a:rPr>
                        <a:t>264</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29.66</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166</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147</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62.88</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09698774"/>
                  </a:ext>
                </a:extLst>
              </a:tr>
              <a:tr h="110969">
                <a:tc>
                  <a:txBody>
                    <a:bodyPr/>
                    <a:lstStyle/>
                    <a:p>
                      <a:pPr algn="ctr" fontAlgn="b"/>
                      <a:r>
                        <a:rPr lang="en-US" sz="700" b="0" i="0" u="none" strike="noStrike">
                          <a:solidFill>
                            <a:srgbClr val="000000"/>
                          </a:solidFill>
                          <a:effectLst/>
                          <a:latin typeface="Calibri" panose="020F0502020204030204" pitchFamily="34" charset="0"/>
                        </a:rPr>
                        <a:t> </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700" b="0" i="0" u="none" strike="noStrike" dirty="0">
                          <a:solidFill>
                            <a:srgbClr val="000000"/>
                          </a:solidFill>
                          <a:effectLst/>
                          <a:latin typeface="Calibri" panose="020F0502020204030204" pitchFamily="34" charset="0"/>
                        </a:rPr>
                        <a:t>2B</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N,N-Dimethyl-p-toluidine</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DMPT</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333333"/>
                          </a:solidFill>
                          <a:effectLst/>
                          <a:latin typeface="Calibri" panose="020F0502020204030204" pitchFamily="34" charset="0"/>
                        </a:rPr>
                        <a:t>566</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Calibri" panose="020F0502020204030204" pitchFamily="34" charset="0"/>
                        </a:rPr>
                        <a:t>149</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26.33</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59</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73</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39.60</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8106385"/>
                  </a:ext>
                </a:extLst>
              </a:tr>
              <a:tr h="110969">
                <a:tc>
                  <a:txBody>
                    <a:bodyPr/>
                    <a:lstStyle/>
                    <a:p>
                      <a:pPr algn="ctr" fontAlgn="b"/>
                      <a:r>
                        <a:rPr lang="en-US" sz="700" b="0" i="0" u="none" strike="noStrike">
                          <a:solidFill>
                            <a:srgbClr val="000000"/>
                          </a:solidFill>
                          <a:effectLst/>
                          <a:latin typeface="Calibri" panose="020F0502020204030204" pitchFamily="34" charset="0"/>
                        </a:rPr>
                        <a:t> </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700" b="0" i="0" u="none" strike="noStrike" dirty="0">
                          <a:solidFill>
                            <a:srgbClr val="000000"/>
                          </a:solidFill>
                          <a:effectLst/>
                          <a:latin typeface="Calibri" panose="020F0502020204030204" pitchFamily="34" charset="0"/>
                        </a:rPr>
                        <a:t>2B</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2,4-Dichlorophenoxyacetic acid</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24D</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333333"/>
                          </a:solidFill>
                          <a:effectLst/>
                          <a:latin typeface="Calibri" panose="020F0502020204030204" pitchFamily="34" charset="0"/>
                        </a:rPr>
                        <a:t>130</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Calibri" panose="020F0502020204030204" pitchFamily="34" charset="0"/>
                        </a:rPr>
                        <a:t>48</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36.92</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37</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43</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77.08</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03271242"/>
                  </a:ext>
                </a:extLst>
              </a:tr>
              <a:tr h="110969">
                <a:tc>
                  <a:txBody>
                    <a:bodyPr/>
                    <a:lstStyle/>
                    <a:p>
                      <a:pPr algn="ctr" fontAlgn="b"/>
                      <a:r>
                        <a:rPr lang="en-US" sz="700" b="0" i="0" u="none" strike="noStrike">
                          <a:solidFill>
                            <a:srgbClr val="000000"/>
                          </a:solidFill>
                          <a:effectLst/>
                          <a:latin typeface="Calibri" panose="020F0502020204030204" pitchFamily="34" charset="0"/>
                        </a:rPr>
                        <a:t> </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700" b="0" i="0" u="none" strike="noStrike" dirty="0">
                          <a:solidFill>
                            <a:srgbClr val="000000"/>
                          </a:solidFill>
                          <a:effectLst/>
                          <a:latin typeface="Calibri" panose="020F0502020204030204" pitchFamily="34" charset="0"/>
                        </a:rPr>
                        <a:t>2B</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1-Bromopropane</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1BP</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333333"/>
                          </a:solidFill>
                          <a:effectLst/>
                          <a:latin typeface="Calibri" panose="020F0502020204030204" pitchFamily="34" charset="0"/>
                        </a:rPr>
                        <a:t>51</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Calibri" panose="020F0502020204030204" pitchFamily="34" charset="0"/>
                        </a:rPr>
                        <a:t>37</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72.55</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30</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70</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81.08</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06709244"/>
                  </a:ext>
                </a:extLst>
              </a:tr>
              <a:tr h="110969">
                <a:tc>
                  <a:txBody>
                    <a:bodyPr/>
                    <a:lstStyle/>
                    <a:p>
                      <a:pPr algn="ctr" fontAlgn="b"/>
                      <a:r>
                        <a:rPr lang="en-US" sz="700" b="0" i="0" u="none" strike="noStrike">
                          <a:solidFill>
                            <a:srgbClr val="000000"/>
                          </a:solidFill>
                          <a:effectLst/>
                          <a:latin typeface="Calibri" panose="020F0502020204030204" pitchFamily="34" charset="0"/>
                        </a:rPr>
                        <a:t> </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700" b="0" i="0" u="none" strike="noStrike" dirty="0">
                          <a:solidFill>
                            <a:srgbClr val="000000"/>
                          </a:solidFill>
                          <a:effectLst/>
                          <a:latin typeface="Calibri" panose="020F0502020204030204" pitchFamily="34" charset="0"/>
                        </a:rPr>
                        <a:t>2B</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Melamine</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MA</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333333"/>
                          </a:solidFill>
                          <a:effectLst/>
                          <a:latin typeface="Calibri" panose="020F0502020204030204" pitchFamily="34" charset="0"/>
                        </a:rPr>
                        <a:t>28</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Calibri" panose="020F0502020204030204" pitchFamily="34" charset="0"/>
                        </a:rPr>
                        <a:t>23</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82.14</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19</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52</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82.61</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99225516"/>
                  </a:ext>
                </a:extLst>
              </a:tr>
              <a:tr h="110969">
                <a:tc>
                  <a:txBody>
                    <a:bodyPr/>
                    <a:lstStyle/>
                    <a:p>
                      <a:pPr algn="ctr" fontAlgn="b"/>
                      <a:r>
                        <a:rPr lang="en-US" sz="700" b="0" i="0" u="none" strike="noStrike">
                          <a:solidFill>
                            <a:srgbClr val="000000"/>
                          </a:solidFill>
                          <a:effectLst/>
                          <a:latin typeface="Calibri" panose="020F0502020204030204" pitchFamily="34" charset="0"/>
                        </a:rPr>
                        <a:t> </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700" b="0" i="0" u="none" strike="noStrike" dirty="0">
                          <a:solidFill>
                            <a:srgbClr val="000000"/>
                          </a:solidFill>
                          <a:effectLst/>
                          <a:latin typeface="Calibri" panose="020F0502020204030204" pitchFamily="34" charset="0"/>
                        </a:rPr>
                        <a:t>2B</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Pyridine</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PYR</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333333"/>
                          </a:solidFill>
                          <a:effectLst/>
                          <a:latin typeface="Calibri" panose="020F0502020204030204" pitchFamily="34" charset="0"/>
                        </a:rPr>
                        <a:t>17</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Calibri" panose="020F0502020204030204" pitchFamily="34" charset="0"/>
                        </a:rPr>
                        <a:t>12</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70.59</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8</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11</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66.67</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8587396"/>
                  </a:ext>
                </a:extLst>
              </a:tr>
              <a:tr h="110969">
                <a:tc>
                  <a:txBody>
                    <a:bodyPr/>
                    <a:lstStyle/>
                    <a:p>
                      <a:pPr algn="ctr" fontAlgn="b"/>
                      <a:r>
                        <a:rPr lang="en-US" sz="700" b="0" i="0" u="none" strike="noStrike" dirty="0">
                          <a:solidFill>
                            <a:srgbClr val="000000"/>
                          </a:solidFill>
                          <a:effectLst/>
                          <a:latin typeface="Calibri" panose="020F0502020204030204" pitchFamily="34" charset="0"/>
                        </a:rPr>
                        <a:t> </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2B</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Tetrahydrofuran</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THF</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b="0" i="0" u="none" strike="noStrike">
                          <a:solidFill>
                            <a:srgbClr val="333333"/>
                          </a:solidFill>
                          <a:effectLst/>
                          <a:latin typeface="Calibri" panose="020F0502020204030204" pitchFamily="34" charset="0"/>
                        </a:rPr>
                        <a:t>4</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sz="700" b="0" i="0" u="none" strike="noStrike">
                          <a:solidFill>
                            <a:srgbClr val="000000"/>
                          </a:solidFill>
                          <a:effectLst/>
                          <a:latin typeface="Calibri" panose="020F0502020204030204" pitchFamily="34" charset="0"/>
                        </a:rPr>
                        <a:t>3</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75.00</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3</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1</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100.00</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311434308"/>
                  </a:ext>
                </a:extLst>
              </a:tr>
              <a:tr h="110969">
                <a:tc>
                  <a:txBody>
                    <a:bodyPr/>
                    <a:lstStyle/>
                    <a:p>
                      <a:pPr algn="ctr" fontAlgn="b"/>
                      <a:r>
                        <a:rPr lang="en-US" sz="700" b="0" i="1" u="none" strike="noStrike" dirty="0">
                          <a:solidFill>
                            <a:srgbClr val="000000"/>
                          </a:solidFill>
                          <a:effectLst/>
                          <a:latin typeface="Calibri" panose="020F0502020204030204" pitchFamily="34" charset="0"/>
                        </a:rPr>
                        <a:t>Group 3 - Not classifiable as to its carcinogenicity to humans            </a:t>
                      </a:r>
                    </a:p>
                  </a:txBody>
                  <a:tcPr marL="2384" marR="2384" marT="2384"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b"/>
                      <a:r>
                        <a:rPr lang="en-US" sz="700" b="0" i="0" u="none" strike="noStrike">
                          <a:solidFill>
                            <a:srgbClr val="000000"/>
                          </a:solidFill>
                          <a:effectLst/>
                          <a:latin typeface="Calibri" panose="020F0502020204030204" pitchFamily="34" charset="0"/>
                        </a:rPr>
                        <a:t>3</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Acetaminophen</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APAP</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9855</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1961</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19.90</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455</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240</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23.20</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16524080"/>
                  </a:ext>
                </a:extLst>
              </a:tr>
              <a:tr h="110969">
                <a:tc>
                  <a:txBody>
                    <a:bodyPr/>
                    <a:lstStyle/>
                    <a:p>
                      <a:pPr algn="ctr" fontAlgn="b"/>
                      <a:r>
                        <a:rPr lang="en-US" sz="700" b="0" i="0" u="none" strike="noStrike" dirty="0">
                          <a:solidFill>
                            <a:srgbClr val="000000"/>
                          </a:solidFill>
                          <a:effectLst/>
                          <a:latin typeface="Calibri" panose="020F0502020204030204" pitchFamily="34" charset="0"/>
                        </a:rPr>
                        <a:t>n=8</a:t>
                      </a:r>
                    </a:p>
                  </a:txBody>
                  <a:tcPr marL="2384" marR="2384" marT="2384"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700" b="0" i="0" u="none" strike="noStrike" dirty="0">
                          <a:solidFill>
                            <a:srgbClr val="000000"/>
                          </a:solidFill>
                          <a:effectLst/>
                          <a:latin typeface="Calibri" panose="020F0502020204030204" pitchFamily="34" charset="0"/>
                        </a:rPr>
                        <a:t>3</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Paraquat</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PQ</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2342</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616</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26.30</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486</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276</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78.90</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98364179"/>
                  </a:ext>
                </a:extLst>
              </a:tr>
              <a:tr h="110969">
                <a:tc>
                  <a:txBody>
                    <a:bodyPr/>
                    <a:lstStyle/>
                    <a:p>
                      <a:pPr algn="ctr" fontAlgn="b"/>
                      <a:r>
                        <a:rPr lang="en-US" sz="700" b="0" i="0" u="none" strike="noStrike" dirty="0">
                          <a:solidFill>
                            <a:srgbClr val="000000"/>
                          </a:solidFill>
                          <a:effectLst/>
                          <a:latin typeface="Calibri" panose="020F0502020204030204" pitchFamily="34" charset="0"/>
                        </a:rPr>
                        <a:t> </a:t>
                      </a:r>
                    </a:p>
                  </a:txBody>
                  <a:tcPr marL="2384" marR="2384" marT="2384"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700" b="0" i="0" u="none" strike="noStrike" dirty="0">
                          <a:solidFill>
                            <a:srgbClr val="000000"/>
                          </a:solidFill>
                          <a:effectLst/>
                          <a:latin typeface="Calibri" panose="020F0502020204030204" pitchFamily="34" charset="0"/>
                        </a:rPr>
                        <a:t>3</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Fluorouracil</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5FU</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1455</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578</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39.73</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433</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257</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74.91</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75372434"/>
                  </a:ext>
                </a:extLst>
              </a:tr>
              <a:tr h="110969">
                <a:tc>
                  <a:txBody>
                    <a:bodyPr/>
                    <a:lstStyle/>
                    <a:p>
                      <a:pPr algn="ctr" fontAlgn="b"/>
                      <a:r>
                        <a:rPr lang="en-US" sz="700" b="0" i="0" u="none" strike="noStrike">
                          <a:solidFill>
                            <a:srgbClr val="000000"/>
                          </a:solidFill>
                          <a:effectLst/>
                          <a:latin typeface="Calibri" panose="020F0502020204030204" pitchFamily="34" charset="0"/>
                        </a:rPr>
                        <a:t> </a:t>
                      </a:r>
                    </a:p>
                  </a:txBody>
                  <a:tcPr marL="2384" marR="2384" marT="2384"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700" b="0" i="0" u="none" strike="noStrike" dirty="0">
                          <a:solidFill>
                            <a:srgbClr val="000000"/>
                          </a:solidFill>
                          <a:effectLst/>
                          <a:latin typeface="Calibri" panose="020F0502020204030204" pitchFamily="34" charset="0"/>
                        </a:rPr>
                        <a:t>3</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err="1">
                          <a:solidFill>
                            <a:srgbClr val="000000"/>
                          </a:solidFill>
                          <a:effectLst/>
                          <a:latin typeface="Calibri" panose="020F0502020204030204" pitchFamily="34" charset="0"/>
                        </a:rPr>
                        <a:t>Coumarin</a:t>
                      </a:r>
                      <a:endParaRPr lang="en-US" sz="700" b="0" i="0" u="none" strike="noStrike" dirty="0">
                        <a:solidFill>
                          <a:srgbClr val="000000"/>
                        </a:solidFill>
                        <a:effectLst/>
                        <a:latin typeface="Calibri" panose="020F0502020204030204" pitchFamily="34" charset="0"/>
                      </a:endParaRP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COU</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222</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96</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43.24</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70</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111</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72.92</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95026480"/>
                  </a:ext>
                </a:extLst>
              </a:tr>
              <a:tr h="110969">
                <a:tc>
                  <a:txBody>
                    <a:bodyPr/>
                    <a:lstStyle/>
                    <a:p>
                      <a:pPr algn="ctr" fontAlgn="b"/>
                      <a:r>
                        <a:rPr lang="en-US" sz="700" b="0" i="0" u="none" strike="noStrike">
                          <a:solidFill>
                            <a:srgbClr val="000000"/>
                          </a:solidFill>
                          <a:effectLst/>
                          <a:latin typeface="Calibri" panose="020F0502020204030204" pitchFamily="34" charset="0"/>
                        </a:rPr>
                        <a:t> </a:t>
                      </a:r>
                    </a:p>
                  </a:txBody>
                  <a:tcPr marL="2384" marR="2384" marT="2384"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3</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err="1">
                          <a:solidFill>
                            <a:srgbClr val="000000"/>
                          </a:solidFill>
                          <a:effectLst/>
                          <a:latin typeface="Calibri" panose="020F0502020204030204" pitchFamily="34" charset="0"/>
                        </a:rPr>
                        <a:t>Diquat</a:t>
                      </a:r>
                      <a:endParaRPr lang="en-US" sz="700" b="0" i="0" u="none" strike="noStrike" dirty="0">
                        <a:solidFill>
                          <a:srgbClr val="000000"/>
                        </a:solidFill>
                        <a:effectLst/>
                        <a:latin typeface="Calibri" panose="020F0502020204030204" pitchFamily="34" charset="0"/>
                      </a:endParaRP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DQ</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180</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74</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41.11</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52</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102</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70.27</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15679115"/>
                  </a:ext>
                </a:extLst>
              </a:tr>
              <a:tr h="110969">
                <a:tc>
                  <a:txBody>
                    <a:bodyPr/>
                    <a:lstStyle/>
                    <a:p>
                      <a:pPr algn="ctr" fontAlgn="b"/>
                      <a:r>
                        <a:rPr lang="en-US" sz="700" b="0" i="0" u="none" strike="noStrike">
                          <a:solidFill>
                            <a:srgbClr val="000000"/>
                          </a:solidFill>
                          <a:effectLst/>
                          <a:latin typeface="Calibri" panose="020F0502020204030204" pitchFamily="34" charset="0"/>
                        </a:rPr>
                        <a:t> </a:t>
                      </a:r>
                    </a:p>
                  </a:txBody>
                  <a:tcPr marL="2384" marR="2384" marT="2384"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3</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Chloroquine</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CHQ</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159</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91</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57.23</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70</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111</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76.92</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79209681"/>
                  </a:ext>
                </a:extLst>
              </a:tr>
              <a:tr h="110969">
                <a:tc>
                  <a:txBody>
                    <a:bodyPr/>
                    <a:lstStyle/>
                    <a:p>
                      <a:pPr algn="ctr" fontAlgn="b"/>
                      <a:r>
                        <a:rPr lang="en-US" sz="700" b="0" i="0" u="none" strike="noStrike">
                          <a:solidFill>
                            <a:srgbClr val="000000"/>
                          </a:solidFill>
                          <a:effectLst/>
                          <a:latin typeface="Calibri" panose="020F0502020204030204" pitchFamily="34" charset="0"/>
                        </a:rPr>
                        <a:t> </a:t>
                      </a:r>
                    </a:p>
                  </a:txBody>
                  <a:tcPr marL="2384" marR="2384" marT="2384"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3</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Reserpine</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RES</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126</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64</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50.79</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57</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94</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89.06</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21931929"/>
                  </a:ext>
                </a:extLst>
              </a:tr>
              <a:tr h="110969">
                <a:tc>
                  <a:txBody>
                    <a:bodyPr/>
                    <a:lstStyle/>
                    <a:p>
                      <a:pPr algn="ctr" fontAlgn="b"/>
                      <a:r>
                        <a:rPr lang="en-US" sz="700" b="0" i="0" u="none" strike="noStrike">
                          <a:solidFill>
                            <a:srgbClr val="000000"/>
                          </a:solidFill>
                          <a:effectLst/>
                          <a:latin typeface="Calibri" panose="020F0502020204030204" pitchFamily="34" charset="0"/>
                        </a:rPr>
                        <a:t> </a:t>
                      </a:r>
                    </a:p>
                  </a:txBody>
                  <a:tcPr marL="2384" marR="2384" marT="2384"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3</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Ampicilin</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AMP</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101</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54</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53.47</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31</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24</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57.41</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6014522"/>
                  </a:ext>
                </a:extLst>
              </a:tr>
              <a:tr h="110969">
                <a:tc>
                  <a:txBody>
                    <a:bodyPr/>
                    <a:lstStyle/>
                    <a:p>
                      <a:pPr algn="l" fontAlgn="b"/>
                      <a:endParaRPr lang="en-US" sz="700" b="0" i="0" u="none" strike="noStrike" dirty="0">
                        <a:solidFill>
                          <a:srgbClr val="000000"/>
                        </a:solidFill>
                        <a:effectLst/>
                        <a:latin typeface="Calibri" panose="020F0502020204030204" pitchFamily="34" charset="0"/>
                      </a:endParaRPr>
                    </a:p>
                  </a:txBody>
                  <a:tcPr marL="2384" marR="2384" marT="2384"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2384" marR="2384" marT="2384"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2384" marR="2384" marT="2384"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2384" marR="2384" marT="2384"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2384" marR="2384" marT="2384"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2384" marR="2384" marT="2384" marB="0" anchor="b">
                    <a:lnL>
                      <a:noFill/>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l" fontAlgn="b"/>
                      <a:r>
                        <a:rPr lang="en-US" sz="700" b="1" i="0" u="none" strike="noStrike">
                          <a:solidFill>
                            <a:srgbClr val="000000"/>
                          </a:solidFill>
                          <a:effectLst/>
                          <a:latin typeface="Calibri" panose="020F0502020204030204" pitchFamily="34" charset="0"/>
                        </a:rPr>
                        <a:t>Total #</a:t>
                      </a:r>
                    </a:p>
                  </a:txBody>
                  <a:tcPr marL="2384" marR="2384" marT="23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a:solidFill>
                            <a:srgbClr val="000000"/>
                          </a:solidFill>
                          <a:effectLst/>
                          <a:latin typeface="Calibri" panose="020F0502020204030204" pitchFamily="34" charset="0"/>
                        </a:rPr>
                        <a:t>355</a:t>
                      </a: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700" b="0" i="0" u="none" strike="noStrike" dirty="0" smtClean="0">
                          <a:solidFill>
                            <a:srgbClr val="000000"/>
                          </a:solidFill>
                          <a:effectLst/>
                          <a:latin typeface="Calibri" panose="020F0502020204030204" pitchFamily="34" charset="0"/>
                        </a:rPr>
                        <a:t>1756</a:t>
                      </a:r>
                      <a:endParaRPr lang="en-US" sz="700" b="0" i="0" u="none" strike="noStrike" dirty="0">
                        <a:solidFill>
                          <a:srgbClr val="000000"/>
                        </a:solidFill>
                        <a:effectLst/>
                        <a:latin typeface="Calibri" panose="020F0502020204030204" pitchFamily="34" charset="0"/>
                      </a:endParaRPr>
                    </a:p>
                  </a:txBody>
                  <a:tcPr marL="2384" marR="2384" marT="23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700" b="0" i="0" u="none" strike="noStrike" dirty="0">
                        <a:solidFill>
                          <a:srgbClr val="000000"/>
                        </a:solidFill>
                        <a:effectLst/>
                        <a:latin typeface="Calibri" panose="020F0502020204030204" pitchFamily="34" charset="0"/>
                      </a:endParaRPr>
                    </a:p>
                  </a:txBody>
                  <a:tcPr marL="2384" marR="2384" marT="2384" marB="0" anchor="b">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xmlns="" val="2027540995"/>
                  </a:ext>
                </a:extLst>
              </a:tr>
            </a:tbl>
          </a:graphicData>
        </a:graphic>
      </p:graphicFrame>
    </p:spTree>
    <p:extLst>
      <p:ext uri="{BB962C8B-B14F-4D97-AF65-F5344CB8AC3E}">
        <p14:creationId xmlns:p14="http://schemas.microsoft.com/office/powerpoint/2010/main" val="2144812224"/>
      </p:ext>
    </p:extLst>
  </p:cSld>
  <p:clrMapOvr>
    <a:masterClrMapping/>
  </p:clrMapOvr>
  <p:transition xmlns:p14="http://schemas.microsoft.com/office/powerpoint/2010/main" spd="slow">
    <p:pull/>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4528"/>
            <a:ext cx="7886700" cy="994172"/>
          </a:xfrm>
        </p:spPr>
        <p:txBody>
          <a:bodyPr>
            <a:noAutofit/>
          </a:bodyPr>
          <a:lstStyle/>
          <a:p>
            <a:pPr algn="r"/>
            <a:r>
              <a:rPr lang="en-US" sz="1800" b="1" dirty="0"/>
              <a:t>Group 1 (not group 2B nor 2A)</a:t>
            </a:r>
            <a:br>
              <a:rPr lang="en-US" sz="1800" b="1" dirty="0"/>
            </a:br>
            <a:r>
              <a:rPr lang="en-US" sz="1100" b="1" dirty="0"/>
              <a:t>Red nodes = Pathways (80% presence Group 1 </a:t>
            </a:r>
            <a:r>
              <a:rPr lang="en-US" sz="1100" b="1" dirty="0">
                <a:sym typeface="Wingdings" panose="05000000000000000000" pitchFamily="2" charset="2"/>
              </a:rPr>
              <a:t> 39</a:t>
            </a:r>
            <a:r>
              <a:rPr lang="en-US" sz="1100" b="1" dirty="0"/>
              <a:t>)</a:t>
            </a:r>
            <a:br>
              <a:rPr lang="en-US" sz="1100" b="1" dirty="0"/>
            </a:br>
            <a:r>
              <a:rPr lang="en-US" sz="1100" b="1" dirty="0"/>
              <a:t>Blue nodes = Common Genes (80% presence Group 1 </a:t>
            </a:r>
            <a:r>
              <a:rPr lang="en-US" sz="1100" b="1" dirty="0">
                <a:sym typeface="Wingdings" panose="05000000000000000000" pitchFamily="2" charset="2"/>
              </a:rPr>
              <a:t> 6</a:t>
            </a:r>
            <a:r>
              <a:rPr lang="en-US" sz="1100" b="1" dirty="0"/>
              <a:t>)</a:t>
            </a:r>
            <a:br>
              <a:rPr lang="en-US" sz="1100" b="1" dirty="0"/>
            </a:br>
            <a:r>
              <a:rPr lang="en-US" sz="1100" b="1" dirty="0"/>
              <a:t>Light Grey nodes = All Genes (no selection </a:t>
            </a:r>
            <a:r>
              <a:rPr lang="en-US" sz="1100" b="1" dirty="0">
                <a:sym typeface="Wingdings" panose="05000000000000000000" pitchFamily="2" charset="2"/>
              </a:rPr>
              <a:t> 422</a:t>
            </a:r>
            <a:r>
              <a:rPr lang="en-US" sz="1100" b="1" dirty="0"/>
              <a:t>)</a:t>
            </a:r>
            <a:br>
              <a:rPr lang="en-US" sz="1100" b="1" dirty="0"/>
            </a:br>
            <a:endParaRPr lang="en-US" sz="1100" b="1" dirty="0"/>
          </a:p>
        </p:txBody>
      </p:sp>
      <p:grpSp>
        <p:nvGrpSpPr>
          <p:cNvPr id="34" name="Group 33"/>
          <p:cNvGrpSpPr/>
          <p:nvPr/>
        </p:nvGrpSpPr>
        <p:grpSpPr>
          <a:xfrm>
            <a:off x="8337078" y="978699"/>
            <a:ext cx="507674" cy="3525215"/>
            <a:chOff x="10247022" y="1525772"/>
            <a:chExt cx="676898" cy="4700286"/>
          </a:xfrm>
        </p:grpSpPr>
        <p:sp>
          <p:nvSpPr>
            <p:cNvPr id="5" name="Heptagon 4"/>
            <p:cNvSpPr/>
            <p:nvPr/>
          </p:nvSpPr>
          <p:spPr>
            <a:xfrm>
              <a:off x="10344921" y="2090389"/>
              <a:ext cx="481101" cy="479702"/>
            </a:xfrm>
            <a:prstGeom prst="heptagon">
              <a:avLst/>
            </a:prstGeom>
            <a:solidFill>
              <a:srgbClr val="095BFF"/>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200" b="1" dirty="0"/>
                <a:t>1.</a:t>
              </a:r>
            </a:p>
          </p:txBody>
        </p:sp>
        <p:sp>
          <p:nvSpPr>
            <p:cNvPr id="6" name="Heptagon 5"/>
            <p:cNvSpPr/>
            <p:nvPr/>
          </p:nvSpPr>
          <p:spPr>
            <a:xfrm>
              <a:off x="10344921" y="2655006"/>
              <a:ext cx="481101" cy="479702"/>
            </a:xfrm>
            <a:prstGeom prst="heptagon">
              <a:avLst/>
            </a:prstGeom>
            <a:solidFill>
              <a:srgbClr val="FF5229"/>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200" b="1" dirty="0"/>
                <a:t>3.</a:t>
              </a:r>
            </a:p>
          </p:txBody>
        </p:sp>
        <p:sp>
          <p:nvSpPr>
            <p:cNvPr id="7" name="Heptagon 6"/>
            <p:cNvSpPr/>
            <p:nvPr/>
          </p:nvSpPr>
          <p:spPr>
            <a:xfrm>
              <a:off x="10344921" y="3219623"/>
              <a:ext cx="481101" cy="479702"/>
            </a:xfrm>
            <a:prstGeom prst="heptagon">
              <a:avLst/>
            </a:prstGeom>
            <a:solidFill>
              <a:srgbClr val="66CCFF"/>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b="1" dirty="0"/>
                <a:t>4.</a:t>
              </a:r>
            </a:p>
          </p:txBody>
        </p:sp>
        <p:sp>
          <p:nvSpPr>
            <p:cNvPr id="8" name="Heptagon 7"/>
            <p:cNvSpPr/>
            <p:nvPr/>
          </p:nvSpPr>
          <p:spPr>
            <a:xfrm>
              <a:off x="10344921" y="3784240"/>
              <a:ext cx="481101" cy="479702"/>
            </a:xfrm>
            <a:prstGeom prst="heptagon">
              <a:avLst/>
            </a:prstGeom>
            <a:solidFill>
              <a:srgbClr val="FFCC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200" b="1" dirty="0"/>
                <a:t>5.</a:t>
              </a:r>
            </a:p>
          </p:txBody>
        </p:sp>
        <p:sp>
          <p:nvSpPr>
            <p:cNvPr id="10" name="Heptagon 9"/>
            <p:cNvSpPr/>
            <p:nvPr/>
          </p:nvSpPr>
          <p:spPr>
            <a:xfrm>
              <a:off x="10344921" y="4348857"/>
              <a:ext cx="481101" cy="479702"/>
            </a:xfrm>
            <a:prstGeom prst="heptagon">
              <a:avLst/>
            </a:prstGeom>
            <a:solidFill>
              <a:srgbClr val="33CC33"/>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b="1" dirty="0"/>
                <a:t>7.</a:t>
              </a:r>
            </a:p>
          </p:txBody>
        </p:sp>
        <p:sp>
          <p:nvSpPr>
            <p:cNvPr id="13" name="Heptagon 12"/>
            <p:cNvSpPr/>
            <p:nvPr/>
          </p:nvSpPr>
          <p:spPr>
            <a:xfrm>
              <a:off x="10247022" y="4913474"/>
              <a:ext cx="676898" cy="613834"/>
            </a:xfrm>
            <a:prstGeom prst="heptagon">
              <a:avLst/>
            </a:prstGeom>
            <a:solidFill>
              <a:srgbClr val="CC33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200" b="1" dirty="0"/>
                <a:t>10.</a:t>
              </a:r>
            </a:p>
          </p:txBody>
        </p:sp>
        <p:sp>
          <p:nvSpPr>
            <p:cNvPr id="14" name="Heptagon 13"/>
            <p:cNvSpPr/>
            <p:nvPr/>
          </p:nvSpPr>
          <p:spPr>
            <a:xfrm>
              <a:off x="10247022" y="5612224"/>
              <a:ext cx="676898" cy="613834"/>
            </a:xfrm>
            <a:prstGeom prst="heptagon">
              <a:avLst/>
            </a:prstGeom>
            <a:solidFill>
              <a:srgbClr val="C8289E"/>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200" b="1" dirty="0"/>
                <a:t>11.</a:t>
              </a:r>
            </a:p>
          </p:txBody>
        </p:sp>
        <p:sp>
          <p:nvSpPr>
            <p:cNvPr id="15" name="Heptagon 14"/>
            <p:cNvSpPr/>
            <p:nvPr/>
          </p:nvSpPr>
          <p:spPr>
            <a:xfrm>
              <a:off x="10344921" y="1525772"/>
              <a:ext cx="481101" cy="479702"/>
            </a:xfrm>
            <a:prstGeom prst="heptagon">
              <a:avLst/>
            </a:prstGeom>
            <a:solidFill>
              <a:srgbClr val="999999"/>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200" b="1" dirty="0"/>
                <a:t>0.</a:t>
              </a:r>
            </a:p>
          </p:txBody>
        </p:sp>
      </p:grpSp>
      <p:pic>
        <p:nvPicPr>
          <p:cNvPr id="37" name="Content Placeholder 3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9897"/>
          <a:stretch/>
        </p:blipFill>
        <p:spPr>
          <a:xfrm>
            <a:off x="0" y="1028700"/>
            <a:ext cx="7937500" cy="4114800"/>
          </a:xfrm>
        </p:spPr>
      </p:pic>
    </p:spTree>
    <p:extLst>
      <p:ext uri="{BB962C8B-B14F-4D97-AF65-F5344CB8AC3E}">
        <p14:creationId xmlns:p14="http://schemas.microsoft.com/office/powerpoint/2010/main" val="50803027"/>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Title 1"/>
          <p:cNvSpPr txBox="1">
            <a:spLocks/>
          </p:cNvSpPr>
          <p:nvPr/>
        </p:nvSpPr>
        <p:spPr>
          <a:xfrm>
            <a:off x="641704" y="53059"/>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Contribution of each IARC group to the pathways/genes (% from total # chemicals in each group)</a:t>
            </a:r>
          </a:p>
        </p:txBody>
      </p:sp>
      <p:pic>
        <p:nvPicPr>
          <p:cNvPr id="5" name="Picture 4"/>
          <p:cNvPicPr>
            <a:picLocks noChangeAspect="1"/>
          </p:cNvPicPr>
          <p:nvPr/>
        </p:nvPicPr>
        <p:blipFill>
          <a:blip r:embed="rId2"/>
          <a:stretch>
            <a:fillRect/>
          </a:stretch>
        </p:blipFill>
        <p:spPr>
          <a:xfrm>
            <a:off x="1" y="1028700"/>
            <a:ext cx="8809283" cy="4114800"/>
          </a:xfrm>
          <a:prstGeom prst="rect">
            <a:avLst/>
          </a:prstGeom>
        </p:spPr>
      </p:pic>
      <p:grpSp>
        <p:nvGrpSpPr>
          <p:cNvPr id="6" name="Group 5"/>
          <p:cNvGrpSpPr/>
          <p:nvPr/>
        </p:nvGrpSpPr>
        <p:grpSpPr>
          <a:xfrm>
            <a:off x="8286676" y="3086100"/>
            <a:ext cx="1025540" cy="789525"/>
            <a:chOff x="10336212" y="925418"/>
            <a:chExt cx="1367386" cy="1052700"/>
          </a:xfrm>
        </p:grpSpPr>
        <p:pic>
          <p:nvPicPr>
            <p:cNvPr id="7" name="Picture 6"/>
            <p:cNvPicPr>
              <a:picLocks noChangeAspect="1"/>
            </p:cNvPicPr>
            <p:nvPr/>
          </p:nvPicPr>
          <p:blipFill>
            <a:blip r:embed="rId3"/>
            <a:stretch>
              <a:fillRect/>
            </a:stretch>
          </p:blipFill>
          <p:spPr>
            <a:xfrm>
              <a:off x="10336212" y="949032"/>
              <a:ext cx="333375" cy="971550"/>
            </a:xfrm>
            <a:prstGeom prst="rect">
              <a:avLst/>
            </a:prstGeom>
          </p:spPr>
        </p:pic>
        <p:sp>
          <p:nvSpPr>
            <p:cNvPr id="8" name="TextBox 7"/>
            <p:cNvSpPr txBox="1"/>
            <p:nvPr/>
          </p:nvSpPr>
          <p:spPr>
            <a:xfrm>
              <a:off x="10625049" y="925418"/>
              <a:ext cx="925828" cy="348813"/>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Group 1</a:t>
              </a:r>
            </a:p>
          </p:txBody>
        </p:sp>
        <p:sp>
          <p:nvSpPr>
            <p:cNvPr id="9" name="TextBox 8"/>
            <p:cNvSpPr txBox="1"/>
            <p:nvPr/>
          </p:nvSpPr>
          <p:spPr>
            <a:xfrm>
              <a:off x="10636640" y="1151290"/>
              <a:ext cx="1066958" cy="348813"/>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Group 2A</a:t>
              </a:r>
            </a:p>
          </p:txBody>
        </p:sp>
        <p:sp>
          <p:nvSpPr>
            <p:cNvPr id="10" name="TextBox 9"/>
            <p:cNvSpPr txBox="1"/>
            <p:nvPr/>
          </p:nvSpPr>
          <p:spPr>
            <a:xfrm>
              <a:off x="10625441" y="1399118"/>
              <a:ext cx="1051279" cy="348813"/>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Group 2B</a:t>
              </a:r>
            </a:p>
          </p:txBody>
        </p:sp>
        <p:sp>
          <p:nvSpPr>
            <p:cNvPr id="11" name="TextBox 10"/>
            <p:cNvSpPr txBox="1"/>
            <p:nvPr/>
          </p:nvSpPr>
          <p:spPr>
            <a:xfrm>
              <a:off x="10644539" y="1629305"/>
              <a:ext cx="925828" cy="348813"/>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Group 3</a:t>
              </a:r>
            </a:p>
          </p:txBody>
        </p:sp>
      </p:grpSp>
      <p:grpSp>
        <p:nvGrpSpPr>
          <p:cNvPr id="13" name="Group 12"/>
          <p:cNvGrpSpPr/>
          <p:nvPr/>
        </p:nvGrpSpPr>
        <p:grpSpPr>
          <a:xfrm>
            <a:off x="1238177" y="1189330"/>
            <a:ext cx="3854550" cy="3544595"/>
            <a:chOff x="781821" y="1806614"/>
            <a:chExt cx="5139400" cy="4726126"/>
          </a:xfrm>
        </p:grpSpPr>
        <p:sp>
          <p:nvSpPr>
            <p:cNvPr id="14" name="Heptagon 13"/>
            <p:cNvSpPr/>
            <p:nvPr/>
          </p:nvSpPr>
          <p:spPr>
            <a:xfrm>
              <a:off x="1543821" y="3431819"/>
              <a:ext cx="481101" cy="479702"/>
            </a:xfrm>
            <a:prstGeom prst="heptagon">
              <a:avLst/>
            </a:prstGeom>
            <a:solidFill>
              <a:srgbClr val="095BFF"/>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1.</a:t>
              </a:r>
            </a:p>
          </p:txBody>
        </p:sp>
        <p:sp>
          <p:nvSpPr>
            <p:cNvPr id="15" name="Heptagon 14"/>
            <p:cNvSpPr/>
            <p:nvPr/>
          </p:nvSpPr>
          <p:spPr>
            <a:xfrm>
              <a:off x="2407421" y="2566106"/>
              <a:ext cx="481101" cy="479702"/>
            </a:xfrm>
            <a:prstGeom prst="heptagon">
              <a:avLst/>
            </a:prstGeom>
            <a:solidFill>
              <a:srgbClr val="FF5229"/>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3.</a:t>
              </a:r>
            </a:p>
          </p:txBody>
        </p:sp>
        <p:sp>
          <p:nvSpPr>
            <p:cNvPr id="16" name="Heptagon 15"/>
            <p:cNvSpPr/>
            <p:nvPr/>
          </p:nvSpPr>
          <p:spPr>
            <a:xfrm>
              <a:off x="3398021" y="1806614"/>
              <a:ext cx="481101" cy="479702"/>
            </a:xfrm>
            <a:prstGeom prst="heptagon">
              <a:avLst/>
            </a:prstGeom>
            <a:solidFill>
              <a:srgbClr val="66CCFF"/>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4.</a:t>
              </a:r>
            </a:p>
          </p:txBody>
        </p:sp>
        <p:sp>
          <p:nvSpPr>
            <p:cNvPr id="17" name="Heptagon 16"/>
            <p:cNvSpPr/>
            <p:nvPr/>
          </p:nvSpPr>
          <p:spPr>
            <a:xfrm>
              <a:off x="4763222" y="2046465"/>
              <a:ext cx="481101" cy="479702"/>
            </a:xfrm>
            <a:prstGeom prst="heptagon">
              <a:avLst/>
            </a:prstGeom>
            <a:solidFill>
              <a:srgbClr val="FFCC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5.</a:t>
              </a:r>
            </a:p>
          </p:txBody>
        </p:sp>
        <p:sp>
          <p:nvSpPr>
            <p:cNvPr id="18" name="Heptagon 17"/>
            <p:cNvSpPr/>
            <p:nvPr/>
          </p:nvSpPr>
          <p:spPr>
            <a:xfrm>
              <a:off x="5244323" y="3082155"/>
              <a:ext cx="481101" cy="479702"/>
            </a:xfrm>
            <a:prstGeom prst="heptagon">
              <a:avLst/>
            </a:prstGeom>
            <a:solidFill>
              <a:srgbClr val="33CC33"/>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7.</a:t>
              </a:r>
            </a:p>
          </p:txBody>
        </p:sp>
        <p:sp>
          <p:nvSpPr>
            <p:cNvPr id="19" name="Heptagon 18"/>
            <p:cNvSpPr/>
            <p:nvPr/>
          </p:nvSpPr>
          <p:spPr>
            <a:xfrm>
              <a:off x="5244323" y="5227754"/>
              <a:ext cx="676898" cy="613834"/>
            </a:xfrm>
            <a:prstGeom prst="heptagon">
              <a:avLst/>
            </a:prstGeom>
            <a:solidFill>
              <a:srgbClr val="CC33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10.</a:t>
              </a:r>
            </a:p>
          </p:txBody>
        </p:sp>
        <p:sp>
          <p:nvSpPr>
            <p:cNvPr id="20" name="Heptagon 19"/>
            <p:cNvSpPr/>
            <p:nvPr/>
          </p:nvSpPr>
          <p:spPr>
            <a:xfrm>
              <a:off x="2721123" y="5975822"/>
              <a:ext cx="676898" cy="556918"/>
            </a:xfrm>
            <a:prstGeom prst="heptagon">
              <a:avLst/>
            </a:prstGeom>
            <a:solidFill>
              <a:srgbClr val="C8289E"/>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11.</a:t>
              </a:r>
            </a:p>
          </p:txBody>
        </p:sp>
        <p:sp>
          <p:nvSpPr>
            <p:cNvPr id="21" name="Heptagon 20"/>
            <p:cNvSpPr/>
            <p:nvPr/>
          </p:nvSpPr>
          <p:spPr>
            <a:xfrm>
              <a:off x="781821" y="4673623"/>
              <a:ext cx="481101" cy="479702"/>
            </a:xfrm>
            <a:prstGeom prst="heptagon">
              <a:avLst/>
            </a:prstGeom>
            <a:solidFill>
              <a:srgbClr val="999999"/>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0.</a:t>
              </a:r>
            </a:p>
          </p:txBody>
        </p:sp>
      </p:grpSp>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20757" r="56149" b="6142"/>
          <a:stretch/>
        </p:blipFill>
        <p:spPr>
          <a:xfrm>
            <a:off x="7153185" y="3028081"/>
            <a:ext cx="1119364" cy="2125118"/>
          </a:xfrm>
          <a:prstGeom prst="rect">
            <a:avLst/>
          </a:prstGeom>
          <a:ln w="63500" cap="sq">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softEdge rad="0"/>
          </a:effectLst>
        </p:spPr>
      </p:pic>
      <p:pic>
        <p:nvPicPr>
          <p:cNvPr id="24" name="Picture 23"/>
          <p:cNvPicPr>
            <a:picLocks noChangeAspect="1"/>
          </p:cNvPicPr>
          <p:nvPr/>
        </p:nvPicPr>
        <p:blipFill>
          <a:blip r:embed="rId5"/>
          <a:stretch>
            <a:fillRect/>
          </a:stretch>
        </p:blipFill>
        <p:spPr>
          <a:xfrm>
            <a:off x="6067967" y="1032401"/>
            <a:ext cx="3089087" cy="1995680"/>
          </a:xfrm>
          <a:prstGeom prst="rect">
            <a:avLst/>
          </a:prstGeom>
        </p:spPr>
      </p:pic>
    </p:spTree>
    <p:extLst>
      <p:ext uri="{BB962C8B-B14F-4D97-AF65-F5344CB8AC3E}">
        <p14:creationId xmlns:p14="http://schemas.microsoft.com/office/powerpoint/2010/main" val="2131599362"/>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9690"/>
          <a:stretch/>
        </p:blipFill>
        <p:spPr>
          <a:xfrm>
            <a:off x="0" y="1028700"/>
            <a:ext cx="9009511" cy="4114800"/>
          </a:xfrm>
        </p:spPr>
      </p:pic>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Group 1</a:t>
            </a:r>
            <a:endParaRPr lang="en-US" sz="1200" dirty="0">
              <a:latin typeface="Arial" panose="020B0604020202020204" pitchFamily="34" charset="0"/>
              <a:cs typeface="Arial" panose="020B0604020202020204" pitchFamily="34" charset="0"/>
            </a:endParaRPr>
          </a:p>
        </p:txBody>
      </p:sp>
      <p:grpSp>
        <p:nvGrpSpPr>
          <p:cNvPr id="4" name="Group 3"/>
          <p:cNvGrpSpPr/>
          <p:nvPr/>
        </p:nvGrpSpPr>
        <p:grpSpPr>
          <a:xfrm>
            <a:off x="1238177" y="1189330"/>
            <a:ext cx="3854550" cy="3544595"/>
            <a:chOff x="1650903" y="1585774"/>
            <a:chExt cx="5139400" cy="4726126"/>
          </a:xfrm>
        </p:grpSpPr>
        <p:sp>
          <p:nvSpPr>
            <p:cNvPr id="8" name="Heptagon 7"/>
            <p:cNvSpPr/>
            <p:nvPr/>
          </p:nvSpPr>
          <p:spPr>
            <a:xfrm>
              <a:off x="2412903" y="3210979"/>
              <a:ext cx="481101" cy="479702"/>
            </a:xfrm>
            <a:prstGeom prst="heptagon">
              <a:avLst/>
            </a:prstGeom>
            <a:solidFill>
              <a:schemeClr val="bg1">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1.</a:t>
              </a:r>
            </a:p>
          </p:txBody>
        </p:sp>
        <p:sp>
          <p:nvSpPr>
            <p:cNvPr id="9" name="Heptagon 8"/>
            <p:cNvSpPr/>
            <p:nvPr/>
          </p:nvSpPr>
          <p:spPr>
            <a:xfrm>
              <a:off x="3276503" y="2345266"/>
              <a:ext cx="481101" cy="479702"/>
            </a:xfrm>
            <a:prstGeom prst="heptagon">
              <a:avLst/>
            </a:prstGeom>
            <a:solidFill>
              <a:schemeClr val="bg1">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3.</a:t>
              </a:r>
            </a:p>
          </p:txBody>
        </p:sp>
        <p:sp>
          <p:nvSpPr>
            <p:cNvPr id="10" name="Heptagon 9"/>
            <p:cNvSpPr/>
            <p:nvPr/>
          </p:nvSpPr>
          <p:spPr>
            <a:xfrm>
              <a:off x="4267103" y="1585774"/>
              <a:ext cx="481101" cy="479702"/>
            </a:xfrm>
            <a:prstGeom prst="heptagon">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4.</a:t>
              </a:r>
            </a:p>
          </p:txBody>
        </p:sp>
        <p:sp>
          <p:nvSpPr>
            <p:cNvPr id="11" name="Heptagon 10"/>
            <p:cNvSpPr/>
            <p:nvPr/>
          </p:nvSpPr>
          <p:spPr>
            <a:xfrm>
              <a:off x="5632304" y="1825625"/>
              <a:ext cx="481101" cy="479702"/>
            </a:xfrm>
            <a:prstGeom prst="heptagon">
              <a:avLst/>
            </a:prstGeom>
            <a:solidFill>
              <a:schemeClr val="bg1">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5.</a:t>
              </a:r>
            </a:p>
          </p:txBody>
        </p:sp>
        <p:sp>
          <p:nvSpPr>
            <p:cNvPr id="12" name="Heptagon 11"/>
            <p:cNvSpPr/>
            <p:nvPr/>
          </p:nvSpPr>
          <p:spPr>
            <a:xfrm>
              <a:off x="6113405" y="2861315"/>
              <a:ext cx="481101" cy="479702"/>
            </a:xfrm>
            <a:prstGeom prst="heptagon">
              <a:avLst/>
            </a:prstGeom>
            <a:solidFill>
              <a:schemeClr val="bg1">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7.</a:t>
              </a:r>
            </a:p>
          </p:txBody>
        </p:sp>
        <p:sp>
          <p:nvSpPr>
            <p:cNvPr id="13" name="Heptagon 12"/>
            <p:cNvSpPr/>
            <p:nvPr/>
          </p:nvSpPr>
          <p:spPr>
            <a:xfrm>
              <a:off x="6113405" y="5006914"/>
              <a:ext cx="676898" cy="613834"/>
            </a:xfrm>
            <a:prstGeom prst="heptagon">
              <a:avLst/>
            </a:prstGeom>
            <a:solidFill>
              <a:schemeClr val="bg1">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10.</a:t>
              </a:r>
            </a:p>
          </p:txBody>
        </p:sp>
        <p:sp>
          <p:nvSpPr>
            <p:cNvPr id="14" name="Heptagon 13"/>
            <p:cNvSpPr/>
            <p:nvPr/>
          </p:nvSpPr>
          <p:spPr>
            <a:xfrm>
              <a:off x="3590205" y="5754982"/>
              <a:ext cx="676898" cy="556918"/>
            </a:xfrm>
            <a:prstGeom prst="heptagon">
              <a:avLst/>
            </a:prstGeom>
            <a:solidFill>
              <a:schemeClr val="bg1">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11.</a:t>
              </a:r>
            </a:p>
          </p:txBody>
        </p:sp>
        <p:sp>
          <p:nvSpPr>
            <p:cNvPr id="15" name="Heptagon 14"/>
            <p:cNvSpPr/>
            <p:nvPr/>
          </p:nvSpPr>
          <p:spPr>
            <a:xfrm>
              <a:off x="1650903" y="4452783"/>
              <a:ext cx="481101" cy="479702"/>
            </a:xfrm>
            <a:prstGeom prst="heptagon">
              <a:avLst/>
            </a:prstGeom>
            <a:solidFill>
              <a:schemeClr val="bg1">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0.</a:t>
              </a:r>
            </a:p>
          </p:txBody>
        </p:sp>
      </p:grpSp>
      <p:grpSp>
        <p:nvGrpSpPr>
          <p:cNvPr id="5" name="Group 4"/>
          <p:cNvGrpSpPr/>
          <p:nvPr/>
        </p:nvGrpSpPr>
        <p:grpSpPr>
          <a:xfrm>
            <a:off x="7772400" y="285750"/>
            <a:ext cx="1600011" cy="4680862"/>
            <a:chOff x="10628903" y="520622"/>
            <a:chExt cx="1828800" cy="624115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8903" y="1333422"/>
              <a:ext cx="432057" cy="4978401"/>
            </a:xfrm>
            <a:prstGeom prst="rect">
              <a:avLst/>
            </a:prstGeom>
          </p:spPr>
        </p:pic>
        <p:grpSp>
          <p:nvGrpSpPr>
            <p:cNvPr id="16" name="Group 15"/>
            <p:cNvGrpSpPr/>
            <p:nvPr/>
          </p:nvGrpSpPr>
          <p:grpSpPr>
            <a:xfrm>
              <a:off x="10991391" y="1303867"/>
              <a:ext cx="1295544" cy="5457905"/>
              <a:chOff x="10683875" y="1346200"/>
              <a:chExt cx="1295544" cy="5457905"/>
            </a:xfrm>
          </p:grpSpPr>
          <p:sp>
            <p:nvSpPr>
              <p:cNvPr id="18" name="TextBox 17"/>
              <p:cNvSpPr txBox="1"/>
              <p:nvPr/>
            </p:nvSpPr>
            <p:spPr>
              <a:xfrm>
                <a:off x="10683875" y="1346200"/>
                <a:ext cx="821201" cy="5457905"/>
              </a:xfrm>
              <a:prstGeom prst="rect">
                <a:avLst/>
              </a:prstGeom>
              <a:noFill/>
            </p:spPr>
            <p:txBody>
              <a:bodyPr wrap="none" rtlCol="0">
                <a:spAutoFit/>
              </a:bodyPr>
              <a:lstStyle/>
              <a:p>
                <a:r>
                  <a:rPr lang="en-US" sz="1600" dirty="0" smtClean="0">
                    <a:latin typeface="Arial" panose="020B0604020202020204" pitchFamily="34" charset="0"/>
                    <a:cs typeface="Arial" panose="020B0604020202020204" pitchFamily="34" charset="0"/>
                  </a:rPr>
                  <a:t>4ABP</a:t>
                </a:r>
              </a:p>
              <a:p>
                <a:r>
                  <a:rPr lang="en-US" sz="1600" dirty="0" smtClean="0">
                    <a:latin typeface="Arial" panose="020B0604020202020204" pitchFamily="34" charset="0"/>
                    <a:cs typeface="Arial" panose="020B0604020202020204" pitchFamily="34" charset="0"/>
                  </a:rPr>
                  <a:t>AFB1</a:t>
                </a:r>
              </a:p>
              <a:p>
                <a:r>
                  <a:rPr lang="en-US" sz="1600" dirty="0" smtClean="0">
                    <a:latin typeface="Arial" panose="020B0604020202020204" pitchFamily="34" charset="0"/>
                    <a:cs typeface="Arial" panose="020B0604020202020204" pitchFamily="34" charset="0"/>
                  </a:rPr>
                  <a:t>AS</a:t>
                </a:r>
              </a:p>
              <a:p>
                <a:r>
                  <a:rPr lang="en-US" sz="1600" dirty="0" smtClean="0">
                    <a:latin typeface="Arial" panose="020B0604020202020204" pitchFamily="34" charset="0"/>
                    <a:cs typeface="Arial" panose="020B0604020202020204" pitchFamily="34" charset="0"/>
                  </a:rPr>
                  <a:t>ASB</a:t>
                </a:r>
              </a:p>
              <a:p>
                <a:r>
                  <a:rPr lang="en-US" sz="1600" dirty="0" smtClean="0">
                    <a:latin typeface="Arial" panose="020B0604020202020204" pitchFamily="34" charset="0"/>
                    <a:cs typeface="Arial" panose="020B0604020202020204" pitchFamily="34" charset="0"/>
                  </a:rPr>
                  <a:t>BHC</a:t>
                </a:r>
              </a:p>
              <a:p>
                <a:r>
                  <a:rPr lang="en-US" sz="1600" dirty="0" smtClean="0">
                    <a:latin typeface="Arial" panose="020B0604020202020204" pitchFamily="34" charset="0"/>
                    <a:cs typeface="Arial" panose="020B0604020202020204" pitchFamily="34" charset="0"/>
                  </a:rPr>
                  <a:t>BZ</a:t>
                </a:r>
              </a:p>
              <a:p>
                <a:r>
                  <a:rPr lang="en-US" sz="1600" dirty="0" smtClean="0">
                    <a:latin typeface="Arial" panose="020B0604020202020204" pitchFamily="34" charset="0"/>
                    <a:cs typeface="Arial" panose="020B0604020202020204" pitchFamily="34" charset="0"/>
                  </a:rPr>
                  <a:t>CD</a:t>
                </a:r>
              </a:p>
              <a:p>
                <a:r>
                  <a:rPr lang="en-US" sz="1600" dirty="0" smtClean="0">
                    <a:latin typeface="Arial" panose="020B0604020202020204" pitchFamily="34" charset="0"/>
                    <a:cs typeface="Arial" panose="020B0604020202020204" pitchFamily="34" charset="0"/>
                  </a:rPr>
                  <a:t>CP</a:t>
                </a:r>
              </a:p>
              <a:p>
                <a:r>
                  <a:rPr lang="en-US" sz="1600" dirty="0" smtClean="0">
                    <a:latin typeface="Arial" panose="020B0604020202020204" pitchFamily="34" charset="0"/>
                    <a:cs typeface="Arial" panose="020B0604020202020204" pitchFamily="34" charset="0"/>
                  </a:rPr>
                  <a:t>CR</a:t>
                </a:r>
              </a:p>
              <a:p>
                <a:r>
                  <a:rPr lang="en-US" sz="1600" dirty="0" smtClean="0">
                    <a:latin typeface="Arial" panose="020B0604020202020204" pitchFamily="34" charset="0"/>
                    <a:cs typeface="Arial" panose="020B0604020202020204" pitchFamily="34" charset="0"/>
                  </a:rPr>
                  <a:t>DES</a:t>
                </a:r>
              </a:p>
              <a:p>
                <a:r>
                  <a:rPr lang="en-US" sz="1600" dirty="0" smtClean="0">
                    <a:latin typeface="Arial" panose="020B0604020202020204" pitchFamily="34" charset="0"/>
                    <a:cs typeface="Arial" panose="020B0604020202020204" pitchFamily="34" charset="0"/>
                  </a:rPr>
                  <a:t>DX</a:t>
                </a:r>
              </a:p>
              <a:p>
                <a:r>
                  <a:rPr lang="en-US" sz="1600" dirty="0" smtClean="0">
                    <a:latin typeface="Arial" panose="020B0604020202020204" pitchFamily="34" charset="0"/>
                    <a:cs typeface="Arial" panose="020B0604020202020204" pitchFamily="34" charset="0"/>
                  </a:rPr>
                  <a:t>FA</a:t>
                </a:r>
              </a:p>
              <a:p>
                <a:r>
                  <a:rPr lang="en-US" sz="1600" dirty="0" smtClean="0">
                    <a:latin typeface="Arial" panose="020B0604020202020204" pitchFamily="34" charset="0"/>
                    <a:cs typeface="Arial" panose="020B0604020202020204" pitchFamily="34" charset="0"/>
                  </a:rPr>
                  <a:t>PCP</a:t>
                </a:r>
              </a:p>
              <a:p>
                <a:r>
                  <a:rPr lang="en-US" sz="1600" dirty="0" smtClean="0">
                    <a:latin typeface="Arial" panose="020B0604020202020204" pitchFamily="34" charset="0"/>
                    <a:cs typeface="Arial" panose="020B0604020202020204" pitchFamily="34" charset="0"/>
                  </a:rPr>
                  <a:t>TCE</a:t>
                </a:r>
              </a:p>
              <a:p>
                <a:r>
                  <a:rPr lang="en-US" sz="1600" dirty="0" smtClean="0">
                    <a:latin typeface="Arial" panose="020B0604020202020204" pitchFamily="34" charset="0"/>
                    <a:cs typeface="Arial" panose="020B0604020202020204" pitchFamily="34" charset="0"/>
                  </a:rPr>
                  <a:t>VC</a:t>
                </a:r>
              </a:p>
              <a:p>
                <a:endParaRPr lang="en-US" dirty="0">
                  <a:latin typeface="Arial" panose="020B0604020202020204" pitchFamily="34" charset="0"/>
                  <a:cs typeface="Arial" panose="020B0604020202020204" pitchFamily="34" charset="0"/>
                </a:endParaRPr>
              </a:p>
            </p:txBody>
          </p:sp>
          <p:sp>
            <p:nvSpPr>
              <p:cNvPr id="19" name="TextBox 18"/>
              <p:cNvSpPr txBox="1"/>
              <p:nvPr/>
            </p:nvSpPr>
            <p:spPr>
              <a:xfrm>
                <a:off x="11329301" y="1346200"/>
                <a:ext cx="650118" cy="5416869"/>
              </a:xfrm>
              <a:prstGeom prst="rect">
                <a:avLst/>
              </a:prstGeom>
              <a:noFill/>
            </p:spPr>
            <p:txBody>
              <a:bodyPr wrap="none" rtlCol="0">
                <a:spAutoFit/>
              </a:bodyPr>
              <a:lstStyle/>
              <a:p>
                <a:r>
                  <a:rPr lang="en-US" sz="1600" dirty="0" smtClean="0">
                    <a:latin typeface="Arial" panose="020B0604020202020204" pitchFamily="34" charset="0"/>
                    <a:cs typeface="Arial" panose="020B0604020202020204" pitchFamily="34" charset="0"/>
                  </a:rPr>
                  <a:t>0/11</a:t>
                </a:r>
              </a:p>
              <a:p>
                <a:r>
                  <a:rPr lang="en-US" sz="1600" dirty="0" smtClean="0">
                    <a:latin typeface="Arial" panose="020B0604020202020204" pitchFamily="34" charset="0"/>
                    <a:cs typeface="Arial" panose="020B0604020202020204" pitchFamily="34" charset="0"/>
                  </a:rPr>
                  <a:t>7/11</a:t>
                </a:r>
              </a:p>
              <a:p>
                <a:r>
                  <a:rPr lang="en-US" sz="1600" dirty="0" smtClean="0">
                    <a:latin typeface="Arial" panose="020B0604020202020204" pitchFamily="34" charset="0"/>
                    <a:cs typeface="Arial" panose="020B0604020202020204" pitchFamily="34" charset="0"/>
                  </a:rPr>
                  <a:t>7/11</a:t>
                </a:r>
              </a:p>
              <a:p>
                <a:r>
                  <a:rPr lang="en-US" sz="1600" dirty="0" smtClean="0">
                    <a:latin typeface="Arial" panose="020B0604020202020204" pitchFamily="34" charset="0"/>
                    <a:cs typeface="Arial" panose="020B0604020202020204" pitchFamily="34" charset="0"/>
                  </a:rPr>
                  <a:t>6/11</a:t>
                </a:r>
              </a:p>
              <a:p>
                <a:r>
                  <a:rPr lang="en-US" sz="1600" dirty="0" smtClean="0">
                    <a:latin typeface="Arial" panose="020B0604020202020204" pitchFamily="34" charset="0"/>
                    <a:cs typeface="Arial" panose="020B0604020202020204" pitchFamily="34" charset="0"/>
                  </a:rPr>
                  <a:t>4/11</a:t>
                </a:r>
              </a:p>
              <a:p>
                <a:r>
                  <a:rPr lang="en-US" sz="1600" dirty="0" smtClean="0">
                    <a:latin typeface="Arial" panose="020B0604020202020204" pitchFamily="34" charset="0"/>
                    <a:cs typeface="Arial" panose="020B0604020202020204" pitchFamily="34" charset="0"/>
                  </a:rPr>
                  <a:t>7/11</a:t>
                </a:r>
              </a:p>
              <a:p>
                <a:r>
                  <a:rPr lang="en-US" sz="1600" dirty="0" smtClean="0">
                    <a:latin typeface="Arial" panose="020B0604020202020204" pitchFamily="34" charset="0"/>
                    <a:cs typeface="Arial" panose="020B0604020202020204" pitchFamily="34" charset="0"/>
                  </a:rPr>
                  <a:t>7/11</a:t>
                </a:r>
              </a:p>
              <a:p>
                <a:r>
                  <a:rPr lang="en-US" sz="1600" dirty="0" smtClean="0">
                    <a:latin typeface="Arial" panose="020B0604020202020204" pitchFamily="34" charset="0"/>
                    <a:cs typeface="Arial" panose="020B0604020202020204" pitchFamily="34" charset="0"/>
                  </a:rPr>
                  <a:t>7/11</a:t>
                </a:r>
              </a:p>
              <a:p>
                <a:r>
                  <a:rPr lang="en-US" sz="1600" dirty="0" smtClean="0">
                    <a:latin typeface="Arial" panose="020B0604020202020204" pitchFamily="34" charset="0"/>
                    <a:cs typeface="Arial" panose="020B0604020202020204" pitchFamily="34" charset="0"/>
                  </a:rPr>
                  <a:t>6/11</a:t>
                </a:r>
              </a:p>
              <a:p>
                <a:r>
                  <a:rPr lang="en-US" sz="1600" dirty="0" smtClean="0">
                    <a:latin typeface="Arial" panose="020B0604020202020204" pitchFamily="34" charset="0"/>
                    <a:cs typeface="Arial" panose="020B0604020202020204" pitchFamily="34" charset="0"/>
                  </a:rPr>
                  <a:t>7/11</a:t>
                </a:r>
              </a:p>
              <a:p>
                <a:r>
                  <a:rPr lang="en-US" sz="1600" dirty="0" smtClean="0">
                    <a:latin typeface="Arial" panose="020B0604020202020204" pitchFamily="34" charset="0"/>
                    <a:cs typeface="Arial" panose="020B0604020202020204" pitchFamily="34" charset="0"/>
                  </a:rPr>
                  <a:t>7/11</a:t>
                </a:r>
              </a:p>
              <a:p>
                <a:r>
                  <a:rPr lang="en-US" sz="1600" dirty="0" smtClean="0">
                    <a:latin typeface="Arial" panose="020B0604020202020204" pitchFamily="34" charset="0"/>
                    <a:cs typeface="Arial" panose="020B0604020202020204" pitchFamily="34" charset="0"/>
                  </a:rPr>
                  <a:t>7/11</a:t>
                </a:r>
              </a:p>
              <a:p>
                <a:r>
                  <a:rPr lang="en-US" sz="1600" dirty="0" smtClean="0">
                    <a:latin typeface="Arial" panose="020B0604020202020204" pitchFamily="34" charset="0"/>
                    <a:cs typeface="Arial" panose="020B0604020202020204" pitchFamily="34" charset="0"/>
                  </a:rPr>
                  <a:t>6/11</a:t>
                </a:r>
              </a:p>
              <a:p>
                <a:r>
                  <a:rPr lang="en-US" sz="1600" dirty="0" smtClean="0">
                    <a:latin typeface="Arial" panose="020B0604020202020204" pitchFamily="34" charset="0"/>
                    <a:cs typeface="Arial" panose="020B0604020202020204" pitchFamily="34" charset="0"/>
                  </a:rPr>
                  <a:t>6/11</a:t>
                </a:r>
              </a:p>
              <a:p>
                <a:r>
                  <a:rPr lang="en-US" sz="1600" dirty="0" smtClean="0">
                    <a:latin typeface="Arial" panose="020B0604020202020204" pitchFamily="34" charset="0"/>
                    <a:cs typeface="Arial" panose="020B0604020202020204" pitchFamily="34" charset="0"/>
                  </a:rPr>
                  <a:t>0/11</a:t>
                </a:r>
              </a:p>
              <a:p>
                <a:endParaRPr lang="en-US" dirty="0">
                  <a:latin typeface="Arial" panose="020B0604020202020204" pitchFamily="34" charset="0"/>
                  <a:cs typeface="Arial" panose="020B0604020202020204" pitchFamily="34" charset="0"/>
                </a:endParaRPr>
              </a:p>
            </p:txBody>
          </p:sp>
        </p:grpSp>
        <p:sp>
          <p:nvSpPr>
            <p:cNvPr id="20" name="TextBox 19"/>
            <p:cNvSpPr txBox="1"/>
            <p:nvPr/>
          </p:nvSpPr>
          <p:spPr>
            <a:xfrm>
              <a:off x="11356079" y="520622"/>
              <a:ext cx="1101624" cy="861775"/>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KC </a:t>
              </a:r>
            </a:p>
            <a:p>
              <a:r>
                <a:rPr lang="en-US" b="1" dirty="0" smtClean="0">
                  <a:latin typeface="Arial" panose="020B0604020202020204" pitchFamily="34" charset="0"/>
                  <a:cs typeface="Arial" panose="020B0604020202020204" pitchFamily="34" charset="0"/>
                </a:rPr>
                <a:t>Score</a:t>
              </a:r>
              <a:endParaRPr lang="en-US"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1342127"/>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053"/>
          <a:stretch/>
        </p:blipFill>
        <p:spPr>
          <a:xfrm>
            <a:off x="1" y="1028700"/>
            <a:ext cx="8973416" cy="4114800"/>
          </a:xfrm>
        </p:spPr>
      </p:pic>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Group 2A</a:t>
            </a:r>
            <a:endParaRPr lang="en-US" dirty="0">
              <a:latin typeface="Arial" panose="020B0604020202020204" pitchFamily="34" charset="0"/>
              <a:cs typeface="Arial" panose="020B0604020202020204" pitchFamily="34" charset="0"/>
            </a:endParaRPr>
          </a:p>
        </p:txBody>
      </p:sp>
      <p:grpSp>
        <p:nvGrpSpPr>
          <p:cNvPr id="7" name="Group 6"/>
          <p:cNvGrpSpPr/>
          <p:nvPr/>
        </p:nvGrpSpPr>
        <p:grpSpPr>
          <a:xfrm>
            <a:off x="1238177" y="1189330"/>
            <a:ext cx="3854550" cy="3544595"/>
            <a:chOff x="781821" y="1806614"/>
            <a:chExt cx="5139400" cy="4726126"/>
          </a:xfrm>
          <a:solidFill>
            <a:schemeClr val="bg1">
              <a:lumMod val="50000"/>
            </a:schemeClr>
          </a:solidFill>
        </p:grpSpPr>
        <p:sp>
          <p:nvSpPr>
            <p:cNvPr id="8" name="Heptagon 7"/>
            <p:cNvSpPr/>
            <p:nvPr/>
          </p:nvSpPr>
          <p:spPr>
            <a:xfrm>
              <a:off x="1543821" y="3431819"/>
              <a:ext cx="481101" cy="479702"/>
            </a:xfrm>
            <a:prstGeom prst="heptagon">
              <a:avLst/>
            </a:prstGeom>
            <a:grp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1.</a:t>
              </a:r>
            </a:p>
          </p:txBody>
        </p:sp>
        <p:sp>
          <p:nvSpPr>
            <p:cNvPr id="9" name="Heptagon 8"/>
            <p:cNvSpPr/>
            <p:nvPr/>
          </p:nvSpPr>
          <p:spPr>
            <a:xfrm>
              <a:off x="2407421" y="2566106"/>
              <a:ext cx="481101" cy="479702"/>
            </a:xfrm>
            <a:prstGeom prst="heptagon">
              <a:avLst/>
            </a:prstGeom>
            <a:grp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3.</a:t>
              </a:r>
            </a:p>
          </p:txBody>
        </p:sp>
        <p:sp>
          <p:nvSpPr>
            <p:cNvPr id="10" name="Heptagon 9"/>
            <p:cNvSpPr/>
            <p:nvPr/>
          </p:nvSpPr>
          <p:spPr>
            <a:xfrm>
              <a:off x="3398021" y="1806614"/>
              <a:ext cx="481101" cy="479702"/>
            </a:xfrm>
            <a:prstGeom prst="heptagon">
              <a:avLst/>
            </a:prstGeom>
            <a:grp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4.</a:t>
              </a:r>
            </a:p>
          </p:txBody>
        </p:sp>
        <p:sp>
          <p:nvSpPr>
            <p:cNvPr id="11" name="Heptagon 10"/>
            <p:cNvSpPr/>
            <p:nvPr/>
          </p:nvSpPr>
          <p:spPr>
            <a:xfrm>
              <a:off x="4763222" y="2046465"/>
              <a:ext cx="481101" cy="479702"/>
            </a:xfrm>
            <a:prstGeom prst="heptagon">
              <a:avLst/>
            </a:prstGeom>
            <a:grp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5.</a:t>
              </a:r>
            </a:p>
          </p:txBody>
        </p:sp>
        <p:sp>
          <p:nvSpPr>
            <p:cNvPr id="12" name="Heptagon 11"/>
            <p:cNvSpPr/>
            <p:nvPr/>
          </p:nvSpPr>
          <p:spPr>
            <a:xfrm>
              <a:off x="5244323" y="3082155"/>
              <a:ext cx="481101" cy="479702"/>
            </a:xfrm>
            <a:prstGeom prst="heptagon">
              <a:avLst/>
            </a:prstGeom>
            <a:grp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7.</a:t>
              </a:r>
            </a:p>
          </p:txBody>
        </p:sp>
        <p:sp>
          <p:nvSpPr>
            <p:cNvPr id="13" name="Heptagon 12"/>
            <p:cNvSpPr/>
            <p:nvPr/>
          </p:nvSpPr>
          <p:spPr>
            <a:xfrm>
              <a:off x="5244323" y="5227754"/>
              <a:ext cx="676898" cy="613834"/>
            </a:xfrm>
            <a:prstGeom prst="heptagon">
              <a:avLst/>
            </a:prstGeom>
            <a:grp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10.</a:t>
              </a:r>
            </a:p>
          </p:txBody>
        </p:sp>
        <p:sp>
          <p:nvSpPr>
            <p:cNvPr id="14" name="Heptagon 13"/>
            <p:cNvSpPr/>
            <p:nvPr/>
          </p:nvSpPr>
          <p:spPr>
            <a:xfrm>
              <a:off x="2721123" y="5975822"/>
              <a:ext cx="676898" cy="556918"/>
            </a:xfrm>
            <a:prstGeom prst="heptagon">
              <a:avLst/>
            </a:prstGeom>
            <a:grp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11.</a:t>
              </a:r>
            </a:p>
          </p:txBody>
        </p:sp>
        <p:sp>
          <p:nvSpPr>
            <p:cNvPr id="15" name="Heptagon 14"/>
            <p:cNvSpPr/>
            <p:nvPr/>
          </p:nvSpPr>
          <p:spPr>
            <a:xfrm>
              <a:off x="781821" y="4673623"/>
              <a:ext cx="481101" cy="479702"/>
            </a:xfrm>
            <a:prstGeom prst="heptagon">
              <a:avLst/>
            </a:prstGeom>
            <a:grp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0.</a:t>
              </a:r>
            </a:p>
          </p:txBody>
        </p:sp>
      </p:grpSp>
      <p:grpSp>
        <p:nvGrpSpPr>
          <p:cNvPr id="3" name="Group 2"/>
          <p:cNvGrpSpPr/>
          <p:nvPr/>
        </p:nvGrpSpPr>
        <p:grpSpPr>
          <a:xfrm>
            <a:off x="6858000" y="514350"/>
            <a:ext cx="1655995" cy="2862322"/>
            <a:chOff x="8795963" y="1371599"/>
            <a:chExt cx="1938843" cy="3816429"/>
          </a:xfrm>
        </p:grpSpPr>
        <p:pic>
          <p:nvPicPr>
            <p:cNvPr id="18" name="Picture 17"/>
            <p:cNvPicPr>
              <a:picLocks noChangeAspect="1"/>
            </p:cNvPicPr>
            <p:nvPr/>
          </p:nvPicPr>
          <p:blipFill>
            <a:blip r:embed="rId3"/>
            <a:stretch>
              <a:fillRect/>
            </a:stretch>
          </p:blipFill>
          <p:spPr>
            <a:xfrm>
              <a:off x="8795963" y="1407457"/>
              <a:ext cx="438688" cy="3352799"/>
            </a:xfrm>
            <a:prstGeom prst="rect">
              <a:avLst/>
            </a:prstGeom>
          </p:spPr>
        </p:pic>
        <p:sp>
          <p:nvSpPr>
            <p:cNvPr id="16" name="TextBox 15"/>
            <p:cNvSpPr txBox="1"/>
            <p:nvPr/>
          </p:nvSpPr>
          <p:spPr>
            <a:xfrm>
              <a:off x="9173059" y="1371599"/>
              <a:ext cx="1118254" cy="3816429"/>
            </a:xfrm>
            <a:prstGeom prst="rect">
              <a:avLst/>
            </a:prstGeom>
            <a:noFill/>
          </p:spPr>
          <p:txBody>
            <a:bodyPr wrap="none" rtlCol="0">
              <a:spAutoFit/>
            </a:bodyPr>
            <a:lstStyle/>
            <a:p>
              <a:r>
                <a:rPr lang="en-US" sz="1600" dirty="0" smtClean="0">
                  <a:latin typeface="Arial" panose="020B0604020202020204" pitchFamily="34" charset="0"/>
                  <a:cs typeface="Arial" panose="020B0604020202020204" pitchFamily="34" charset="0"/>
                </a:rPr>
                <a:t>DDT</a:t>
              </a:r>
            </a:p>
            <a:p>
              <a:r>
                <a:rPr lang="en-US" sz="1600" dirty="0" smtClean="0">
                  <a:latin typeface="Arial" panose="020B0604020202020204" pitchFamily="34" charset="0"/>
                  <a:cs typeface="Arial" panose="020B0604020202020204" pitchFamily="34" charset="0"/>
                </a:rPr>
                <a:t>DED</a:t>
              </a:r>
            </a:p>
            <a:p>
              <a:r>
                <a:rPr lang="en-US" sz="1600" dirty="0" smtClean="0">
                  <a:latin typeface="Arial" panose="020B0604020202020204" pitchFamily="34" charset="0"/>
                  <a:cs typeface="Arial" panose="020B0604020202020204" pitchFamily="34" charset="0"/>
                </a:rPr>
                <a:t>DMF</a:t>
              </a:r>
            </a:p>
            <a:p>
              <a:r>
                <a:rPr lang="en-US" sz="1600" dirty="0" smtClean="0">
                  <a:latin typeface="Arial" panose="020B0604020202020204" pitchFamily="34" charset="0"/>
                  <a:cs typeface="Arial" panose="020B0604020202020204" pitchFamily="34" charset="0"/>
                </a:rPr>
                <a:t>DZN</a:t>
              </a:r>
            </a:p>
            <a:p>
              <a:r>
                <a:rPr lang="en-US" sz="1600" dirty="0" smtClean="0">
                  <a:latin typeface="Arial" panose="020B0604020202020204" pitchFamily="34" charset="0"/>
                  <a:cs typeface="Arial" panose="020B0604020202020204" pitchFamily="34" charset="0"/>
                </a:rPr>
                <a:t>GLP</a:t>
              </a:r>
            </a:p>
            <a:p>
              <a:r>
                <a:rPr lang="en-US" sz="1600" dirty="0" smtClean="0">
                  <a:latin typeface="Arial" panose="020B0604020202020204" pitchFamily="34" charset="0"/>
                  <a:cs typeface="Arial" panose="020B0604020202020204" pitchFamily="34" charset="0"/>
                </a:rPr>
                <a:t>HYD</a:t>
              </a:r>
            </a:p>
            <a:p>
              <a:r>
                <a:rPr lang="en-US" sz="1600" dirty="0" smtClean="0">
                  <a:latin typeface="Arial" panose="020B0604020202020204" pitchFamily="34" charset="0"/>
                  <a:cs typeface="Arial" panose="020B0604020202020204" pitchFamily="34" charset="0"/>
                </a:rPr>
                <a:t>MAL</a:t>
              </a:r>
            </a:p>
            <a:p>
              <a:r>
                <a:rPr lang="en-US" sz="1600" dirty="0" smtClean="0">
                  <a:latin typeface="Arial" panose="020B0604020202020204" pitchFamily="34" charset="0"/>
                  <a:cs typeface="Arial" panose="020B0604020202020204" pitchFamily="34" charset="0"/>
                </a:rPr>
                <a:t>MBT</a:t>
              </a:r>
            </a:p>
            <a:p>
              <a:r>
                <a:rPr lang="en-US" sz="1600" dirty="0" smtClean="0">
                  <a:latin typeface="Arial" panose="020B0604020202020204" pitchFamily="34" charset="0"/>
                  <a:cs typeface="Arial" panose="020B0604020202020204" pitchFamily="34" charset="0"/>
                </a:rPr>
                <a:t>TBBPA</a:t>
              </a:r>
            </a:p>
            <a:p>
              <a:r>
                <a:rPr lang="en-US" sz="1600" dirty="0" smtClean="0">
                  <a:latin typeface="Arial" panose="020B0604020202020204" pitchFamily="34" charset="0"/>
                  <a:cs typeface="Arial" panose="020B0604020202020204" pitchFamily="34" charset="0"/>
                </a:rPr>
                <a:t>TCAB</a:t>
              </a:r>
            </a:p>
            <a:p>
              <a:endParaRPr lang="en-US" dirty="0">
                <a:latin typeface="Arial" panose="020B0604020202020204" pitchFamily="34" charset="0"/>
                <a:cs typeface="Arial" panose="020B0604020202020204" pitchFamily="34" charset="0"/>
              </a:endParaRPr>
            </a:p>
          </p:txBody>
        </p:sp>
        <p:sp>
          <p:nvSpPr>
            <p:cNvPr id="19" name="TextBox 18"/>
            <p:cNvSpPr txBox="1"/>
            <p:nvPr/>
          </p:nvSpPr>
          <p:spPr>
            <a:xfrm>
              <a:off x="9976425" y="1407457"/>
              <a:ext cx="758381" cy="3775392"/>
            </a:xfrm>
            <a:prstGeom prst="rect">
              <a:avLst/>
            </a:prstGeom>
            <a:noFill/>
          </p:spPr>
          <p:txBody>
            <a:bodyPr wrap="none" rtlCol="0">
              <a:spAutoFit/>
            </a:bodyPr>
            <a:lstStyle/>
            <a:p>
              <a:r>
                <a:rPr lang="en-US" sz="1600" dirty="0" smtClean="0">
                  <a:latin typeface="Arial" panose="020B0604020202020204" pitchFamily="34" charset="0"/>
                  <a:cs typeface="Arial" panose="020B0604020202020204" pitchFamily="34" charset="0"/>
                </a:rPr>
                <a:t>4/11</a:t>
              </a:r>
            </a:p>
            <a:p>
              <a:r>
                <a:rPr lang="en-US" sz="1600" dirty="0" smtClean="0">
                  <a:latin typeface="Arial" panose="020B0604020202020204" pitchFamily="34" charset="0"/>
                  <a:cs typeface="Arial" panose="020B0604020202020204" pitchFamily="34" charset="0"/>
                </a:rPr>
                <a:t>5/11</a:t>
              </a:r>
            </a:p>
            <a:p>
              <a:r>
                <a:rPr lang="en-US" sz="1600" dirty="0" smtClean="0">
                  <a:latin typeface="Arial" panose="020B0604020202020204" pitchFamily="34" charset="0"/>
                  <a:cs typeface="Arial" panose="020B0604020202020204" pitchFamily="34" charset="0"/>
                </a:rPr>
                <a:t>0/11</a:t>
              </a:r>
            </a:p>
            <a:p>
              <a:r>
                <a:rPr lang="en-US" sz="1600" dirty="0" smtClean="0">
                  <a:latin typeface="Arial" panose="020B0604020202020204" pitchFamily="34" charset="0"/>
                  <a:cs typeface="Arial" panose="020B0604020202020204" pitchFamily="34" charset="0"/>
                </a:rPr>
                <a:t>5/11</a:t>
              </a:r>
            </a:p>
            <a:p>
              <a:r>
                <a:rPr lang="en-US" sz="1600" dirty="0" smtClean="0">
                  <a:latin typeface="Arial" panose="020B0604020202020204" pitchFamily="34" charset="0"/>
                  <a:cs typeface="Arial" panose="020B0604020202020204" pitchFamily="34" charset="0"/>
                </a:rPr>
                <a:t>1/11</a:t>
              </a:r>
            </a:p>
            <a:p>
              <a:r>
                <a:rPr lang="en-US" sz="1600" dirty="0" smtClean="0">
                  <a:latin typeface="Arial" panose="020B0604020202020204" pitchFamily="34" charset="0"/>
                  <a:cs typeface="Arial" panose="020B0604020202020204" pitchFamily="34" charset="0"/>
                </a:rPr>
                <a:t>0/11</a:t>
              </a:r>
            </a:p>
            <a:p>
              <a:r>
                <a:rPr lang="en-US" sz="1600" dirty="0" smtClean="0">
                  <a:latin typeface="Arial" panose="020B0604020202020204" pitchFamily="34" charset="0"/>
                  <a:cs typeface="Arial" panose="020B0604020202020204" pitchFamily="34" charset="0"/>
                </a:rPr>
                <a:t>1/11</a:t>
              </a:r>
            </a:p>
            <a:p>
              <a:r>
                <a:rPr lang="en-US" sz="1600" dirty="0" smtClean="0">
                  <a:latin typeface="Arial" panose="020B0604020202020204" pitchFamily="34" charset="0"/>
                  <a:cs typeface="Arial" panose="020B0604020202020204" pitchFamily="34" charset="0"/>
                </a:rPr>
                <a:t>0/11</a:t>
              </a:r>
            </a:p>
            <a:p>
              <a:r>
                <a:rPr lang="en-US" sz="1600" dirty="0" smtClean="0">
                  <a:latin typeface="Arial" panose="020B0604020202020204" pitchFamily="34" charset="0"/>
                  <a:cs typeface="Arial" panose="020B0604020202020204" pitchFamily="34" charset="0"/>
                </a:rPr>
                <a:t>2/11</a:t>
              </a:r>
            </a:p>
            <a:p>
              <a:r>
                <a:rPr lang="en-US" sz="1600" dirty="0" smtClean="0">
                  <a:latin typeface="Arial" panose="020B0604020202020204" pitchFamily="34" charset="0"/>
                  <a:cs typeface="Arial" panose="020B0604020202020204" pitchFamily="34" charset="0"/>
                </a:rPr>
                <a:t>0/11</a:t>
              </a:r>
            </a:p>
            <a:p>
              <a:endParaRPr lang="en-US" dirty="0">
                <a:latin typeface="Arial" panose="020B0604020202020204" pitchFamily="34" charset="0"/>
                <a:cs typeface="Arial" panose="020B0604020202020204" pitchFamily="34" charset="0"/>
              </a:endParaRPr>
            </a:p>
          </p:txBody>
        </p:sp>
      </p:grpSp>
      <p:sp>
        <p:nvSpPr>
          <p:cNvPr id="4" name="TextBox 3"/>
          <p:cNvSpPr txBox="1"/>
          <p:nvPr/>
        </p:nvSpPr>
        <p:spPr>
          <a:xfrm>
            <a:off x="7696200" y="0"/>
            <a:ext cx="780051" cy="623248"/>
          </a:xfrm>
          <a:prstGeom prst="rect">
            <a:avLst/>
          </a:prstGeom>
          <a:noFill/>
        </p:spPr>
        <p:txBody>
          <a:bodyPr wrap="none" lIns="68580" tIns="34290" rIns="68580" bIns="34290" rtlCol="0">
            <a:spAutoFit/>
          </a:bodyPr>
          <a:lstStyle/>
          <a:p>
            <a:r>
              <a:rPr lang="en-US" b="1" dirty="0" smtClean="0">
                <a:latin typeface="Arial" panose="020B0604020202020204" pitchFamily="34" charset="0"/>
                <a:cs typeface="Arial" panose="020B0604020202020204" pitchFamily="34" charset="0"/>
              </a:rPr>
              <a:t>KC </a:t>
            </a:r>
          </a:p>
          <a:p>
            <a:r>
              <a:rPr lang="en-US" b="1" dirty="0" smtClean="0">
                <a:latin typeface="Arial" panose="020B0604020202020204" pitchFamily="34" charset="0"/>
                <a:cs typeface="Arial" panose="020B0604020202020204" pitchFamily="34" charset="0"/>
              </a:rPr>
              <a:t>Score</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8314318"/>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9835"/>
          <a:stretch/>
        </p:blipFill>
        <p:spPr>
          <a:xfrm>
            <a:off x="0" y="1028700"/>
            <a:ext cx="8995073" cy="4114800"/>
          </a:xfrm>
        </p:spPr>
      </p:pic>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Group 2B</a:t>
            </a:r>
            <a:endParaRPr lang="en-US" dirty="0">
              <a:latin typeface="Arial" panose="020B0604020202020204" pitchFamily="34" charset="0"/>
              <a:cs typeface="Arial" panose="020B0604020202020204" pitchFamily="34" charset="0"/>
            </a:endParaRPr>
          </a:p>
        </p:txBody>
      </p:sp>
      <p:grpSp>
        <p:nvGrpSpPr>
          <p:cNvPr id="11" name="Group 10"/>
          <p:cNvGrpSpPr/>
          <p:nvPr/>
        </p:nvGrpSpPr>
        <p:grpSpPr>
          <a:xfrm>
            <a:off x="1238177" y="1189330"/>
            <a:ext cx="3854550" cy="3544595"/>
            <a:chOff x="781821" y="1806614"/>
            <a:chExt cx="5139400" cy="4726126"/>
          </a:xfrm>
          <a:solidFill>
            <a:schemeClr val="bg1">
              <a:lumMod val="50000"/>
            </a:schemeClr>
          </a:solidFill>
        </p:grpSpPr>
        <p:sp>
          <p:nvSpPr>
            <p:cNvPr id="12" name="Heptagon 11"/>
            <p:cNvSpPr/>
            <p:nvPr/>
          </p:nvSpPr>
          <p:spPr>
            <a:xfrm>
              <a:off x="1543821" y="3431819"/>
              <a:ext cx="481101" cy="479702"/>
            </a:xfrm>
            <a:prstGeom prst="heptagon">
              <a:avLst/>
            </a:prstGeom>
            <a:grp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1.</a:t>
              </a:r>
            </a:p>
          </p:txBody>
        </p:sp>
        <p:sp>
          <p:nvSpPr>
            <p:cNvPr id="13" name="Heptagon 12"/>
            <p:cNvSpPr/>
            <p:nvPr/>
          </p:nvSpPr>
          <p:spPr>
            <a:xfrm>
              <a:off x="2407421" y="2566106"/>
              <a:ext cx="481101" cy="479702"/>
            </a:xfrm>
            <a:prstGeom prst="heptagon">
              <a:avLst/>
            </a:prstGeom>
            <a:grp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3.</a:t>
              </a:r>
            </a:p>
          </p:txBody>
        </p:sp>
        <p:sp>
          <p:nvSpPr>
            <p:cNvPr id="14" name="Heptagon 13"/>
            <p:cNvSpPr/>
            <p:nvPr/>
          </p:nvSpPr>
          <p:spPr>
            <a:xfrm>
              <a:off x="3398021" y="1806614"/>
              <a:ext cx="481101" cy="479702"/>
            </a:xfrm>
            <a:prstGeom prst="heptagon">
              <a:avLst/>
            </a:prstGeom>
            <a:grp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4.</a:t>
              </a:r>
            </a:p>
          </p:txBody>
        </p:sp>
        <p:sp>
          <p:nvSpPr>
            <p:cNvPr id="15" name="Heptagon 14"/>
            <p:cNvSpPr/>
            <p:nvPr/>
          </p:nvSpPr>
          <p:spPr>
            <a:xfrm>
              <a:off x="4763222" y="2046465"/>
              <a:ext cx="481101" cy="479702"/>
            </a:xfrm>
            <a:prstGeom prst="heptagon">
              <a:avLst/>
            </a:prstGeom>
            <a:grp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5.</a:t>
              </a:r>
            </a:p>
          </p:txBody>
        </p:sp>
        <p:sp>
          <p:nvSpPr>
            <p:cNvPr id="16" name="Heptagon 15"/>
            <p:cNvSpPr/>
            <p:nvPr/>
          </p:nvSpPr>
          <p:spPr>
            <a:xfrm>
              <a:off x="5244323" y="3082155"/>
              <a:ext cx="481101" cy="479702"/>
            </a:xfrm>
            <a:prstGeom prst="heptagon">
              <a:avLst/>
            </a:prstGeom>
            <a:grp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7.</a:t>
              </a:r>
            </a:p>
          </p:txBody>
        </p:sp>
        <p:sp>
          <p:nvSpPr>
            <p:cNvPr id="17" name="Heptagon 16"/>
            <p:cNvSpPr/>
            <p:nvPr/>
          </p:nvSpPr>
          <p:spPr>
            <a:xfrm>
              <a:off x="5244323" y="5227754"/>
              <a:ext cx="676898" cy="613834"/>
            </a:xfrm>
            <a:prstGeom prst="heptagon">
              <a:avLst/>
            </a:prstGeom>
            <a:grp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10.</a:t>
              </a:r>
            </a:p>
          </p:txBody>
        </p:sp>
        <p:sp>
          <p:nvSpPr>
            <p:cNvPr id="18" name="Heptagon 17"/>
            <p:cNvSpPr/>
            <p:nvPr/>
          </p:nvSpPr>
          <p:spPr>
            <a:xfrm>
              <a:off x="2721123" y="5975822"/>
              <a:ext cx="676898" cy="556918"/>
            </a:xfrm>
            <a:prstGeom prst="heptagon">
              <a:avLst/>
            </a:prstGeom>
            <a:grp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11.</a:t>
              </a:r>
            </a:p>
          </p:txBody>
        </p:sp>
        <p:sp>
          <p:nvSpPr>
            <p:cNvPr id="19" name="Heptagon 18"/>
            <p:cNvSpPr/>
            <p:nvPr/>
          </p:nvSpPr>
          <p:spPr>
            <a:xfrm>
              <a:off x="781821" y="4673623"/>
              <a:ext cx="481101" cy="479702"/>
            </a:xfrm>
            <a:prstGeom prst="heptagon">
              <a:avLst/>
            </a:prstGeom>
            <a:grp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0.</a:t>
              </a:r>
            </a:p>
          </p:txBody>
        </p:sp>
      </p:grpSp>
      <p:sp>
        <p:nvSpPr>
          <p:cNvPr id="21" name="TextBox 20"/>
          <p:cNvSpPr txBox="1"/>
          <p:nvPr/>
        </p:nvSpPr>
        <p:spPr>
          <a:xfrm>
            <a:off x="8338549" y="0"/>
            <a:ext cx="780051" cy="623248"/>
          </a:xfrm>
          <a:prstGeom prst="rect">
            <a:avLst/>
          </a:prstGeom>
          <a:noFill/>
        </p:spPr>
        <p:txBody>
          <a:bodyPr wrap="none" lIns="68580" tIns="34290" rIns="68580" bIns="34290" rtlCol="0">
            <a:spAutoFit/>
          </a:bodyPr>
          <a:lstStyle/>
          <a:p>
            <a:r>
              <a:rPr lang="en-US" b="1" dirty="0" smtClean="0">
                <a:latin typeface="Arial" panose="020B0604020202020204" pitchFamily="34" charset="0"/>
                <a:cs typeface="Arial" panose="020B0604020202020204" pitchFamily="34" charset="0"/>
              </a:rPr>
              <a:t>KC </a:t>
            </a:r>
          </a:p>
          <a:p>
            <a:r>
              <a:rPr lang="en-US" b="1" dirty="0" smtClean="0">
                <a:latin typeface="Arial" panose="020B0604020202020204" pitchFamily="34" charset="0"/>
                <a:cs typeface="Arial" panose="020B0604020202020204" pitchFamily="34" charset="0"/>
              </a:rPr>
              <a:t>Score</a:t>
            </a:r>
            <a:endParaRPr lang="en-US" b="1" dirty="0">
              <a:latin typeface="Arial" panose="020B0604020202020204" pitchFamily="34" charset="0"/>
              <a:cs typeface="Arial" panose="020B0604020202020204" pitchFamily="34" charset="0"/>
            </a:endParaRPr>
          </a:p>
        </p:txBody>
      </p:sp>
      <p:grpSp>
        <p:nvGrpSpPr>
          <p:cNvPr id="3" name="Group 2"/>
          <p:cNvGrpSpPr/>
          <p:nvPr/>
        </p:nvGrpSpPr>
        <p:grpSpPr>
          <a:xfrm>
            <a:off x="7391400" y="666750"/>
            <a:ext cx="1864810" cy="2585323"/>
            <a:chOff x="7056038" y="1456266"/>
            <a:chExt cx="1876808" cy="3447098"/>
          </a:xfrm>
        </p:grpSpPr>
        <p:pic>
          <p:nvPicPr>
            <p:cNvPr id="10" name="Picture 9"/>
            <p:cNvPicPr>
              <a:picLocks noChangeAspect="1"/>
            </p:cNvPicPr>
            <p:nvPr/>
          </p:nvPicPr>
          <p:blipFill>
            <a:blip r:embed="rId3"/>
            <a:stretch>
              <a:fillRect/>
            </a:stretch>
          </p:blipFill>
          <p:spPr>
            <a:xfrm>
              <a:off x="7056038" y="1469127"/>
              <a:ext cx="417675" cy="2933539"/>
            </a:xfrm>
            <a:prstGeom prst="rect">
              <a:avLst/>
            </a:prstGeom>
          </p:spPr>
        </p:pic>
        <p:grpSp>
          <p:nvGrpSpPr>
            <p:cNvPr id="22" name="Group 21"/>
            <p:cNvGrpSpPr/>
            <p:nvPr/>
          </p:nvGrpSpPr>
          <p:grpSpPr>
            <a:xfrm>
              <a:off x="7423490" y="1456266"/>
              <a:ext cx="1509356" cy="3447098"/>
              <a:chOff x="7423490" y="1456266"/>
              <a:chExt cx="1509356" cy="3447098"/>
            </a:xfrm>
          </p:grpSpPr>
          <p:sp>
            <p:nvSpPr>
              <p:cNvPr id="23" name="TextBox 22"/>
              <p:cNvSpPr txBox="1"/>
              <p:nvPr/>
            </p:nvSpPr>
            <p:spPr>
              <a:xfrm>
                <a:off x="8110447" y="1456266"/>
                <a:ext cx="822399" cy="3447098"/>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0/11</a:t>
                </a:r>
              </a:p>
              <a:p>
                <a:r>
                  <a:rPr lang="en-US" dirty="0" smtClean="0">
                    <a:latin typeface="Arial" panose="020B0604020202020204" pitchFamily="34" charset="0"/>
                    <a:cs typeface="Arial" panose="020B0604020202020204" pitchFamily="34" charset="0"/>
                  </a:rPr>
                  <a:t>0/11</a:t>
                </a:r>
              </a:p>
              <a:p>
                <a:r>
                  <a:rPr lang="en-US" dirty="0" smtClean="0">
                    <a:latin typeface="Arial" panose="020B0604020202020204" pitchFamily="34" charset="0"/>
                    <a:cs typeface="Arial" panose="020B0604020202020204" pitchFamily="34" charset="0"/>
                  </a:rPr>
                  <a:t>0/11</a:t>
                </a:r>
              </a:p>
              <a:p>
                <a:r>
                  <a:rPr lang="en-US" dirty="0" smtClean="0">
                    <a:latin typeface="Arial" panose="020B0604020202020204" pitchFamily="34" charset="0"/>
                    <a:cs typeface="Arial" panose="020B0604020202020204" pitchFamily="34" charset="0"/>
                  </a:rPr>
                  <a:t>0/11</a:t>
                </a:r>
              </a:p>
              <a:p>
                <a:r>
                  <a:rPr lang="en-US" dirty="0" smtClean="0">
                    <a:latin typeface="Arial" panose="020B0604020202020204" pitchFamily="34" charset="0"/>
                    <a:cs typeface="Arial" panose="020B0604020202020204" pitchFamily="34" charset="0"/>
                  </a:rPr>
                  <a:t>0/11</a:t>
                </a:r>
              </a:p>
              <a:p>
                <a:r>
                  <a:rPr lang="en-US" dirty="0" smtClean="0">
                    <a:latin typeface="Arial" panose="020B0604020202020204" pitchFamily="34" charset="0"/>
                    <a:cs typeface="Arial" panose="020B0604020202020204" pitchFamily="34" charset="0"/>
                  </a:rPr>
                  <a:t>1/11</a:t>
                </a:r>
              </a:p>
              <a:p>
                <a:r>
                  <a:rPr lang="en-US" dirty="0" smtClean="0">
                    <a:latin typeface="Arial" panose="020B0604020202020204" pitchFamily="34" charset="0"/>
                    <a:cs typeface="Arial" panose="020B0604020202020204" pitchFamily="34" charset="0"/>
                  </a:rPr>
                  <a:t>0/11</a:t>
                </a:r>
              </a:p>
              <a:p>
                <a:r>
                  <a:rPr lang="en-US" dirty="0" smtClean="0">
                    <a:latin typeface="Arial" panose="020B0604020202020204" pitchFamily="34" charset="0"/>
                    <a:cs typeface="Arial" panose="020B0604020202020204" pitchFamily="34" charset="0"/>
                  </a:rPr>
                  <a:t>0/11</a:t>
                </a:r>
              </a:p>
              <a:p>
                <a:endParaRPr lang="en-US" dirty="0">
                  <a:latin typeface="Arial" panose="020B0604020202020204" pitchFamily="34" charset="0"/>
                  <a:cs typeface="Arial" panose="020B0604020202020204" pitchFamily="34" charset="0"/>
                </a:endParaRPr>
              </a:p>
            </p:txBody>
          </p:sp>
          <p:sp>
            <p:nvSpPr>
              <p:cNvPr id="24" name="TextBox 23"/>
              <p:cNvSpPr txBox="1"/>
              <p:nvPr/>
            </p:nvSpPr>
            <p:spPr>
              <a:xfrm>
                <a:off x="7423490" y="1456266"/>
                <a:ext cx="1118254" cy="3447098"/>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1BP</a:t>
                </a:r>
              </a:p>
              <a:p>
                <a:r>
                  <a:rPr lang="en-US" dirty="0" smtClean="0">
                    <a:latin typeface="Arial" panose="020B0604020202020204" pitchFamily="34" charset="0"/>
                    <a:cs typeface="Arial" panose="020B0604020202020204" pitchFamily="34" charset="0"/>
                  </a:rPr>
                  <a:t>24D</a:t>
                </a:r>
              </a:p>
              <a:p>
                <a:r>
                  <a:rPr lang="en-US" dirty="0" smtClean="0">
                    <a:latin typeface="Arial" panose="020B0604020202020204" pitchFamily="34" charset="0"/>
                    <a:cs typeface="Arial" panose="020B0604020202020204" pitchFamily="34" charset="0"/>
                  </a:rPr>
                  <a:t>DCE</a:t>
                </a:r>
              </a:p>
              <a:p>
                <a:r>
                  <a:rPr lang="en-US" dirty="0" smtClean="0">
                    <a:latin typeface="Arial" panose="020B0604020202020204" pitchFamily="34" charset="0"/>
                    <a:cs typeface="Arial" panose="020B0604020202020204" pitchFamily="34" charset="0"/>
                  </a:rPr>
                  <a:t>DMPT</a:t>
                </a:r>
              </a:p>
              <a:p>
                <a:r>
                  <a:rPr lang="en-US" dirty="0" smtClean="0">
                    <a:latin typeface="Arial" panose="020B0604020202020204" pitchFamily="34" charset="0"/>
                    <a:cs typeface="Arial" panose="020B0604020202020204" pitchFamily="34" charset="0"/>
                  </a:rPr>
                  <a:t>MA</a:t>
                </a:r>
              </a:p>
              <a:p>
                <a:r>
                  <a:rPr lang="en-US" dirty="0" smtClean="0">
                    <a:latin typeface="Arial" panose="020B0604020202020204" pitchFamily="34" charset="0"/>
                    <a:cs typeface="Arial" panose="020B0604020202020204" pitchFamily="34" charset="0"/>
                  </a:rPr>
                  <a:t>PA</a:t>
                </a:r>
              </a:p>
              <a:p>
                <a:r>
                  <a:rPr lang="en-US" dirty="0" smtClean="0">
                    <a:latin typeface="Arial" panose="020B0604020202020204" pitchFamily="34" charset="0"/>
                    <a:cs typeface="Arial" panose="020B0604020202020204" pitchFamily="34" charset="0"/>
                  </a:rPr>
                  <a:t>PYR</a:t>
                </a:r>
              </a:p>
              <a:p>
                <a:r>
                  <a:rPr lang="en-US" dirty="0" smtClean="0">
                    <a:latin typeface="Arial" panose="020B0604020202020204" pitchFamily="34" charset="0"/>
                    <a:cs typeface="Arial" panose="020B0604020202020204" pitchFamily="34" charset="0"/>
                  </a:rPr>
                  <a:t>THF</a:t>
                </a:r>
              </a:p>
              <a:p>
                <a:endParaRPr lang="en-US" dirty="0">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1798152865"/>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Group 3</a:t>
            </a:r>
            <a:endParaRPr lang="en-US"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9980"/>
          <a:stretch/>
        </p:blipFill>
        <p:spPr>
          <a:xfrm>
            <a:off x="0" y="1028700"/>
            <a:ext cx="8980635" cy="4114800"/>
          </a:xfrm>
        </p:spPr>
      </p:pic>
      <p:pic>
        <p:nvPicPr>
          <p:cNvPr id="6" name="Picture 5"/>
          <p:cNvPicPr>
            <a:picLocks noChangeAspect="1"/>
          </p:cNvPicPr>
          <p:nvPr/>
        </p:nvPicPr>
        <p:blipFill>
          <a:blip r:embed="rId3"/>
          <a:stretch>
            <a:fillRect/>
          </a:stretch>
        </p:blipFill>
        <p:spPr>
          <a:xfrm>
            <a:off x="7315200" y="819151"/>
            <a:ext cx="609819" cy="2286000"/>
          </a:xfrm>
          <a:prstGeom prst="rect">
            <a:avLst/>
          </a:prstGeom>
        </p:spPr>
      </p:pic>
      <p:grpSp>
        <p:nvGrpSpPr>
          <p:cNvPr id="7" name="Group 6"/>
          <p:cNvGrpSpPr/>
          <p:nvPr/>
        </p:nvGrpSpPr>
        <p:grpSpPr>
          <a:xfrm>
            <a:off x="1238177" y="1189330"/>
            <a:ext cx="3854550" cy="3544595"/>
            <a:chOff x="781821" y="1806614"/>
            <a:chExt cx="5139400" cy="4726126"/>
          </a:xfrm>
          <a:solidFill>
            <a:schemeClr val="bg1">
              <a:lumMod val="50000"/>
            </a:schemeClr>
          </a:solidFill>
        </p:grpSpPr>
        <p:sp>
          <p:nvSpPr>
            <p:cNvPr id="8" name="Heptagon 7"/>
            <p:cNvSpPr/>
            <p:nvPr/>
          </p:nvSpPr>
          <p:spPr>
            <a:xfrm>
              <a:off x="1543821" y="3431819"/>
              <a:ext cx="481101" cy="479702"/>
            </a:xfrm>
            <a:prstGeom prst="heptagon">
              <a:avLst/>
            </a:prstGeom>
            <a:grp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1.</a:t>
              </a:r>
            </a:p>
          </p:txBody>
        </p:sp>
        <p:sp>
          <p:nvSpPr>
            <p:cNvPr id="9" name="Heptagon 8"/>
            <p:cNvSpPr/>
            <p:nvPr/>
          </p:nvSpPr>
          <p:spPr>
            <a:xfrm>
              <a:off x="2407421" y="2566106"/>
              <a:ext cx="481101" cy="479702"/>
            </a:xfrm>
            <a:prstGeom prst="heptagon">
              <a:avLst/>
            </a:prstGeom>
            <a:grp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3.</a:t>
              </a:r>
            </a:p>
          </p:txBody>
        </p:sp>
        <p:sp>
          <p:nvSpPr>
            <p:cNvPr id="10" name="Heptagon 9"/>
            <p:cNvSpPr/>
            <p:nvPr/>
          </p:nvSpPr>
          <p:spPr>
            <a:xfrm>
              <a:off x="3398021" y="1806614"/>
              <a:ext cx="481101" cy="479702"/>
            </a:xfrm>
            <a:prstGeom prst="heptagon">
              <a:avLst/>
            </a:prstGeom>
            <a:grp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4.</a:t>
              </a:r>
            </a:p>
          </p:txBody>
        </p:sp>
        <p:sp>
          <p:nvSpPr>
            <p:cNvPr id="11" name="Heptagon 10"/>
            <p:cNvSpPr/>
            <p:nvPr/>
          </p:nvSpPr>
          <p:spPr>
            <a:xfrm>
              <a:off x="4763222" y="2046465"/>
              <a:ext cx="481101" cy="479702"/>
            </a:xfrm>
            <a:prstGeom prst="heptagon">
              <a:avLst/>
            </a:prstGeom>
            <a:grp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5.</a:t>
              </a:r>
            </a:p>
          </p:txBody>
        </p:sp>
        <p:sp>
          <p:nvSpPr>
            <p:cNvPr id="12" name="Heptagon 11"/>
            <p:cNvSpPr/>
            <p:nvPr/>
          </p:nvSpPr>
          <p:spPr>
            <a:xfrm>
              <a:off x="5244323" y="3082155"/>
              <a:ext cx="481101" cy="479702"/>
            </a:xfrm>
            <a:prstGeom prst="heptagon">
              <a:avLst/>
            </a:prstGeom>
            <a:grp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7.</a:t>
              </a:r>
            </a:p>
          </p:txBody>
        </p:sp>
        <p:sp>
          <p:nvSpPr>
            <p:cNvPr id="13" name="Heptagon 12"/>
            <p:cNvSpPr/>
            <p:nvPr/>
          </p:nvSpPr>
          <p:spPr>
            <a:xfrm>
              <a:off x="5244323" y="5227754"/>
              <a:ext cx="676898" cy="613834"/>
            </a:xfrm>
            <a:prstGeom prst="heptagon">
              <a:avLst/>
            </a:prstGeom>
            <a:grp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10.</a:t>
              </a:r>
            </a:p>
          </p:txBody>
        </p:sp>
        <p:sp>
          <p:nvSpPr>
            <p:cNvPr id="14" name="Heptagon 13"/>
            <p:cNvSpPr/>
            <p:nvPr/>
          </p:nvSpPr>
          <p:spPr>
            <a:xfrm>
              <a:off x="2721123" y="5975822"/>
              <a:ext cx="676898" cy="556918"/>
            </a:xfrm>
            <a:prstGeom prst="heptagon">
              <a:avLst/>
            </a:prstGeom>
            <a:grp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11.</a:t>
              </a:r>
            </a:p>
          </p:txBody>
        </p:sp>
        <p:sp>
          <p:nvSpPr>
            <p:cNvPr id="15" name="Heptagon 14"/>
            <p:cNvSpPr/>
            <p:nvPr/>
          </p:nvSpPr>
          <p:spPr>
            <a:xfrm>
              <a:off x="781821" y="4673623"/>
              <a:ext cx="481101" cy="479702"/>
            </a:xfrm>
            <a:prstGeom prst="heptagon">
              <a:avLst/>
            </a:prstGeom>
            <a:grp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200" b="1" dirty="0">
                  <a:latin typeface="Arial" panose="020B0604020202020204" pitchFamily="34" charset="0"/>
                  <a:cs typeface="Arial" panose="020B0604020202020204" pitchFamily="34" charset="0"/>
                </a:rPr>
                <a:t>0.</a:t>
              </a:r>
            </a:p>
          </p:txBody>
        </p:sp>
      </p:grpSp>
      <p:sp>
        <p:nvSpPr>
          <p:cNvPr id="16" name="TextBox 15"/>
          <p:cNvSpPr txBox="1"/>
          <p:nvPr/>
        </p:nvSpPr>
        <p:spPr>
          <a:xfrm>
            <a:off x="8363949" y="57150"/>
            <a:ext cx="780051" cy="623248"/>
          </a:xfrm>
          <a:prstGeom prst="rect">
            <a:avLst/>
          </a:prstGeom>
          <a:noFill/>
        </p:spPr>
        <p:txBody>
          <a:bodyPr wrap="none" lIns="68580" tIns="34290" rIns="68580" bIns="34290" rtlCol="0">
            <a:spAutoFit/>
          </a:bodyPr>
          <a:lstStyle/>
          <a:p>
            <a:r>
              <a:rPr lang="en-US" b="1" dirty="0" smtClean="0">
                <a:latin typeface="Arial" panose="020B0604020202020204" pitchFamily="34" charset="0"/>
                <a:cs typeface="Arial" panose="020B0604020202020204" pitchFamily="34" charset="0"/>
              </a:rPr>
              <a:t>KC </a:t>
            </a:r>
          </a:p>
          <a:p>
            <a:r>
              <a:rPr lang="en-US" b="1" dirty="0" smtClean="0">
                <a:latin typeface="Arial" panose="020B0604020202020204" pitchFamily="34" charset="0"/>
                <a:cs typeface="Arial" panose="020B0604020202020204" pitchFamily="34" charset="0"/>
              </a:rPr>
              <a:t>Score</a:t>
            </a:r>
            <a:endParaRPr lang="en-US" b="1" dirty="0">
              <a:latin typeface="Arial" panose="020B0604020202020204" pitchFamily="34" charset="0"/>
              <a:cs typeface="Arial" panose="020B0604020202020204" pitchFamily="34" charset="0"/>
            </a:endParaRPr>
          </a:p>
        </p:txBody>
      </p:sp>
      <p:grpSp>
        <p:nvGrpSpPr>
          <p:cNvPr id="17" name="Group 16"/>
          <p:cNvGrpSpPr/>
          <p:nvPr/>
        </p:nvGrpSpPr>
        <p:grpSpPr>
          <a:xfrm>
            <a:off x="7848600" y="819150"/>
            <a:ext cx="1600195" cy="2661523"/>
            <a:chOff x="7855293" y="1371599"/>
            <a:chExt cx="1473838" cy="3548697"/>
          </a:xfrm>
        </p:grpSpPr>
        <p:sp>
          <p:nvSpPr>
            <p:cNvPr id="18" name="TextBox 17"/>
            <p:cNvSpPr txBox="1"/>
            <p:nvPr/>
          </p:nvSpPr>
          <p:spPr>
            <a:xfrm>
              <a:off x="7855293" y="1371599"/>
              <a:ext cx="1406966" cy="3548697"/>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5FU</a:t>
              </a:r>
            </a:p>
            <a:p>
              <a:r>
                <a:rPr lang="en-US" dirty="0" smtClean="0">
                  <a:latin typeface="Arial" panose="020B0604020202020204" pitchFamily="34" charset="0"/>
                  <a:cs typeface="Arial" panose="020B0604020202020204" pitchFamily="34" charset="0"/>
                </a:rPr>
                <a:t>AMP</a:t>
              </a:r>
            </a:p>
            <a:p>
              <a:r>
                <a:rPr lang="en-US" dirty="0" smtClean="0">
                  <a:latin typeface="Arial" panose="020B0604020202020204" pitchFamily="34" charset="0"/>
                  <a:cs typeface="Arial" panose="020B0604020202020204" pitchFamily="34" charset="0"/>
                </a:rPr>
                <a:t>APAP</a:t>
              </a:r>
            </a:p>
            <a:p>
              <a:r>
                <a:rPr lang="en-US" dirty="0" smtClean="0">
                  <a:latin typeface="Arial" panose="020B0604020202020204" pitchFamily="34" charset="0"/>
                  <a:cs typeface="Arial" panose="020B0604020202020204" pitchFamily="34" charset="0"/>
                </a:rPr>
                <a:t>CHQ</a:t>
              </a:r>
            </a:p>
            <a:p>
              <a:r>
                <a:rPr lang="en-US" dirty="0" smtClean="0">
                  <a:latin typeface="Arial" panose="020B0604020202020204" pitchFamily="34" charset="0"/>
                  <a:cs typeface="Arial" panose="020B0604020202020204" pitchFamily="34" charset="0"/>
                </a:rPr>
                <a:t>COU</a:t>
              </a:r>
            </a:p>
            <a:p>
              <a:r>
                <a:rPr lang="en-US" dirty="0" smtClean="0">
                  <a:latin typeface="Arial" panose="020B0604020202020204" pitchFamily="34" charset="0"/>
                  <a:cs typeface="Arial" panose="020B0604020202020204" pitchFamily="34" charset="0"/>
                </a:rPr>
                <a:t>DQ</a:t>
              </a:r>
            </a:p>
            <a:p>
              <a:r>
                <a:rPr lang="en-US" dirty="0" smtClean="0">
                  <a:latin typeface="Arial" panose="020B0604020202020204" pitchFamily="34" charset="0"/>
                  <a:cs typeface="Arial" panose="020B0604020202020204" pitchFamily="34" charset="0"/>
                </a:rPr>
                <a:t>PQ</a:t>
              </a:r>
            </a:p>
            <a:p>
              <a:r>
                <a:rPr lang="en-US" dirty="0" smtClean="0">
                  <a:latin typeface="Arial" panose="020B0604020202020204" pitchFamily="34" charset="0"/>
                  <a:cs typeface="Arial" panose="020B0604020202020204" pitchFamily="34" charset="0"/>
                </a:rPr>
                <a:t>RES</a:t>
              </a:r>
            </a:p>
            <a:p>
              <a:endParaRPr lang="en-US" dirty="0">
                <a:latin typeface="Arial" panose="020B0604020202020204" pitchFamily="34" charset="0"/>
                <a:cs typeface="Arial" panose="020B0604020202020204" pitchFamily="34" charset="0"/>
              </a:endParaRPr>
            </a:p>
          </p:txBody>
        </p:sp>
        <p:sp>
          <p:nvSpPr>
            <p:cNvPr id="19" name="TextBox 18"/>
            <p:cNvSpPr txBox="1"/>
            <p:nvPr/>
          </p:nvSpPr>
          <p:spPr>
            <a:xfrm>
              <a:off x="8506731" y="1371599"/>
              <a:ext cx="822400" cy="3447097"/>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7/11</a:t>
              </a:r>
            </a:p>
            <a:p>
              <a:r>
                <a:rPr lang="en-US" dirty="0" smtClean="0">
                  <a:latin typeface="Arial" panose="020B0604020202020204" pitchFamily="34" charset="0"/>
                  <a:cs typeface="Arial" panose="020B0604020202020204" pitchFamily="34" charset="0"/>
                </a:rPr>
                <a:t>0/11</a:t>
              </a:r>
            </a:p>
            <a:p>
              <a:r>
                <a:rPr lang="en-US" dirty="0" smtClean="0">
                  <a:latin typeface="Arial" panose="020B0604020202020204" pitchFamily="34" charset="0"/>
                  <a:cs typeface="Arial" panose="020B0604020202020204" pitchFamily="34" charset="0"/>
                </a:rPr>
                <a:t>6/11</a:t>
              </a:r>
            </a:p>
            <a:p>
              <a:r>
                <a:rPr lang="en-US" dirty="0" smtClean="0">
                  <a:latin typeface="Arial" panose="020B0604020202020204" pitchFamily="34" charset="0"/>
                  <a:cs typeface="Arial" panose="020B0604020202020204" pitchFamily="34" charset="0"/>
                </a:rPr>
                <a:t>0/11</a:t>
              </a:r>
            </a:p>
            <a:p>
              <a:r>
                <a:rPr lang="en-US" dirty="0" smtClean="0">
                  <a:latin typeface="Arial" panose="020B0604020202020204" pitchFamily="34" charset="0"/>
                  <a:cs typeface="Arial" panose="020B0604020202020204" pitchFamily="34" charset="0"/>
                </a:rPr>
                <a:t>0/11</a:t>
              </a:r>
            </a:p>
            <a:p>
              <a:r>
                <a:rPr lang="en-US" dirty="0" smtClean="0">
                  <a:latin typeface="Arial" panose="020B0604020202020204" pitchFamily="34" charset="0"/>
                  <a:cs typeface="Arial" panose="020B0604020202020204" pitchFamily="34" charset="0"/>
                </a:rPr>
                <a:t>1/11</a:t>
              </a:r>
            </a:p>
            <a:p>
              <a:r>
                <a:rPr lang="en-US" dirty="0" smtClean="0">
                  <a:latin typeface="Arial" panose="020B0604020202020204" pitchFamily="34" charset="0"/>
                  <a:cs typeface="Arial" panose="020B0604020202020204" pitchFamily="34" charset="0"/>
                </a:rPr>
                <a:t>7/11</a:t>
              </a:r>
            </a:p>
            <a:p>
              <a:r>
                <a:rPr lang="en-US" dirty="0" smtClean="0">
                  <a:latin typeface="Arial" panose="020B0604020202020204" pitchFamily="34" charset="0"/>
                  <a:cs typeface="Arial" panose="020B0604020202020204" pitchFamily="34" charset="0"/>
                </a:rPr>
                <a:t>1/11</a:t>
              </a:r>
            </a:p>
            <a:p>
              <a:endParaRPr lang="en-US"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37292080"/>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290623" y="125819"/>
            <a:ext cx="8674533" cy="700409"/>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ormAutofit fontScale="90000"/>
          </a:bodyPr>
          <a:lstStyle/>
          <a:p>
            <a:pPr>
              <a:defRPr/>
            </a:pPr>
            <a:r>
              <a:rPr lang="en-GB" sz="4000" dirty="0" smtClean="0">
                <a:ea typeface="ＭＳ Ｐゴシック" pitchFamily="34" charset="-128"/>
              </a:rPr>
              <a:t>“The Encyclopaedia of Carcinogens”</a:t>
            </a:r>
          </a:p>
        </p:txBody>
      </p:sp>
      <p:sp>
        <p:nvSpPr>
          <p:cNvPr id="67587" name="Rectangle 3"/>
          <p:cNvSpPr>
            <a:spLocks noGrp="1" noChangeArrowheads="1"/>
          </p:cNvSpPr>
          <p:nvPr>
            <p:ph type="body" idx="1"/>
          </p:nvPr>
        </p:nvSpPr>
        <p:spPr>
          <a:xfrm>
            <a:off x="100235" y="956804"/>
            <a:ext cx="8741744" cy="3315891"/>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ormAutofit fontScale="92500" lnSpcReduction="20000"/>
          </a:bodyPr>
          <a:lstStyle/>
          <a:p>
            <a:pPr marL="0" indent="0">
              <a:lnSpc>
                <a:spcPct val="80000"/>
              </a:lnSpc>
              <a:spcBef>
                <a:spcPct val="25000"/>
              </a:spcBef>
              <a:spcAft>
                <a:spcPct val="25000"/>
              </a:spcAft>
              <a:buClrTx/>
              <a:buFontTx/>
              <a:buNone/>
              <a:defRPr/>
            </a:pPr>
            <a:r>
              <a:rPr lang="en-GB" sz="2000" dirty="0">
                <a:solidFill>
                  <a:srgbClr val="000000"/>
                </a:solidFill>
                <a:ea typeface="ＭＳ Ｐゴシック" pitchFamily="34" charset="-128"/>
              </a:rPr>
              <a:t>A</a:t>
            </a:r>
            <a:r>
              <a:rPr lang="en-GB" sz="2000" dirty="0" smtClean="0">
                <a:solidFill>
                  <a:srgbClr val="000000"/>
                </a:solidFill>
                <a:ea typeface="ＭＳ Ｐゴシック" pitchFamily="34" charset="-128"/>
              </a:rPr>
              <a:t>gents are recommended by international advisors based on: </a:t>
            </a:r>
            <a:endParaRPr lang="en-GB" sz="2000" dirty="0">
              <a:solidFill>
                <a:srgbClr val="000000"/>
              </a:solidFill>
              <a:ea typeface="ＭＳ Ｐゴシック" pitchFamily="34" charset="-128"/>
            </a:endParaRPr>
          </a:p>
          <a:p>
            <a:pPr marL="822325" lvl="1" indent="-285750">
              <a:lnSpc>
                <a:spcPct val="80000"/>
              </a:lnSpc>
              <a:buClrTx/>
              <a:buFont typeface="Wingdings" pitchFamily="2" charset="2"/>
              <a:buChar char="Ø"/>
              <a:defRPr/>
            </a:pPr>
            <a:r>
              <a:rPr lang="en-GB" sz="1600" dirty="0">
                <a:solidFill>
                  <a:srgbClr val="000000"/>
                </a:solidFill>
                <a:ea typeface="ＭＳ Ｐゴシック" pitchFamily="34" charset="-128"/>
              </a:rPr>
              <a:t>E</a:t>
            </a:r>
            <a:r>
              <a:rPr lang="en-GB" sz="1600" dirty="0" smtClean="0">
                <a:solidFill>
                  <a:srgbClr val="000000"/>
                </a:solidFill>
                <a:ea typeface="ＭＳ Ｐゴシック" pitchFamily="34" charset="-128"/>
              </a:rPr>
              <a:t>vidence </a:t>
            </a:r>
            <a:r>
              <a:rPr lang="en-GB" sz="1600" dirty="0">
                <a:solidFill>
                  <a:srgbClr val="000000"/>
                </a:solidFill>
                <a:ea typeface="ＭＳ Ｐゴシック" pitchFamily="34" charset="-128"/>
              </a:rPr>
              <a:t>of human </a:t>
            </a:r>
            <a:r>
              <a:rPr lang="en-GB" sz="1600" dirty="0" smtClean="0">
                <a:solidFill>
                  <a:srgbClr val="000000"/>
                </a:solidFill>
                <a:ea typeface="ＭＳ Ｐゴシック" pitchFamily="34" charset="-128"/>
              </a:rPr>
              <a:t>exposure</a:t>
            </a:r>
          </a:p>
          <a:p>
            <a:pPr marL="822325" lvl="1" indent="-285750">
              <a:lnSpc>
                <a:spcPct val="80000"/>
              </a:lnSpc>
              <a:buClrTx/>
              <a:buFont typeface="Wingdings" pitchFamily="2" charset="2"/>
              <a:buChar char="Ø"/>
              <a:defRPr/>
            </a:pPr>
            <a:r>
              <a:rPr lang="en-GB" sz="1600" dirty="0">
                <a:solidFill>
                  <a:srgbClr val="000000"/>
                </a:solidFill>
                <a:ea typeface="ＭＳ Ｐゴシック" pitchFamily="34" charset="-128"/>
              </a:rPr>
              <a:t>S</a:t>
            </a:r>
            <a:r>
              <a:rPr lang="en-GB" sz="1600" dirty="0" smtClean="0">
                <a:solidFill>
                  <a:srgbClr val="000000"/>
                </a:solidFill>
                <a:ea typeface="ＭＳ Ｐゴシック" pitchFamily="34" charset="-128"/>
              </a:rPr>
              <a:t>ome </a:t>
            </a:r>
            <a:r>
              <a:rPr lang="en-GB" sz="1600" dirty="0">
                <a:solidFill>
                  <a:srgbClr val="000000"/>
                </a:solidFill>
                <a:ea typeface="ＭＳ Ｐゴシック" pitchFamily="34" charset="-128"/>
              </a:rPr>
              <a:t>evidence or suspicion of </a:t>
            </a:r>
            <a:r>
              <a:rPr lang="en-GB" sz="1600" dirty="0" smtClean="0">
                <a:solidFill>
                  <a:srgbClr val="000000"/>
                </a:solidFill>
                <a:ea typeface="ＭＳ Ｐゴシック" pitchFamily="34" charset="-128"/>
              </a:rPr>
              <a:t>carcinogenicity</a:t>
            </a:r>
          </a:p>
          <a:p>
            <a:pPr marL="0" indent="0">
              <a:lnSpc>
                <a:spcPct val="80000"/>
              </a:lnSpc>
              <a:spcBef>
                <a:spcPct val="25000"/>
              </a:spcBef>
              <a:spcAft>
                <a:spcPct val="25000"/>
              </a:spcAft>
              <a:buClrTx/>
              <a:buFontTx/>
              <a:buNone/>
              <a:defRPr/>
            </a:pPr>
            <a:endParaRPr lang="en-GB" sz="2000" dirty="0">
              <a:solidFill>
                <a:srgbClr val="000000"/>
              </a:solidFill>
              <a:ea typeface="ＭＳ Ｐゴシック" pitchFamily="34" charset="-128"/>
            </a:endParaRPr>
          </a:p>
          <a:p>
            <a:pPr marL="0" indent="0">
              <a:lnSpc>
                <a:spcPct val="80000"/>
              </a:lnSpc>
              <a:spcBef>
                <a:spcPct val="25000"/>
              </a:spcBef>
              <a:spcAft>
                <a:spcPct val="25000"/>
              </a:spcAft>
              <a:buClrTx/>
              <a:buFontTx/>
              <a:buNone/>
              <a:defRPr/>
            </a:pPr>
            <a:r>
              <a:rPr lang="en-GB" sz="2000" dirty="0" smtClean="0">
                <a:solidFill>
                  <a:srgbClr val="000000"/>
                </a:solidFill>
                <a:ea typeface="ＭＳ Ｐゴシック" pitchFamily="34" charset="-128"/>
              </a:rPr>
              <a:t>More than 980 agents have been evaluated</a:t>
            </a:r>
          </a:p>
          <a:p>
            <a:pPr marL="822325" lvl="1" indent="-285750">
              <a:lnSpc>
                <a:spcPct val="80000"/>
              </a:lnSpc>
              <a:buClrTx/>
              <a:buFont typeface="Wingdings" pitchFamily="2" charset="2"/>
              <a:buChar char="Ø"/>
              <a:defRPr/>
            </a:pPr>
            <a:r>
              <a:rPr lang="en-GB" sz="1600" dirty="0" smtClean="0">
                <a:solidFill>
                  <a:srgbClr val="000000"/>
                </a:solidFill>
              </a:rPr>
              <a:t>118 are </a:t>
            </a:r>
            <a:r>
              <a:rPr lang="en-GB" sz="1600" b="1" i="1" dirty="0" smtClean="0">
                <a:solidFill>
                  <a:srgbClr val="000000"/>
                </a:solidFill>
              </a:rPr>
              <a:t>carcinogenic to humans</a:t>
            </a:r>
            <a:r>
              <a:rPr lang="en-GB" sz="1600" b="1" dirty="0" smtClean="0">
                <a:solidFill>
                  <a:srgbClr val="000000"/>
                </a:solidFill>
              </a:rPr>
              <a:t> </a:t>
            </a:r>
            <a:r>
              <a:rPr lang="en-GB" sz="1600" dirty="0" smtClean="0">
                <a:solidFill>
                  <a:srgbClr val="000000"/>
                </a:solidFill>
              </a:rPr>
              <a:t>(Group 1)</a:t>
            </a:r>
            <a:endParaRPr lang="en-GB" sz="1600" i="1" dirty="0" smtClean="0">
              <a:solidFill>
                <a:srgbClr val="000000"/>
              </a:solidFill>
            </a:endParaRPr>
          </a:p>
          <a:p>
            <a:pPr marL="822325" lvl="1" indent="-285750">
              <a:lnSpc>
                <a:spcPct val="80000"/>
              </a:lnSpc>
              <a:buClrTx/>
              <a:buFont typeface="Wingdings" pitchFamily="2" charset="2"/>
              <a:buChar char="Ø"/>
              <a:defRPr/>
            </a:pPr>
            <a:r>
              <a:rPr lang="en-GB" sz="1600" dirty="0" smtClean="0">
                <a:solidFill>
                  <a:srgbClr val="000000"/>
                </a:solidFill>
              </a:rPr>
              <a:t>  79 are </a:t>
            </a:r>
            <a:r>
              <a:rPr lang="en-GB" sz="1600" b="1" i="1" dirty="0" smtClean="0">
                <a:solidFill>
                  <a:srgbClr val="000000"/>
                </a:solidFill>
              </a:rPr>
              <a:t>probably carcinogenic to humans</a:t>
            </a:r>
            <a:r>
              <a:rPr lang="en-GB" sz="1600" b="1" dirty="0" smtClean="0">
                <a:solidFill>
                  <a:srgbClr val="000000"/>
                </a:solidFill>
              </a:rPr>
              <a:t> </a:t>
            </a:r>
            <a:r>
              <a:rPr lang="en-GB" sz="1600" dirty="0" smtClean="0">
                <a:solidFill>
                  <a:srgbClr val="000000"/>
                </a:solidFill>
              </a:rPr>
              <a:t>(Group 2A)</a:t>
            </a:r>
            <a:endParaRPr lang="en-GB" sz="1600" i="1" dirty="0" smtClean="0">
              <a:solidFill>
                <a:srgbClr val="000000"/>
              </a:solidFill>
            </a:endParaRPr>
          </a:p>
          <a:p>
            <a:pPr marL="822325" lvl="1" indent="-285750">
              <a:lnSpc>
                <a:spcPct val="80000"/>
              </a:lnSpc>
              <a:buClrTx/>
              <a:buFont typeface="Wingdings" pitchFamily="2" charset="2"/>
              <a:buChar char="Ø"/>
              <a:defRPr/>
            </a:pPr>
            <a:r>
              <a:rPr lang="en-GB" sz="1600" dirty="0" smtClean="0">
                <a:solidFill>
                  <a:srgbClr val="000000"/>
                </a:solidFill>
              </a:rPr>
              <a:t>290 are </a:t>
            </a:r>
            <a:r>
              <a:rPr lang="en-GB" sz="1600" b="1" i="1" dirty="0" smtClean="0">
                <a:solidFill>
                  <a:srgbClr val="000000"/>
                </a:solidFill>
              </a:rPr>
              <a:t>possibly carcinogenic to humans</a:t>
            </a:r>
            <a:r>
              <a:rPr lang="en-GB" sz="1600" b="1" dirty="0" smtClean="0">
                <a:solidFill>
                  <a:srgbClr val="000000"/>
                </a:solidFill>
              </a:rPr>
              <a:t> </a:t>
            </a:r>
            <a:r>
              <a:rPr lang="en-GB" sz="1600" dirty="0" smtClean="0">
                <a:solidFill>
                  <a:srgbClr val="000000"/>
                </a:solidFill>
              </a:rPr>
              <a:t>(Group 2B)</a:t>
            </a:r>
          </a:p>
          <a:p>
            <a:pPr marL="822325" lvl="1" indent="-285750">
              <a:lnSpc>
                <a:spcPct val="80000"/>
              </a:lnSpc>
              <a:buClrTx/>
              <a:buFont typeface="Wingdings" pitchFamily="2" charset="2"/>
              <a:buChar char="Ø"/>
              <a:defRPr/>
            </a:pPr>
            <a:r>
              <a:rPr lang="en-GB" sz="1600" dirty="0">
                <a:solidFill>
                  <a:srgbClr val="000000"/>
                </a:solidFill>
              </a:rPr>
              <a:t>503 are </a:t>
            </a:r>
            <a:r>
              <a:rPr lang="en-GB" sz="1600" b="1" i="1" dirty="0" smtClean="0">
                <a:solidFill>
                  <a:srgbClr val="000000"/>
                </a:solidFill>
              </a:rPr>
              <a:t>not classifiable as to its carcinogenicity to humans </a:t>
            </a:r>
            <a:r>
              <a:rPr lang="en-GB" sz="1600" dirty="0">
                <a:solidFill>
                  <a:srgbClr val="000000"/>
                </a:solidFill>
              </a:rPr>
              <a:t>(Group 3)</a:t>
            </a:r>
          </a:p>
          <a:p>
            <a:pPr marL="822325" lvl="1" indent="-285750">
              <a:lnSpc>
                <a:spcPct val="80000"/>
              </a:lnSpc>
              <a:buClrTx/>
              <a:buFont typeface="Wingdings" pitchFamily="2" charset="2"/>
              <a:buChar char="Ø"/>
              <a:defRPr/>
            </a:pPr>
            <a:r>
              <a:rPr lang="en-GB" sz="1600" dirty="0" smtClean="0">
                <a:solidFill>
                  <a:srgbClr val="000000"/>
                </a:solidFill>
              </a:rPr>
              <a:t>   1 </a:t>
            </a:r>
            <a:r>
              <a:rPr lang="en-GB" sz="1600" dirty="0">
                <a:solidFill>
                  <a:srgbClr val="000000"/>
                </a:solidFill>
              </a:rPr>
              <a:t>is classified as </a:t>
            </a:r>
            <a:r>
              <a:rPr lang="en-GB" sz="1600" b="1" i="1" dirty="0">
                <a:solidFill>
                  <a:srgbClr val="000000"/>
                </a:solidFill>
              </a:rPr>
              <a:t>probably not carcinogenic to humans </a:t>
            </a:r>
            <a:r>
              <a:rPr lang="en-GB" sz="1600" dirty="0">
                <a:solidFill>
                  <a:srgbClr val="000000"/>
                </a:solidFill>
              </a:rPr>
              <a:t>(Group 4</a:t>
            </a:r>
            <a:r>
              <a:rPr lang="en-GB" sz="1600" dirty="0" smtClean="0">
                <a:solidFill>
                  <a:srgbClr val="000000"/>
                </a:solidFill>
              </a:rPr>
              <a:t>)</a:t>
            </a:r>
          </a:p>
          <a:p>
            <a:pPr marL="822325" lvl="1" indent="-285750">
              <a:lnSpc>
                <a:spcPct val="80000"/>
              </a:lnSpc>
              <a:buClrTx/>
              <a:buFont typeface="Wingdings" pitchFamily="2" charset="2"/>
              <a:buChar char="Ø"/>
              <a:defRPr/>
            </a:pPr>
            <a:endParaRPr lang="en-GB" sz="2000" dirty="0" smtClean="0">
              <a:solidFill>
                <a:srgbClr val="000000"/>
              </a:solidFill>
              <a:ea typeface="ＭＳ Ｐゴシック" pitchFamily="34" charset="-128"/>
            </a:endParaRPr>
          </a:p>
          <a:p>
            <a:pPr marL="0" indent="0">
              <a:lnSpc>
                <a:spcPct val="80000"/>
              </a:lnSpc>
              <a:spcBef>
                <a:spcPct val="25000"/>
              </a:spcBef>
              <a:spcAft>
                <a:spcPct val="25000"/>
              </a:spcAft>
              <a:buClrTx/>
              <a:buFontTx/>
              <a:buNone/>
              <a:defRPr/>
            </a:pPr>
            <a:r>
              <a:rPr lang="en-GB" sz="2000" dirty="0" smtClean="0">
                <a:solidFill>
                  <a:srgbClr val="000000"/>
                </a:solidFill>
                <a:ea typeface="ＭＳ Ｐゴシック" pitchFamily="34" charset="-128"/>
              </a:rPr>
              <a:t>National and international health agencies use the </a:t>
            </a:r>
            <a:r>
              <a:rPr lang="en-GB" sz="2000" i="1" dirty="0" smtClean="0">
                <a:solidFill>
                  <a:srgbClr val="000000"/>
                </a:solidFill>
                <a:ea typeface="ＭＳ Ｐゴシック" pitchFamily="34" charset="-128"/>
              </a:rPr>
              <a:t>Monographs</a:t>
            </a:r>
          </a:p>
          <a:p>
            <a:pPr marL="822325" lvl="1" indent="-285750">
              <a:lnSpc>
                <a:spcPct val="80000"/>
              </a:lnSpc>
              <a:buClrTx/>
              <a:buFont typeface="Wingdings" pitchFamily="2" charset="2"/>
              <a:buChar char="Ø"/>
              <a:defRPr/>
            </a:pPr>
            <a:r>
              <a:rPr lang="en-GB" sz="1600" dirty="0">
                <a:solidFill>
                  <a:srgbClr val="000000"/>
                </a:solidFill>
              </a:rPr>
              <a:t>To identify carcinogens</a:t>
            </a:r>
          </a:p>
          <a:p>
            <a:pPr marL="822325" lvl="1" indent="-285750">
              <a:lnSpc>
                <a:spcPct val="80000"/>
              </a:lnSpc>
              <a:buClrTx/>
              <a:buFont typeface="Wingdings" pitchFamily="2" charset="2"/>
              <a:buChar char="Ø"/>
              <a:defRPr/>
            </a:pPr>
            <a:r>
              <a:rPr lang="en-GB" sz="1600" dirty="0">
                <a:solidFill>
                  <a:srgbClr val="000000"/>
                </a:solidFill>
              </a:rPr>
              <a:t>To prevent exposure to known or suspected carcinogens</a:t>
            </a:r>
          </a:p>
        </p:txBody>
      </p:sp>
      <p:pic>
        <p:nvPicPr>
          <p:cNvPr id="53252" name="Picture 4" descr="tomati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45407" y="979957"/>
            <a:ext cx="1279901" cy="1326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Text Box 5"/>
          <p:cNvSpPr txBox="1">
            <a:spLocks noChangeArrowheads="1"/>
          </p:cNvSpPr>
          <p:nvPr/>
        </p:nvSpPr>
        <p:spPr bwMode="auto">
          <a:xfrm>
            <a:off x="7478587" y="2231236"/>
            <a:ext cx="15177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tx1"/>
              </a:buClr>
              <a:buChar char="•"/>
              <a:defRPr sz="3200">
                <a:solidFill>
                  <a:schemeClr val="tx1"/>
                </a:solidFill>
                <a:latin typeface="Tahoma" pitchFamily="34" charset="0"/>
                <a:ea typeface="ＭＳ Ｐゴシック" pitchFamily="34" charset="-128"/>
                <a:cs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ea typeface="ＭＳ Ｐゴシック" pitchFamily="34" charset="-128"/>
                <a:cs typeface="Tahoma" pitchFamily="34" charset="0"/>
              </a:defRPr>
            </a:lvl2pPr>
            <a:lvl3pPr marL="1143000" indent="-228600" eaLnBrk="0" hangingPunct="0">
              <a:spcBef>
                <a:spcPct val="20000"/>
              </a:spcBef>
              <a:buClr>
                <a:schemeClr val="tx1"/>
              </a:buClr>
              <a:buChar char="•"/>
              <a:defRPr sz="2400">
                <a:solidFill>
                  <a:schemeClr val="tx1"/>
                </a:solidFill>
                <a:latin typeface="Tahoma" pitchFamily="34" charset="0"/>
                <a:ea typeface="ＭＳ Ｐゴシック" pitchFamily="34" charset="-128"/>
                <a:cs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ea typeface="ＭＳ Ｐゴシック" pitchFamily="34" charset="-128"/>
                <a:cs typeface="Tahoma" pitchFamily="34" charset="0"/>
              </a:defRPr>
            </a:lvl4pPr>
            <a:lvl5pPr marL="2057400" indent="-228600" eaLnBrk="0" hangingPunct="0">
              <a:spcBef>
                <a:spcPct val="20000"/>
              </a:spcBef>
              <a:buClr>
                <a:schemeClr val="tx1"/>
              </a:buClr>
              <a:buChar char="•"/>
              <a:defRPr sz="2000">
                <a:solidFill>
                  <a:schemeClr val="tx1"/>
                </a:solidFill>
                <a:latin typeface="Tahoma" pitchFamily="34" charset="0"/>
                <a:ea typeface="ＭＳ Ｐゴシック" pitchFamily="34" charset="-128"/>
                <a:cs typeface="Tahoma"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itchFamily="34" charset="0"/>
                <a:ea typeface="ＭＳ Ｐゴシック" pitchFamily="34" charset="-128"/>
                <a:cs typeface="Tahoma"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itchFamily="34" charset="0"/>
                <a:ea typeface="ＭＳ Ｐゴシック" pitchFamily="34" charset="-128"/>
                <a:cs typeface="Tahoma"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itchFamily="34" charset="0"/>
                <a:ea typeface="ＭＳ Ｐゴシック" pitchFamily="34" charset="-128"/>
                <a:cs typeface="Tahoma"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itchFamily="34" charset="0"/>
                <a:ea typeface="ＭＳ Ｐゴシック" pitchFamily="34" charset="-128"/>
                <a:cs typeface="Tahoma" pitchFamily="34" charset="0"/>
              </a:defRPr>
            </a:lvl9pPr>
          </a:lstStyle>
          <a:p>
            <a:pPr algn="ctr" eaLnBrk="1" hangingPunct="1">
              <a:spcBef>
                <a:spcPct val="30000"/>
              </a:spcBef>
              <a:buClrTx/>
              <a:buFontTx/>
              <a:buNone/>
            </a:pPr>
            <a:r>
              <a:rPr lang="de-DE" altLang="fr-FR" sz="1200" dirty="0">
                <a:solidFill>
                  <a:srgbClr val="000000"/>
                </a:solidFill>
              </a:rPr>
              <a:t>Lorenzo </a:t>
            </a:r>
            <a:r>
              <a:rPr lang="de-DE" altLang="fr-FR" sz="1200" dirty="0" err="1">
                <a:solidFill>
                  <a:srgbClr val="000000"/>
                </a:solidFill>
              </a:rPr>
              <a:t>Tomatis</a:t>
            </a:r>
            <a:r>
              <a:rPr lang="de-DE" altLang="fr-FR" sz="1200" dirty="0">
                <a:solidFill>
                  <a:srgbClr val="000000"/>
                </a:solidFill>
              </a:rPr>
              <a:t> </a:t>
            </a:r>
            <a:br>
              <a:rPr lang="de-DE" altLang="fr-FR" sz="1200" dirty="0">
                <a:solidFill>
                  <a:srgbClr val="000000"/>
                </a:solidFill>
              </a:rPr>
            </a:br>
            <a:r>
              <a:rPr lang="de-DE" altLang="fr-FR" sz="1200" dirty="0">
                <a:solidFill>
                  <a:srgbClr val="000000"/>
                </a:solidFill>
              </a:rPr>
              <a:t>1929-2007</a:t>
            </a:r>
            <a:endParaRPr lang="en-US" altLang="fr-FR" sz="1200" dirty="0">
              <a:solidFill>
                <a:srgbClr val="FFFFFF"/>
              </a:solidFill>
            </a:endParaRPr>
          </a:p>
        </p:txBody>
      </p:sp>
      <p:pic>
        <p:nvPicPr>
          <p:cNvPr id="11" name="Picture 3"/>
          <p:cNvPicPr>
            <a:picLocks noChangeAspect="1"/>
          </p:cNvPicPr>
          <p:nvPr/>
        </p:nvPicPr>
        <p:blipFill>
          <a:blip r:embed="rId4">
            <a:extLst>
              <a:ext uri="{28A0092B-C50C-407E-A947-70E740481C1C}">
                <a14:useLocalDpi xmlns:a14="http://schemas.microsoft.com/office/drawing/2010/main" val="0"/>
              </a:ext>
            </a:extLst>
          </a:blip>
          <a:srcRect t="5550" b="36546"/>
          <a:stretch>
            <a:fillRect/>
          </a:stretch>
        </p:blipFill>
        <p:spPr bwMode="auto">
          <a:xfrm>
            <a:off x="0" y="4089171"/>
            <a:ext cx="91440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9418952"/>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30907" y="39964"/>
            <a:ext cx="8353425" cy="574766"/>
          </a:xfrm>
        </p:spPr>
        <p:txBody>
          <a:bodyPr>
            <a:normAutofit fontScale="90000"/>
          </a:bodyPr>
          <a:lstStyle/>
          <a:p>
            <a:pPr algn="l" eaLnBrk="1" hangingPunct="1"/>
            <a:r>
              <a:rPr lang="en-GB" altLang="fr-FR" sz="3400" dirty="0" smtClean="0">
                <a:latin typeface="Tahoma"/>
                <a:cs typeface="Tahoma"/>
              </a:rPr>
              <a:t>Summary</a:t>
            </a:r>
          </a:p>
        </p:txBody>
      </p:sp>
      <p:sp>
        <p:nvSpPr>
          <p:cNvPr id="52227" name="Rectangle 3"/>
          <p:cNvSpPr>
            <a:spLocks noGrp="1" noChangeArrowheads="1"/>
          </p:cNvSpPr>
          <p:nvPr>
            <p:ph type="body" idx="1"/>
          </p:nvPr>
        </p:nvSpPr>
        <p:spPr>
          <a:xfrm>
            <a:off x="262744" y="549877"/>
            <a:ext cx="8805056" cy="4593623"/>
          </a:xfrm>
        </p:spPr>
        <p:txBody>
          <a:bodyPr>
            <a:normAutofit lnSpcReduction="10000"/>
          </a:bodyPr>
          <a:lstStyle/>
          <a:p>
            <a:pPr>
              <a:buFont typeface="Arial"/>
              <a:buChar char="•"/>
            </a:pPr>
            <a:r>
              <a:rPr lang="en-US" sz="2400" dirty="0"/>
              <a:t>Scientific findings providing insights into cancer mechanisms play an essential role in carcinogen hazard </a:t>
            </a:r>
            <a:r>
              <a:rPr lang="en-US" sz="2400" dirty="0" smtClean="0"/>
              <a:t>identification</a:t>
            </a:r>
          </a:p>
          <a:p>
            <a:pPr>
              <a:buFont typeface="Arial"/>
              <a:buChar char="•"/>
            </a:pPr>
            <a:r>
              <a:rPr lang="en-US" sz="2400" b="1" dirty="0" smtClean="0"/>
              <a:t>The </a:t>
            </a:r>
            <a:r>
              <a:rPr lang="en-US" sz="2400" b="1" dirty="0"/>
              <a:t>key characteristics of known human carcinogens provide the basis for an objective, systematic approach for identifying and evaluating mechanistic </a:t>
            </a:r>
            <a:r>
              <a:rPr lang="en-US" sz="2400" b="1" dirty="0" smtClean="0"/>
              <a:t>data</a:t>
            </a:r>
          </a:p>
          <a:p>
            <a:pPr>
              <a:buFont typeface="Arial"/>
              <a:buChar char="•"/>
            </a:pPr>
            <a:r>
              <a:rPr lang="en-US" sz="2400" dirty="0"/>
              <a:t>Shows carcinogens tend to act through multiple mechanisms </a:t>
            </a:r>
            <a:r>
              <a:rPr lang="en-US" sz="2400" dirty="0" smtClean="0"/>
              <a:t>in producing human and animal tumors </a:t>
            </a:r>
          </a:p>
          <a:p>
            <a:pPr>
              <a:buFont typeface="Arial"/>
              <a:buChar char="•"/>
            </a:pPr>
            <a:r>
              <a:rPr lang="en-US" sz="2400" dirty="0" smtClean="0"/>
              <a:t>Recent </a:t>
            </a:r>
            <a:r>
              <a:rPr lang="en-US" sz="2400" dirty="0"/>
              <a:t>IARC Monographs evaluations have illustrated the applicability of this </a:t>
            </a:r>
            <a:r>
              <a:rPr lang="en-US" sz="2400" dirty="0" smtClean="0"/>
              <a:t>approach</a:t>
            </a:r>
          </a:p>
          <a:p>
            <a:pPr>
              <a:buFont typeface="Arial"/>
              <a:buChar char="•"/>
            </a:pPr>
            <a:r>
              <a:rPr lang="en-US" sz="2400" dirty="0" smtClean="0"/>
              <a:t>May be </a:t>
            </a:r>
            <a:r>
              <a:rPr lang="en-US" sz="2400" dirty="0"/>
              <a:t>compatible with HT assays, but need to develop </a:t>
            </a:r>
            <a:r>
              <a:rPr lang="en-US" sz="2400" dirty="0" smtClean="0"/>
              <a:t>new ones based </a:t>
            </a:r>
            <a:r>
              <a:rPr lang="en-US" sz="2400" dirty="0"/>
              <a:t>on characteristics and </a:t>
            </a:r>
            <a:r>
              <a:rPr lang="en-US" sz="2400" dirty="0" smtClean="0"/>
              <a:t>hallmarks. Same for biomarkers.</a:t>
            </a:r>
          </a:p>
          <a:p>
            <a:pPr>
              <a:buFont typeface="Arial"/>
              <a:buChar char="•"/>
            </a:pPr>
            <a:r>
              <a:rPr lang="en-US" sz="2400" dirty="0" smtClean="0"/>
              <a:t>Key characteristics for other forms of toxicity could be developed</a:t>
            </a:r>
            <a:endParaRPr lang="en-US" sz="2400" dirty="0"/>
          </a:p>
          <a:p>
            <a:pPr lvl="1" eaLnBrk="1" hangingPunct="1"/>
            <a:endParaRPr lang="en-GB" altLang="fr-FR" sz="2400" dirty="0" smtClean="0"/>
          </a:p>
        </p:txBody>
      </p:sp>
    </p:spTree>
    <p:extLst>
      <p:ext uri="{BB962C8B-B14F-4D97-AF65-F5344CB8AC3E}">
        <p14:creationId xmlns:p14="http://schemas.microsoft.com/office/powerpoint/2010/main" val="69180941"/>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594122"/>
          </a:xfrm>
        </p:spPr>
        <p:txBody>
          <a:bodyPr>
            <a:normAutofit fontScale="90000"/>
          </a:bodyPr>
          <a:lstStyle/>
          <a:p>
            <a:r>
              <a:rPr lang="en-US" dirty="0" smtClean="0"/>
              <a:t>A Large Collaboration</a:t>
            </a:r>
            <a:endParaRPr lang="en-US" dirty="0"/>
          </a:p>
        </p:txBody>
      </p:sp>
      <p:sp>
        <p:nvSpPr>
          <p:cNvPr id="3" name="Content Placeholder 2"/>
          <p:cNvSpPr>
            <a:spLocks noGrp="1"/>
          </p:cNvSpPr>
          <p:nvPr>
            <p:ph idx="1"/>
          </p:nvPr>
        </p:nvSpPr>
        <p:spPr>
          <a:xfrm>
            <a:off x="381000" y="914400"/>
            <a:ext cx="8534400" cy="4095750"/>
          </a:xfrm>
        </p:spPr>
        <p:txBody>
          <a:bodyPr>
            <a:normAutofit fontScale="77500" lnSpcReduction="20000"/>
          </a:bodyPr>
          <a:lstStyle/>
          <a:p>
            <a:r>
              <a:rPr lang="en-US" sz="3400" b="1" dirty="0" smtClean="0"/>
              <a:t>IARC</a:t>
            </a:r>
            <a:r>
              <a:rPr lang="en-US" sz="3400" dirty="0" smtClean="0"/>
              <a:t>: Kathryn </a:t>
            </a:r>
            <a:r>
              <a:rPr lang="en-US" sz="3400" dirty="0"/>
              <a:t>Z. </a:t>
            </a:r>
            <a:r>
              <a:rPr lang="en-US" sz="3400" dirty="0" smtClean="0"/>
              <a:t>Guyton, </a:t>
            </a:r>
            <a:r>
              <a:rPr lang="en-US" sz="3400" dirty="0"/>
              <a:t>Robert </a:t>
            </a:r>
            <a:r>
              <a:rPr lang="en-US" sz="3400" dirty="0" smtClean="0"/>
              <a:t>Baan and </a:t>
            </a:r>
            <a:r>
              <a:rPr lang="en-US" sz="3400" dirty="0"/>
              <a:t>Kurt </a:t>
            </a:r>
            <a:r>
              <a:rPr lang="en-US" sz="3400" dirty="0" err="1" smtClean="0"/>
              <a:t>Straif</a:t>
            </a:r>
            <a:endParaRPr lang="en-US" sz="3400" baseline="30000" dirty="0" smtClean="0"/>
          </a:p>
          <a:p>
            <a:r>
              <a:rPr lang="en-US" sz="3400" b="1" dirty="0" smtClean="0"/>
              <a:t>US EPA</a:t>
            </a:r>
            <a:r>
              <a:rPr lang="en-US" sz="3400" dirty="0" smtClean="0"/>
              <a:t>: Catherine Gibbons, Jason Fritz, </a:t>
            </a:r>
            <a:r>
              <a:rPr lang="en-US" sz="3400" dirty="0"/>
              <a:t>David </a:t>
            </a:r>
            <a:r>
              <a:rPr lang="en-US" sz="3400" dirty="0" err="1" smtClean="0"/>
              <a:t>DeMarini</a:t>
            </a:r>
            <a:r>
              <a:rPr lang="en-US" sz="3400" dirty="0" smtClean="0"/>
              <a:t>, </a:t>
            </a:r>
            <a:r>
              <a:rPr lang="en-US" sz="3400" dirty="0"/>
              <a:t>Jane </a:t>
            </a:r>
            <a:r>
              <a:rPr lang="en-US" sz="3400" dirty="0" smtClean="0"/>
              <a:t>Caldwell, </a:t>
            </a:r>
            <a:r>
              <a:rPr lang="en-US" sz="3400" dirty="0"/>
              <a:t>Robert </a:t>
            </a:r>
            <a:r>
              <a:rPr lang="en-US" sz="3400" dirty="0" err="1" smtClean="0"/>
              <a:t>Kavlock</a:t>
            </a:r>
            <a:r>
              <a:rPr lang="en-US" sz="3400" dirty="0" smtClean="0"/>
              <a:t>, </a:t>
            </a:r>
            <a:r>
              <a:rPr lang="en-US" sz="3400" dirty="0"/>
              <a:t>Vincent </a:t>
            </a:r>
            <a:r>
              <a:rPr lang="en-US" sz="3400" dirty="0" err="1" smtClean="0"/>
              <a:t>Cogliano</a:t>
            </a:r>
            <a:endParaRPr lang="en-US" sz="3400" dirty="0" smtClean="0"/>
          </a:p>
          <a:p>
            <a:r>
              <a:rPr lang="en-US" sz="3400" b="1" dirty="0" smtClean="0"/>
              <a:t>NTP</a:t>
            </a:r>
            <a:r>
              <a:rPr lang="en-US" sz="3400" dirty="0" smtClean="0"/>
              <a:t>: </a:t>
            </a:r>
            <a:r>
              <a:rPr lang="en-US" sz="3400" dirty="0"/>
              <a:t>John </a:t>
            </a:r>
            <a:r>
              <a:rPr lang="en-US" sz="3400" dirty="0" smtClean="0"/>
              <a:t>Bucher      </a:t>
            </a:r>
            <a:r>
              <a:rPr lang="en-US" sz="3400" b="1" dirty="0" smtClean="0"/>
              <a:t>FDA</a:t>
            </a:r>
            <a:r>
              <a:rPr lang="en-US" sz="3400" dirty="0" smtClean="0"/>
              <a:t>: </a:t>
            </a:r>
            <a:r>
              <a:rPr lang="en-US" sz="3400" dirty="0"/>
              <a:t>Frederick </a:t>
            </a:r>
            <a:r>
              <a:rPr lang="en-US" sz="3400" dirty="0" err="1" smtClean="0"/>
              <a:t>Beland</a:t>
            </a:r>
            <a:endParaRPr lang="en-US" sz="4000" dirty="0" smtClean="0"/>
          </a:p>
          <a:p>
            <a:r>
              <a:rPr lang="en-US" sz="3400" b="1" dirty="0" smtClean="0"/>
              <a:t>Academia</a:t>
            </a:r>
            <a:r>
              <a:rPr lang="en-US" sz="3400" dirty="0" smtClean="0"/>
              <a:t>: Ivan </a:t>
            </a:r>
            <a:r>
              <a:rPr lang="en-US" sz="3400" dirty="0" err="1" smtClean="0"/>
              <a:t>Rusyn</a:t>
            </a:r>
            <a:r>
              <a:rPr lang="en-US" sz="3400" baseline="30000" dirty="0" smtClean="0"/>
              <a:t>,</a:t>
            </a:r>
            <a:r>
              <a:rPr lang="en-US" sz="3400" dirty="0" smtClean="0"/>
              <a:t> Paul F. Lambert, </a:t>
            </a:r>
            <a:r>
              <a:rPr lang="en-US" sz="3400" dirty="0"/>
              <a:t>Stephen S. </a:t>
            </a:r>
            <a:r>
              <a:rPr lang="en-US" sz="3400" dirty="0" smtClean="0"/>
              <a:t>Hecht, </a:t>
            </a:r>
            <a:r>
              <a:rPr lang="en-US" sz="3400" dirty="0"/>
              <a:t>Bernard W. </a:t>
            </a:r>
            <a:r>
              <a:rPr lang="en-US" sz="3400" dirty="0" smtClean="0"/>
              <a:t>Stewart, </a:t>
            </a:r>
            <a:r>
              <a:rPr lang="en-US" dirty="0" err="1" smtClean="0"/>
              <a:t>Weihsueh</a:t>
            </a:r>
            <a:r>
              <a:rPr lang="en-US" dirty="0" smtClean="0"/>
              <a:t> Chiu, </a:t>
            </a:r>
            <a:r>
              <a:rPr lang="en-US" dirty="0"/>
              <a:t>Denis </a:t>
            </a:r>
            <a:r>
              <a:rPr lang="en-US" dirty="0" err="1" smtClean="0"/>
              <a:t>Corpet</a:t>
            </a:r>
            <a:r>
              <a:rPr lang="en-US" dirty="0" smtClean="0"/>
              <a:t>, </a:t>
            </a:r>
            <a:r>
              <a:rPr lang="en-US" dirty="0"/>
              <a:t>Martin van den </a:t>
            </a:r>
            <a:r>
              <a:rPr lang="en-US" dirty="0" smtClean="0"/>
              <a:t>Berg, Matthew Ross, David </a:t>
            </a:r>
            <a:r>
              <a:rPr lang="en-US" dirty="0" err="1" smtClean="0"/>
              <a:t>Christiani</a:t>
            </a:r>
            <a:r>
              <a:rPr lang="en-US" dirty="0" smtClean="0"/>
              <a:t>, Linda </a:t>
            </a:r>
            <a:r>
              <a:rPr lang="en-US" dirty="0" err="1" smtClean="0"/>
              <a:t>Rieswijk</a:t>
            </a:r>
            <a:endParaRPr lang="en-US" sz="3400" dirty="0" smtClean="0"/>
          </a:p>
          <a:p>
            <a:r>
              <a:rPr lang="en-US" sz="3400" b="1" dirty="0" smtClean="0"/>
              <a:t>EDF</a:t>
            </a:r>
            <a:r>
              <a:rPr lang="en-US" sz="3400" dirty="0" smtClean="0"/>
              <a:t>: Christopher </a:t>
            </a:r>
            <a:r>
              <a:rPr lang="en-US" sz="3400" dirty="0" err="1" smtClean="0"/>
              <a:t>Portier</a:t>
            </a:r>
            <a:endParaRPr lang="en-US" sz="3400" baseline="30000" dirty="0" smtClean="0"/>
          </a:p>
          <a:p>
            <a:r>
              <a:rPr lang="en-US" sz="3400" b="1" dirty="0" smtClean="0"/>
              <a:t>Acknowledgements:</a:t>
            </a:r>
            <a:r>
              <a:rPr lang="en-US" sz="3400" dirty="0" smtClean="0"/>
              <a:t> Michele La Merrill for discussion and</a:t>
            </a:r>
            <a:r>
              <a:rPr lang="en-US" sz="3400" dirty="0"/>
              <a:t> </a:t>
            </a:r>
            <a:r>
              <a:rPr lang="en-US" sz="3400" dirty="0" smtClean="0"/>
              <a:t>support from </a:t>
            </a:r>
            <a:r>
              <a:rPr lang="en-US" sz="3400" dirty="0"/>
              <a:t>NIEHS </a:t>
            </a:r>
            <a:r>
              <a:rPr lang="en-US" sz="3400" dirty="0" smtClean="0"/>
              <a:t>SRP grant P42ES004705 and travel awards from IARC.  </a:t>
            </a:r>
            <a:endParaRPr lang="en-US" sz="3400" dirty="0"/>
          </a:p>
          <a:p>
            <a:endParaRPr lang="en-US" dirty="0"/>
          </a:p>
          <a:p>
            <a:endParaRPr lang="en-US" dirty="0"/>
          </a:p>
        </p:txBody>
      </p:sp>
    </p:spTree>
    <p:extLst>
      <p:ext uri="{BB962C8B-B14F-4D97-AF65-F5344CB8AC3E}">
        <p14:creationId xmlns:p14="http://schemas.microsoft.com/office/powerpoint/2010/main" val="376502456"/>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a:xfrm>
            <a:off x="334963" y="120652"/>
            <a:ext cx="8597900" cy="654050"/>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fontScale="90000"/>
          </a:bodyPr>
          <a:lstStyle/>
          <a:p>
            <a:pPr eaLnBrk="1" hangingPunct="1"/>
            <a:r>
              <a:rPr lang="en-US" sz="3200" b="1" dirty="0">
                <a:solidFill>
                  <a:srgbClr val="1F1F99"/>
                </a:solidFill>
                <a:latin typeface="Calibri"/>
                <a:ea typeface="+mj-ea"/>
                <a:cs typeface="Calibri"/>
              </a:rPr>
              <a:t>How Are the IARC Monograph </a:t>
            </a:r>
            <a:r>
              <a:rPr lang="en-US" sz="3200" b="1" dirty="0" smtClean="0">
                <a:solidFill>
                  <a:srgbClr val="1F1F99"/>
                </a:solidFill>
                <a:latin typeface="Calibri"/>
                <a:ea typeface="+mj-ea"/>
                <a:cs typeface="Calibri"/>
              </a:rPr>
              <a:t/>
            </a:r>
            <a:br>
              <a:rPr lang="en-US" sz="3200" b="1" dirty="0" smtClean="0">
                <a:solidFill>
                  <a:srgbClr val="1F1F99"/>
                </a:solidFill>
                <a:latin typeface="Calibri"/>
                <a:ea typeface="+mj-ea"/>
                <a:cs typeface="Calibri"/>
              </a:rPr>
            </a:br>
            <a:r>
              <a:rPr lang="en-US" sz="3200" b="1" dirty="0" smtClean="0">
                <a:solidFill>
                  <a:srgbClr val="1F1F99"/>
                </a:solidFill>
                <a:latin typeface="Calibri"/>
                <a:ea typeface="+mj-ea"/>
                <a:cs typeface="Calibri"/>
              </a:rPr>
              <a:t>Evaluations </a:t>
            </a:r>
            <a:r>
              <a:rPr lang="en-US" sz="3200" b="1" dirty="0">
                <a:solidFill>
                  <a:srgbClr val="1F1F99"/>
                </a:solidFill>
                <a:latin typeface="Calibri"/>
                <a:ea typeface="+mj-ea"/>
                <a:cs typeface="Calibri"/>
              </a:rPr>
              <a:t>Conducted?</a:t>
            </a:r>
          </a:p>
        </p:txBody>
      </p:sp>
      <p:sp>
        <p:nvSpPr>
          <p:cNvPr id="5" name="TextBox 4"/>
          <p:cNvSpPr txBox="1">
            <a:spLocks noChangeArrowheads="1"/>
          </p:cNvSpPr>
          <p:nvPr/>
        </p:nvSpPr>
        <p:spPr bwMode="auto">
          <a:xfrm>
            <a:off x="5715010" y="933461"/>
            <a:ext cx="3236913"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100">
                <a:solidFill>
                  <a:schemeClr val="tx1"/>
                </a:solidFill>
                <a:latin typeface="Times New Roman" charset="0"/>
                <a:ea typeface="MS PGothic" charset="0"/>
                <a:cs typeface="MS PGothic" charset="0"/>
              </a:defRPr>
            </a:lvl1pPr>
            <a:lvl2pPr marL="742950" indent="-285750">
              <a:defRPr sz="2100">
                <a:solidFill>
                  <a:schemeClr val="tx1"/>
                </a:solidFill>
                <a:latin typeface="Times New Roman" charset="0"/>
                <a:ea typeface="MS PGothic" charset="0"/>
                <a:cs typeface="MS PGothic" charset="0"/>
              </a:defRPr>
            </a:lvl2pPr>
            <a:lvl3pPr marL="1143000" indent="-228600">
              <a:defRPr sz="2100">
                <a:solidFill>
                  <a:schemeClr val="tx1"/>
                </a:solidFill>
                <a:latin typeface="Times New Roman" charset="0"/>
                <a:ea typeface="MS PGothic" charset="0"/>
                <a:cs typeface="MS PGothic" charset="0"/>
              </a:defRPr>
            </a:lvl3pPr>
            <a:lvl4pPr marL="1600200" indent="-228600">
              <a:defRPr sz="2100">
                <a:solidFill>
                  <a:schemeClr val="tx1"/>
                </a:solidFill>
                <a:latin typeface="Times New Roman" charset="0"/>
                <a:ea typeface="MS PGothic" charset="0"/>
                <a:cs typeface="MS PGothic" charset="0"/>
              </a:defRPr>
            </a:lvl4pPr>
            <a:lvl5pPr marL="2057400" indent="-228600">
              <a:defRPr sz="21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1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1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1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100">
                <a:solidFill>
                  <a:schemeClr val="tx1"/>
                </a:solidFill>
                <a:latin typeface="Times New Roman" charset="0"/>
                <a:ea typeface="MS PGothic" charset="0"/>
                <a:cs typeface="MS PGothic" charset="0"/>
              </a:defRPr>
            </a:lvl9pPr>
          </a:lstStyle>
          <a:p>
            <a:pPr eaLnBrk="1" hangingPunct="1">
              <a:buFont typeface="Arial" charset="0"/>
              <a:buChar char="•"/>
            </a:pPr>
            <a:r>
              <a:rPr lang="en-US" sz="2000" dirty="0">
                <a:solidFill>
                  <a:srgbClr val="000000"/>
                </a:solidFill>
                <a:latin typeface="Calibri" charset="0"/>
                <a:ea typeface="ＭＳ Ｐゴシック" charset="0"/>
                <a:cs typeface="ＭＳ Ｐゴシック" charset="0"/>
              </a:rPr>
              <a:t>Procedural guidelines for participant selection, conflict of interest, stakeholder involvement &amp; meeting conduct</a:t>
            </a:r>
          </a:p>
          <a:p>
            <a:pPr eaLnBrk="1" hangingPunct="1">
              <a:buFont typeface="Arial" charset="0"/>
              <a:buChar char="•"/>
            </a:pPr>
            <a:r>
              <a:rPr lang="en-US" sz="2000" dirty="0">
                <a:solidFill>
                  <a:srgbClr val="000000"/>
                </a:solidFill>
                <a:latin typeface="Calibri" charset="0"/>
                <a:ea typeface="ＭＳ Ｐゴシック" charset="0"/>
                <a:cs typeface="ＭＳ Ｐゴシック" charset="0"/>
              </a:rPr>
              <a:t>Separate criteria for review of human, animal and mechanistic evidence</a:t>
            </a:r>
          </a:p>
          <a:p>
            <a:pPr eaLnBrk="1" hangingPunct="1">
              <a:buFont typeface="Arial" charset="0"/>
              <a:buChar char="•"/>
            </a:pPr>
            <a:r>
              <a:rPr lang="en-US" sz="2000" dirty="0">
                <a:solidFill>
                  <a:srgbClr val="000000"/>
                </a:solidFill>
                <a:latin typeface="Calibri" charset="0"/>
                <a:ea typeface="ＭＳ Ｐゴシック" charset="0"/>
                <a:cs typeface="ＭＳ Ｐゴシック" charset="0"/>
              </a:rPr>
              <a:t>Decision process for overall evaluations</a:t>
            </a:r>
          </a:p>
        </p:txBody>
      </p:sp>
      <p:sp>
        <p:nvSpPr>
          <p:cNvPr id="13" name="Rectangle 12"/>
          <p:cNvSpPr/>
          <p:nvPr/>
        </p:nvSpPr>
        <p:spPr>
          <a:xfrm>
            <a:off x="1836435" y="1819216"/>
            <a:ext cx="1030676" cy="923330"/>
          </a:xfrm>
          <a:prstGeom prst="rect">
            <a:avLst/>
          </a:prstGeom>
          <a:noFill/>
        </p:spPr>
        <p:txBody>
          <a:bodyPr wrap="none">
            <a:spAutoFit/>
          </a:bodyPr>
          <a:lstStyle/>
          <a:p>
            <a:pPr algn="ctr" eaLnBrk="1" hangingPunct="1">
              <a:defRPr/>
            </a:pPr>
            <a:r>
              <a:rPr lang="en-US" sz="5400" b="1" dirty="0">
                <a:ln w="12700">
                  <a:solidFill>
                    <a:srgbClr val="FFFFFF">
                      <a:satMod val="155000"/>
                    </a:srgbClr>
                  </a:solidFill>
                  <a:prstDash val="solid"/>
                </a:ln>
                <a:solidFill>
                  <a:srgbClr val="669999">
                    <a:tint val="85000"/>
                    <a:satMod val="155000"/>
                  </a:srgbClr>
                </a:solidFill>
                <a:effectLst>
                  <a:outerShdw blurRad="41275" dist="20320" dir="1800000" algn="tl" rotWithShape="0">
                    <a:srgbClr val="000000">
                      <a:alpha val="40000"/>
                    </a:srgbClr>
                  </a:outerShdw>
                </a:effectLst>
                <a:latin typeface="Arial" charset="0"/>
                <a:ea typeface="+mn-ea"/>
                <a:cs typeface="Arial" charset="0"/>
              </a:rPr>
              <a:t>??</a:t>
            </a:r>
          </a:p>
        </p:txBody>
      </p:sp>
      <p:sp>
        <p:nvSpPr>
          <p:cNvPr id="73734" name="Rectangle 13"/>
          <p:cNvSpPr>
            <a:spLocks noChangeArrowheads="1"/>
          </p:cNvSpPr>
          <p:nvPr/>
        </p:nvSpPr>
        <p:spPr bwMode="auto">
          <a:xfrm>
            <a:off x="5486400" y="4476761"/>
            <a:ext cx="3465512" cy="461665"/>
          </a:xfrm>
          <a:prstGeom prst="rect">
            <a:avLst/>
          </a:prstGeom>
          <a:noFill/>
          <a:ln w="9525" cmpd="sng">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defRPr/>
            </a:pPr>
            <a:r>
              <a:rPr lang="en-US" sz="1200" dirty="0">
                <a:latin typeface="Calibri"/>
                <a:cs typeface="Calibri"/>
              </a:rPr>
              <a:t>Preamble to the IARC Monographs (2006): </a:t>
            </a:r>
            <a:r>
              <a:rPr lang="en-US" sz="1200" dirty="0">
                <a:latin typeface="Calibri"/>
                <a:cs typeface="Calibri"/>
                <a:hlinkClick r:id="rId3"/>
              </a:rPr>
              <a:t>http://monographs.iarc.fr/ENG/Preamble/index.php</a:t>
            </a:r>
            <a:r>
              <a:rPr lang="en-US" sz="1200" dirty="0">
                <a:latin typeface="Calibri"/>
                <a:cs typeface="Calibri"/>
              </a:rPr>
              <a:t> </a:t>
            </a:r>
          </a:p>
        </p:txBody>
      </p:sp>
      <p:pic>
        <p:nvPicPr>
          <p:cNvPr id="17" name="Picture 4" descr="http://static.guim.co.uk/sys-images/Admin/BkFill/Default_image_group/2012/8/6/1344253126423/stack-of-paper-007.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3400" y="1012826"/>
            <a:ext cx="1962150" cy="88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533400" y="2548633"/>
            <a:ext cx="1929338" cy="2236092"/>
            <a:chOff x="533400" y="2548633"/>
            <a:chExt cx="1929338" cy="2236092"/>
          </a:xfrm>
        </p:grpSpPr>
        <p:pic>
          <p:nvPicPr>
            <p:cNvPr id="15" name="Picture 2" descr="http://www.amta.org.au/images/IARC.Monograph.102?size=6"/>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99899" y="2762795"/>
              <a:ext cx="1462839" cy="13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95141" y="3405883"/>
              <a:ext cx="1462839" cy="1378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5"/>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33400" y="2548633"/>
              <a:ext cx="1462839" cy="1380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9" name="Down Arrow 18"/>
          <p:cNvSpPr/>
          <p:nvPr/>
        </p:nvSpPr>
        <p:spPr bwMode="auto">
          <a:xfrm>
            <a:off x="1100151" y="1984375"/>
            <a:ext cx="828675" cy="400050"/>
          </a:xfrm>
          <a:prstGeom prst="downArrow">
            <a:avLst/>
          </a:prstGeom>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endParaRPr lang="en-US" sz="1800">
              <a:solidFill>
                <a:srgbClr val="FFFFFF"/>
              </a:solidFill>
              <a:latin typeface="Tahoma"/>
              <a:cs typeface="Tahoma"/>
            </a:endParaRPr>
          </a:p>
        </p:txBody>
      </p:sp>
      <p:pic>
        <p:nvPicPr>
          <p:cNvPr id="20" name="Content Placeholder 3"/>
          <p:cNvPicPr>
            <a:picLocks noChangeAspect="1"/>
          </p:cNvPicPr>
          <p:nvPr/>
        </p:nvPicPr>
        <p:blipFill>
          <a:blip r:embed="rId8" cstate="email">
            <a:extLst>
              <a:ext uri="{28A0092B-C50C-407E-A947-70E740481C1C}">
                <a14:useLocalDpi xmlns:a14="http://schemas.microsoft.com/office/drawing/2010/main"/>
              </a:ext>
            </a:extLst>
          </a:blip>
          <a:srcRect l="759" r="759"/>
          <a:stretch>
            <a:fillRect/>
          </a:stretch>
        </p:blipFill>
        <p:spPr>
          <a:xfrm>
            <a:off x="2974660" y="1089714"/>
            <a:ext cx="2584786" cy="25700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46453068"/>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3" presetClass="entr" presetSubtype="10" fill="hold" grpId="0" nodeType="withEffect">
                                  <p:stCondLst>
                                    <p:cond delay="0"/>
                                  </p:stCondLst>
                                  <p:childTnLst>
                                    <p:set>
                                      <p:cBhvr>
                                        <p:cTn id="28" dur="1" fill="hold">
                                          <p:stCondLst>
                                            <p:cond delay="0"/>
                                          </p:stCondLst>
                                        </p:cTn>
                                        <p:tgtEl>
                                          <p:spTgt spid="73734"/>
                                        </p:tgtEl>
                                        <p:attrNameLst>
                                          <p:attrName>style.visibility</p:attrName>
                                        </p:attrNameLst>
                                      </p:cBhvr>
                                      <p:to>
                                        <p:strVal val="visible"/>
                                      </p:to>
                                    </p:set>
                                    <p:animEffect transition="in" filter="blinds(horizontal)">
                                      <p:cBhvr>
                                        <p:cTn id="29" dur="500"/>
                                        <p:tgtEl>
                                          <p:spTgt spid="7373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73734"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458800" y="115888"/>
            <a:ext cx="8251825" cy="685800"/>
          </a:xfrm>
        </p:spPr>
        <p:txBody>
          <a:bodyPr/>
          <a:lstStyle/>
          <a:p>
            <a:pPr eaLnBrk="1" hangingPunct="1"/>
            <a:r>
              <a:rPr lang="en-GB" sz="3200" b="1" dirty="0">
                <a:solidFill>
                  <a:srgbClr val="1F1F99"/>
                </a:solidFill>
                <a:latin typeface="Calibri"/>
                <a:ea typeface="+mj-ea"/>
                <a:cs typeface="Calibri"/>
              </a:rPr>
              <a:t>What Evidence is Considered?</a:t>
            </a:r>
          </a:p>
        </p:txBody>
      </p:sp>
      <p:graphicFrame>
        <p:nvGraphicFramePr>
          <p:cNvPr id="11" name="Diagram 10"/>
          <p:cNvGraphicFramePr/>
          <p:nvPr>
            <p:extLst>
              <p:ext uri="{D42A27DB-BD31-4B8C-83A1-F6EECF244321}">
                <p14:modId xmlns:p14="http://schemas.microsoft.com/office/powerpoint/2010/main" val="3550436427"/>
              </p:ext>
            </p:extLst>
          </p:nvPr>
        </p:nvGraphicFramePr>
        <p:xfrm>
          <a:off x="1111497" y="840487"/>
          <a:ext cx="7056980" cy="36725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Rounded Rectangle 11"/>
          <p:cNvSpPr/>
          <p:nvPr/>
        </p:nvSpPr>
        <p:spPr>
          <a:xfrm>
            <a:off x="582625" y="3451225"/>
            <a:ext cx="1933575" cy="952500"/>
          </a:xfrm>
          <a:prstGeom prst="roundRect">
            <a:avLst/>
          </a:prstGeom>
          <a:gradFill rotWithShape="1">
            <a:gsLst>
              <a:gs pos="0">
                <a:srgbClr val="1F469D">
                  <a:tint val="100000"/>
                  <a:shade val="100000"/>
                  <a:satMod val="130000"/>
                </a:srgbClr>
              </a:gs>
              <a:gs pos="100000">
                <a:srgbClr val="1F469D">
                  <a:tint val="50000"/>
                  <a:shade val="100000"/>
                  <a:satMod val="350000"/>
                </a:srgbClr>
              </a:gs>
            </a:gsLst>
            <a:lin ang="16200000" scaled="0"/>
          </a:gradFill>
          <a:ln w="9525" cap="flat" cmpd="sng" algn="ctr">
            <a:solidFill>
              <a:srgbClr val="1F469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457200" eaLnBrk="1" fontAlgn="auto" hangingPunct="1">
              <a:spcBef>
                <a:spcPts val="0"/>
              </a:spcBef>
              <a:spcAft>
                <a:spcPts val="0"/>
              </a:spcAft>
              <a:defRPr/>
            </a:pPr>
            <a:r>
              <a:rPr lang="en-GB" sz="2000" kern="0" dirty="0">
                <a:solidFill>
                  <a:srgbClr val="FFFFFF"/>
                </a:solidFill>
                <a:latin typeface="Calibri"/>
                <a:ea typeface="ＭＳ Ｐゴシック"/>
                <a:cs typeface="Calibri"/>
              </a:rPr>
              <a:t>Exposure Data</a:t>
            </a:r>
          </a:p>
        </p:txBody>
      </p:sp>
      <p:sp>
        <p:nvSpPr>
          <p:cNvPr id="5" name="Rectangle 13"/>
          <p:cNvSpPr>
            <a:spLocks noChangeArrowheads="1"/>
          </p:cNvSpPr>
          <p:nvPr/>
        </p:nvSpPr>
        <p:spPr bwMode="auto">
          <a:xfrm>
            <a:off x="5562600" y="4552956"/>
            <a:ext cx="3465512" cy="461665"/>
          </a:xfrm>
          <a:prstGeom prst="rect">
            <a:avLst/>
          </a:prstGeom>
          <a:noFill/>
          <a:ln w="9525" cmpd="sng">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defRPr/>
            </a:pPr>
            <a:r>
              <a:rPr lang="en-US" sz="1200" dirty="0">
                <a:latin typeface="Calibri"/>
                <a:cs typeface="Calibri"/>
              </a:rPr>
              <a:t>Preamble to the IARC Monographs (2006): </a:t>
            </a:r>
            <a:r>
              <a:rPr lang="en-US" sz="1200" dirty="0">
                <a:latin typeface="Calibri"/>
                <a:cs typeface="Calibri"/>
                <a:hlinkClick r:id="rId7"/>
              </a:rPr>
              <a:t>http://monographs.iarc.fr/ENG/Preamble/index.php</a:t>
            </a:r>
            <a:r>
              <a:rPr lang="en-US" sz="1200" dirty="0">
                <a:latin typeface="Calibri"/>
                <a:cs typeface="Calibri"/>
              </a:rPr>
              <a:t> </a:t>
            </a:r>
          </a:p>
        </p:txBody>
      </p:sp>
    </p:spTree>
    <p:extLst>
      <p:ext uri="{BB962C8B-B14F-4D97-AF65-F5344CB8AC3E}">
        <p14:creationId xmlns:p14="http://schemas.microsoft.com/office/powerpoint/2010/main" val="159751512"/>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12"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Line 3"/>
          <p:cNvSpPr>
            <a:spLocks noChangeShapeType="1"/>
          </p:cNvSpPr>
          <p:nvPr/>
        </p:nvSpPr>
        <p:spPr bwMode="auto">
          <a:xfrm>
            <a:off x="685800" y="1885950"/>
            <a:ext cx="32004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457200" fontAlgn="auto">
              <a:spcBef>
                <a:spcPts val="0"/>
              </a:spcBef>
              <a:spcAft>
                <a:spcPts val="0"/>
              </a:spcAft>
              <a:defRPr/>
            </a:pPr>
            <a:endParaRPr lang="fr-FR">
              <a:solidFill>
                <a:srgbClr val="0000FF"/>
              </a:solidFill>
              <a:latin typeface="Calibri"/>
              <a:ea typeface="ＭＳ Ｐゴシック" charset="0"/>
              <a:cs typeface="Calibri"/>
            </a:endParaRPr>
          </a:p>
        </p:txBody>
      </p:sp>
      <p:sp>
        <p:nvSpPr>
          <p:cNvPr id="8198" name="Line 4"/>
          <p:cNvSpPr>
            <a:spLocks noChangeShapeType="1"/>
          </p:cNvSpPr>
          <p:nvPr/>
        </p:nvSpPr>
        <p:spPr bwMode="auto">
          <a:xfrm>
            <a:off x="685800" y="4385072"/>
            <a:ext cx="8229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457200" fontAlgn="auto">
              <a:spcBef>
                <a:spcPts val="0"/>
              </a:spcBef>
              <a:spcAft>
                <a:spcPts val="0"/>
              </a:spcAft>
              <a:defRPr/>
            </a:pPr>
            <a:endParaRPr lang="fr-FR">
              <a:solidFill>
                <a:srgbClr val="0000FF"/>
              </a:solidFill>
              <a:latin typeface="Calibri"/>
              <a:ea typeface="ＭＳ Ｐゴシック" charset="0"/>
              <a:cs typeface="Calibri"/>
            </a:endParaRPr>
          </a:p>
        </p:txBody>
      </p:sp>
      <p:sp>
        <p:nvSpPr>
          <p:cNvPr id="8199" name="Line 5"/>
          <p:cNvSpPr>
            <a:spLocks noChangeShapeType="1"/>
          </p:cNvSpPr>
          <p:nvPr/>
        </p:nvSpPr>
        <p:spPr bwMode="auto">
          <a:xfrm>
            <a:off x="685800" y="1885950"/>
            <a:ext cx="0" cy="838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457200" fontAlgn="auto">
              <a:spcBef>
                <a:spcPts val="0"/>
              </a:spcBef>
              <a:spcAft>
                <a:spcPts val="0"/>
              </a:spcAft>
              <a:defRPr/>
            </a:pPr>
            <a:endParaRPr lang="fr-FR">
              <a:solidFill>
                <a:srgbClr val="0000FF"/>
              </a:solidFill>
              <a:latin typeface="Calibri"/>
              <a:ea typeface="ＭＳ Ｐゴシック" charset="0"/>
              <a:cs typeface="Calibri"/>
            </a:endParaRPr>
          </a:p>
        </p:txBody>
      </p:sp>
      <p:sp>
        <p:nvSpPr>
          <p:cNvPr id="8200" name="Line 6"/>
          <p:cNvSpPr>
            <a:spLocks noChangeShapeType="1"/>
          </p:cNvSpPr>
          <p:nvPr/>
        </p:nvSpPr>
        <p:spPr bwMode="auto">
          <a:xfrm>
            <a:off x="8915400" y="1893094"/>
            <a:ext cx="0" cy="838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457200" fontAlgn="auto">
              <a:spcBef>
                <a:spcPts val="0"/>
              </a:spcBef>
              <a:spcAft>
                <a:spcPts val="0"/>
              </a:spcAft>
              <a:defRPr/>
            </a:pPr>
            <a:endParaRPr lang="fr-FR">
              <a:solidFill>
                <a:srgbClr val="0000FF"/>
              </a:solidFill>
              <a:latin typeface="Calibri"/>
              <a:ea typeface="ＭＳ Ｐゴシック" charset="0"/>
              <a:cs typeface="Calibri"/>
            </a:endParaRPr>
          </a:p>
        </p:txBody>
      </p:sp>
      <p:sp>
        <p:nvSpPr>
          <p:cNvPr id="8201" name="Line 7"/>
          <p:cNvSpPr>
            <a:spLocks noChangeShapeType="1"/>
          </p:cNvSpPr>
          <p:nvPr/>
        </p:nvSpPr>
        <p:spPr bwMode="auto">
          <a:xfrm>
            <a:off x="3886200" y="1885950"/>
            <a:ext cx="50292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457200" fontAlgn="auto">
              <a:spcBef>
                <a:spcPts val="0"/>
              </a:spcBef>
              <a:spcAft>
                <a:spcPts val="0"/>
              </a:spcAft>
              <a:defRPr/>
            </a:pPr>
            <a:endParaRPr lang="fr-FR">
              <a:solidFill>
                <a:srgbClr val="0000FF"/>
              </a:solidFill>
              <a:latin typeface="Calibri"/>
              <a:ea typeface="ＭＳ Ｐゴシック" charset="0"/>
              <a:cs typeface="Calibri"/>
            </a:endParaRPr>
          </a:p>
        </p:txBody>
      </p:sp>
      <p:sp>
        <p:nvSpPr>
          <p:cNvPr id="8202" name="Line 8"/>
          <p:cNvSpPr>
            <a:spLocks noChangeShapeType="1"/>
          </p:cNvSpPr>
          <p:nvPr/>
        </p:nvSpPr>
        <p:spPr bwMode="auto">
          <a:xfrm>
            <a:off x="685800" y="2724151"/>
            <a:ext cx="0" cy="70961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457200" fontAlgn="auto">
              <a:spcBef>
                <a:spcPts val="0"/>
              </a:spcBef>
              <a:spcAft>
                <a:spcPts val="0"/>
              </a:spcAft>
              <a:defRPr/>
            </a:pPr>
            <a:endParaRPr lang="fr-FR">
              <a:solidFill>
                <a:srgbClr val="0000FF"/>
              </a:solidFill>
              <a:latin typeface="Calibri"/>
              <a:ea typeface="ＭＳ Ｐゴシック" charset="0"/>
              <a:cs typeface="Calibri"/>
            </a:endParaRPr>
          </a:p>
        </p:txBody>
      </p:sp>
      <p:sp>
        <p:nvSpPr>
          <p:cNvPr id="8203" name="Line 9"/>
          <p:cNvSpPr>
            <a:spLocks noChangeShapeType="1"/>
          </p:cNvSpPr>
          <p:nvPr/>
        </p:nvSpPr>
        <p:spPr bwMode="auto">
          <a:xfrm>
            <a:off x="8915400" y="2724151"/>
            <a:ext cx="0" cy="70961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457200" fontAlgn="auto">
              <a:spcBef>
                <a:spcPts val="0"/>
              </a:spcBef>
              <a:spcAft>
                <a:spcPts val="0"/>
              </a:spcAft>
              <a:defRPr/>
            </a:pPr>
            <a:endParaRPr lang="fr-FR">
              <a:solidFill>
                <a:srgbClr val="0000FF"/>
              </a:solidFill>
              <a:latin typeface="Calibri"/>
              <a:ea typeface="ＭＳ Ｐゴシック" charset="0"/>
              <a:cs typeface="Calibri"/>
            </a:endParaRPr>
          </a:p>
        </p:txBody>
      </p:sp>
      <p:sp>
        <p:nvSpPr>
          <p:cNvPr id="8204" name="Line 10"/>
          <p:cNvSpPr>
            <a:spLocks noChangeShapeType="1"/>
          </p:cNvSpPr>
          <p:nvPr/>
        </p:nvSpPr>
        <p:spPr bwMode="auto">
          <a:xfrm>
            <a:off x="685800" y="3433764"/>
            <a:ext cx="0" cy="65484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457200" fontAlgn="auto">
              <a:spcBef>
                <a:spcPts val="0"/>
              </a:spcBef>
              <a:spcAft>
                <a:spcPts val="0"/>
              </a:spcAft>
              <a:defRPr/>
            </a:pPr>
            <a:endParaRPr lang="fr-FR">
              <a:solidFill>
                <a:srgbClr val="0000FF"/>
              </a:solidFill>
              <a:latin typeface="Calibri"/>
              <a:ea typeface="ＭＳ Ｐゴシック" charset="0"/>
              <a:cs typeface="Calibri"/>
            </a:endParaRPr>
          </a:p>
        </p:txBody>
      </p:sp>
      <p:sp>
        <p:nvSpPr>
          <p:cNvPr id="8205" name="Line 11"/>
          <p:cNvSpPr>
            <a:spLocks noChangeShapeType="1"/>
          </p:cNvSpPr>
          <p:nvPr/>
        </p:nvSpPr>
        <p:spPr bwMode="auto">
          <a:xfrm>
            <a:off x="8915400" y="3433764"/>
            <a:ext cx="0" cy="65484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457200" fontAlgn="auto">
              <a:spcBef>
                <a:spcPts val="0"/>
              </a:spcBef>
              <a:spcAft>
                <a:spcPts val="0"/>
              </a:spcAft>
              <a:defRPr/>
            </a:pPr>
            <a:endParaRPr lang="fr-FR">
              <a:solidFill>
                <a:srgbClr val="0000FF"/>
              </a:solidFill>
              <a:latin typeface="Calibri"/>
              <a:ea typeface="ＭＳ Ｐゴシック" charset="0"/>
              <a:cs typeface="Calibri"/>
            </a:endParaRPr>
          </a:p>
        </p:txBody>
      </p:sp>
      <p:sp>
        <p:nvSpPr>
          <p:cNvPr id="8206" name="Line 12"/>
          <p:cNvSpPr>
            <a:spLocks noChangeShapeType="1"/>
          </p:cNvSpPr>
          <p:nvPr/>
        </p:nvSpPr>
        <p:spPr bwMode="auto">
          <a:xfrm>
            <a:off x="685800" y="4088606"/>
            <a:ext cx="0" cy="29646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457200" fontAlgn="auto">
              <a:spcBef>
                <a:spcPts val="0"/>
              </a:spcBef>
              <a:spcAft>
                <a:spcPts val="0"/>
              </a:spcAft>
              <a:defRPr/>
            </a:pPr>
            <a:endParaRPr lang="fr-FR">
              <a:solidFill>
                <a:srgbClr val="0000FF"/>
              </a:solidFill>
              <a:latin typeface="Calibri"/>
              <a:ea typeface="ＭＳ Ｐゴシック" charset="0"/>
              <a:cs typeface="Calibri"/>
            </a:endParaRPr>
          </a:p>
        </p:txBody>
      </p:sp>
      <p:sp>
        <p:nvSpPr>
          <p:cNvPr id="8207" name="Line 13"/>
          <p:cNvSpPr>
            <a:spLocks noChangeShapeType="1"/>
          </p:cNvSpPr>
          <p:nvPr/>
        </p:nvSpPr>
        <p:spPr bwMode="auto">
          <a:xfrm>
            <a:off x="8915400" y="4088606"/>
            <a:ext cx="0" cy="29646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457200" fontAlgn="auto">
              <a:spcBef>
                <a:spcPts val="0"/>
              </a:spcBef>
              <a:spcAft>
                <a:spcPts val="0"/>
              </a:spcAft>
              <a:defRPr/>
            </a:pPr>
            <a:endParaRPr lang="fr-FR">
              <a:solidFill>
                <a:srgbClr val="0000FF"/>
              </a:solidFill>
              <a:latin typeface="Calibri"/>
              <a:ea typeface="ＭＳ Ｐゴシック" charset="0"/>
              <a:cs typeface="Calibri"/>
            </a:endParaRPr>
          </a:p>
        </p:txBody>
      </p:sp>
      <p:sp>
        <p:nvSpPr>
          <p:cNvPr id="8208" name="Text Box 14"/>
          <p:cNvSpPr txBox="1">
            <a:spLocks noChangeArrowheads="1"/>
          </p:cNvSpPr>
          <p:nvPr/>
        </p:nvSpPr>
        <p:spPr bwMode="auto">
          <a:xfrm>
            <a:off x="914400" y="3771900"/>
            <a:ext cx="2286000" cy="1028700"/>
          </a:xfrm>
          <a:prstGeom prst="rect">
            <a:avLst/>
          </a:prstGeom>
          <a:solidFill>
            <a:srgbClr val="C0C0C0">
              <a:alpha val="74901"/>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lvl1pPr marL="228600" indent="-165100" defTabSz="292100">
              <a:defRPr sz="2000">
                <a:solidFill>
                  <a:schemeClr val="tx2"/>
                </a:solidFill>
                <a:latin typeface="Tahoma" charset="0"/>
                <a:ea typeface="ＭＳ Ｐゴシック" charset="0"/>
              </a:defRPr>
            </a:lvl1pPr>
            <a:lvl2pPr marL="742950" indent="-285750" defTabSz="292100">
              <a:defRPr sz="2000">
                <a:solidFill>
                  <a:schemeClr val="tx2"/>
                </a:solidFill>
                <a:latin typeface="Tahoma" charset="0"/>
                <a:ea typeface="ＭＳ Ｐゴシック" charset="0"/>
              </a:defRPr>
            </a:lvl2pPr>
            <a:lvl3pPr marL="1143000" indent="-228600" defTabSz="292100">
              <a:defRPr sz="2000">
                <a:solidFill>
                  <a:schemeClr val="tx2"/>
                </a:solidFill>
                <a:latin typeface="Tahoma" charset="0"/>
                <a:ea typeface="ＭＳ Ｐゴシック" charset="0"/>
              </a:defRPr>
            </a:lvl3pPr>
            <a:lvl4pPr marL="1600200" indent="-228600" defTabSz="292100">
              <a:defRPr sz="2000">
                <a:solidFill>
                  <a:schemeClr val="tx2"/>
                </a:solidFill>
                <a:latin typeface="Tahoma" charset="0"/>
                <a:ea typeface="ＭＳ Ｐゴシック" charset="0"/>
              </a:defRPr>
            </a:lvl4pPr>
            <a:lvl5pPr marL="2057400" indent="-228600" defTabSz="292100">
              <a:defRPr sz="2000">
                <a:solidFill>
                  <a:schemeClr val="tx2"/>
                </a:solidFill>
                <a:latin typeface="Tahoma" charset="0"/>
                <a:ea typeface="ＭＳ Ｐゴシック" charset="0"/>
              </a:defRPr>
            </a:lvl5pPr>
            <a:lvl6pPr marL="2514600" indent="-228600" algn="ctr" defTabSz="292100" eaLnBrk="0" fontAlgn="base" hangingPunct="0">
              <a:spcBef>
                <a:spcPct val="50000"/>
              </a:spcBef>
              <a:spcAft>
                <a:spcPct val="0"/>
              </a:spcAft>
              <a:defRPr sz="2000">
                <a:solidFill>
                  <a:schemeClr val="tx2"/>
                </a:solidFill>
                <a:latin typeface="Tahoma" charset="0"/>
                <a:ea typeface="ＭＳ Ｐゴシック" charset="0"/>
              </a:defRPr>
            </a:lvl6pPr>
            <a:lvl7pPr marL="2971800" indent="-228600" algn="ctr" defTabSz="292100" eaLnBrk="0" fontAlgn="base" hangingPunct="0">
              <a:spcBef>
                <a:spcPct val="50000"/>
              </a:spcBef>
              <a:spcAft>
                <a:spcPct val="0"/>
              </a:spcAft>
              <a:defRPr sz="2000">
                <a:solidFill>
                  <a:schemeClr val="tx2"/>
                </a:solidFill>
                <a:latin typeface="Tahoma" charset="0"/>
                <a:ea typeface="ＭＳ Ｐゴシック" charset="0"/>
              </a:defRPr>
            </a:lvl7pPr>
            <a:lvl8pPr marL="3429000" indent="-228600" algn="ctr" defTabSz="292100" eaLnBrk="0" fontAlgn="base" hangingPunct="0">
              <a:spcBef>
                <a:spcPct val="50000"/>
              </a:spcBef>
              <a:spcAft>
                <a:spcPct val="0"/>
              </a:spcAft>
              <a:defRPr sz="2000">
                <a:solidFill>
                  <a:schemeClr val="tx2"/>
                </a:solidFill>
                <a:latin typeface="Tahoma" charset="0"/>
                <a:ea typeface="ＭＳ Ｐゴシック" charset="0"/>
              </a:defRPr>
            </a:lvl8pPr>
            <a:lvl9pPr marL="3886200" indent="-228600" algn="ctr" defTabSz="292100" eaLnBrk="0" fontAlgn="base" hangingPunct="0">
              <a:spcBef>
                <a:spcPct val="50000"/>
              </a:spcBef>
              <a:spcAft>
                <a:spcPct val="0"/>
              </a:spcAft>
              <a:defRPr sz="2000">
                <a:solidFill>
                  <a:schemeClr val="tx2"/>
                </a:solidFill>
                <a:latin typeface="Tahoma" charset="0"/>
                <a:ea typeface="ＭＳ Ｐゴシック" charset="0"/>
              </a:defRPr>
            </a:lvl9pPr>
          </a:lstStyle>
          <a:p>
            <a:pPr fontAlgn="auto">
              <a:spcBef>
                <a:spcPct val="10000"/>
              </a:spcBef>
              <a:spcAft>
                <a:spcPct val="10000"/>
              </a:spcAft>
              <a:defRPr/>
            </a:pPr>
            <a:r>
              <a:rPr lang="en-US" sz="1600" dirty="0" smtClean="0">
                <a:solidFill>
                  <a:srgbClr val="0000FF"/>
                </a:solidFill>
                <a:latin typeface="Calibri"/>
                <a:cs typeface="Calibri"/>
                <a:sym typeface="Symbol" charset="0"/>
              </a:rPr>
              <a:t>•</a:t>
            </a:r>
            <a:r>
              <a:rPr lang="en-US" sz="1600" dirty="0" smtClean="0">
                <a:solidFill>
                  <a:srgbClr val="0000FF"/>
                </a:solidFill>
                <a:latin typeface="Calibri"/>
                <a:cs typeface="Calibri"/>
              </a:rPr>
              <a:t> Is the mechanism likely to be operative in humans?</a:t>
            </a:r>
          </a:p>
        </p:txBody>
      </p:sp>
      <p:sp>
        <p:nvSpPr>
          <p:cNvPr id="8209" name="Text Box 15"/>
          <p:cNvSpPr txBox="1">
            <a:spLocks noChangeArrowheads="1"/>
          </p:cNvSpPr>
          <p:nvPr/>
        </p:nvSpPr>
        <p:spPr bwMode="auto">
          <a:xfrm>
            <a:off x="914400" y="2286000"/>
            <a:ext cx="2286000" cy="1371600"/>
          </a:xfrm>
          <a:prstGeom prst="rect">
            <a:avLst/>
          </a:prstGeom>
          <a:solidFill>
            <a:srgbClr val="00CCFF">
              <a:alpha val="74901"/>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lvl1pPr marL="228600" indent="-165100" defTabSz="292100">
              <a:defRPr sz="2000">
                <a:solidFill>
                  <a:schemeClr val="tx2"/>
                </a:solidFill>
                <a:latin typeface="Tahoma" charset="0"/>
                <a:ea typeface="ＭＳ Ｐゴシック" charset="0"/>
              </a:defRPr>
            </a:lvl1pPr>
            <a:lvl2pPr marL="742950" indent="-285750" defTabSz="292100">
              <a:defRPr sz="2000">
                <a:solidFill>
                  <a:schemeClr val="tx2"/>
                </a:solidFill>
                <a:latin typeface="Tahoma" charset="0"/>
                <a:ea typeface="ＭＳ Ｐゴシック" charset="0"/>
              </a:defRPr>
            </a:lvl2pPr>
            <a:lvl3pPr marL="1143000" indent="-228600" defTabSz="292100">
              <a:defRPr sz="2000">
                <a:solidFill>
                  <a:schemeClr val="tx2"/>
                </a:solidFill>
                <a:latin typeface="Tahoma" charset="0"/>
                <a:ea typeface="ＭＳ Ｐゴシック" charset="0"/>
              </a:defRPr>
            </a:lvl3pPr>
            <a:lvl4pPr marL="1600200" indent="-228600" defTabSz="292100">
              <a:defRPr sz="2000">
                <a:solidFill>
                  <a:schemeClr val="tx2"/>
                </a:solidFill>
                <a:latin typeface="Tahoma" charset="0"/>
                <a:ea typeface="ＭＳ Ｐゴシック" charset="0"/>
              </a:defRPr>
            </a:lvl4pPr>
            <a:lvl5pPr marL="2057400" indent="-228600" defTabSz="292100">
              <a:defRPr sz="2000">
                <a:solidFill>
                  <a:schemeClr val="tx2"/>
                </a:solidFill>
                <a:latin typeface="Tahoma" charset="0"/>
                <a:ea typeface="ＭＳ Ｐゴシック" charset="0"/>
              </a:defRPr>
            </a:lvl5pPr>
            <a:lvl6pPr marL="2514600" indent="-228600" algn="ctr" defTabSz="292100" eaLnBrk="0" fontAlgn="base" hangingPunct="0">
              <a:spcBef>
                <a:spcPct val="50000"/>
              </a:spcBef>
              <a:spcAft>
                <a:spcPct val="0"/>
              </a:spcAft>
              <a:defRPr sz="2000">
                <a:solidFill>
                  <a:schemeClr val="tx2"/>
                </a:solidFill>
                <a:latin typeface="Tahoma" charset="0"/>
                <a:ea typeface="ＭＳ Ｐゴシック" charset="0"/>
              </a:defRPr>
            </a:lvl6pPr>
            <a:lvl7pPr marL="2971800" indent="-228600" algn="ctr" defTabSz="292100" eaLnBrk="0" fontAlgn="base" hangingPunct="0">
              <a:spcBef>
                <a:spcPct val="50000"/>
              </a:spcBef>
              <a:spcAft>
                <a:spcPct val="0"/>
              </a:spcAft>
              <a:defRPr sz="2000">
                <a:solidFill>
                  <a:schemeClr val="tx2"/>
                </a:solidFill>
                <a:latin typeface="Tahoma" charset="0"/>
                <a:ea typeface="ＭＳ Ｐゴシック" charset="0"/>
              </a:defRPr>
            </a:lvl7pPr>
            <a:lvl8pPr marL="3429000" indent="-228600" algn="ctr" defTabSz="292100" eaLnBrk="0" fontAlgn="base" hangingPunct="0">
              <a:spcBef>
                <a:spcPct val="50000"/>
              </a:spcBef>
              <a:spcAft>
                <a:spcPct val="0"/>
              </a:spcAft>
              <a:defRPr sz="2000">
                <a:solidFill>
                  <a:schemeClr val="tx2"/>
                </a:solidFill>
                <a:latin typeface="Tahoma" charset="0"/>
                <a:ea typeface="ＭＳ Ｐゴシック" charset="0"/>
              </a:defRPr>
            </a:lvl8pPr>
            <a:lvl9pPr marL="3886200" indent="-228600" algn="ctr" defTabSz="292100" eaLnBrk="0" fontAlgn="base" hangingPunct="0">
              <a:spcBef>
                <a:spcPct val="50000"/>
              </a:spcBef>
              <a:spcAft>
                <a:spcPct val="0"/>
              </a:spcAft>
              <a:defRPr sz="2000">
                <a:solidFill>
                  <a:schemeClr val="tx2"/>
                </a:solidFill>
                <a:latin typeface="Tahoma" charset="0"/>
                <a:ea typeface="ＭＳ Ｐゴシック" charset="0"/>
              </a:defRPr>
            </a:lvl9pPr>
          </a:lstStyle>
          <a:p>
            <a:pPr fontAlgn="auto">
              <a:spcBef>
                <a:spcPct val="10000"/>
              </a:spcBef>
              <a:spcAft>
                <a:spcPct val="10000"/>
              </a:spcAft>
              <a:defRPr/>
            </a:pPr>
            <a:r>
              <a:rPr lang="en-US" sz="1600" smtClean="0">
                <a:solidFill>
                  <a:srgbClr val="0000FF"/>
                </a:solidFill>
                <a:latin typeface="Calibri"/>
                <a:cs typeface="Calibri"/>
                <a:sym typeface="Symbol" charset="0"/>
              </a:rPr>
              <a:t>•</a:t>
            </a:r>
            <a:r>
              <a:rPr lang="en-US" sz="1600" smtClean="0">
                <a:solidFill>
                  <a:srgbClr val="0000FF"/>
                </a:solidFill>
                <a:latin typeface="Calibri"/>
                <a:cs typeface="Calibri"/>
              </a:rPr>
              <a:t> Are the mechanistic data “weak,” “moderate,” or “strong”?</a:t>
            </a:r>
          </a:p>
        </p:txBody>
      </p:sp>
      <p:sp>
        <p:nvSpPr>
          <p:cNvPr id="8210" name="Text Box 16"/>
          <p:cNvSpPr txBox="1">
            <a:spLocks noChangeArrowheads="1"/>
          </p:cNvSpPr>
          <p:nvPr/>
        </p:nvSpPr>
        <p:spPr bwMode="auto">
          <a:xfrm>
            <a:off x="3198813" y="2286000"/>
            <a:ext cx="5484812" cy="1371600"/>
          </a:xfrm>
          <a:prstGeom prst="rect">
            <a:avLst/>
          </a:prstGeom>
          <a:solidFill>
            <a:srgbClr val="00CCFF">
              <a:alpha val="74901"/>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0" rIns="0" bIns="0" anchor="ctr"/>
          <a:lstStyle>
            <a:lvl1pPr marL="228600" indent="-228600" defTabSz="292100">
              <a:defRPr sz="2000">
                <a:solidFill>
                  <a:schemeClr val="tx2"/>
                </a:solidFill>
                <a:latin typeface="Tahoma" charset="0"/>
                <a:ea typeface="ＭＳ Ｐゴシック" charset="0"/>
              </a:defRPr>
            </a:lvl1pPr>
            <a:lvl2pPr marL="742950" indent="-285750" defTabSz="292100">
              <a:defRPr sz="2000">
                <a:solidFill>
                  <a:schemeClr val="tx2"/>
                </a:solidFill>
                <a:latin typeface="Tahoma" charset="0"/>
                <a:ea typeface="ＭＳ Ｐゴシック" charset="0"/>
              </a:defRPr>
            </a:lvl2pPr>
            <a:lvl3pPr marL="1143000" indent="-228600" defTabSz="292100">
              <a:defRPr sz="2000">
                <a:solidFill>
                  <a:schemeClr val="tx2"/>
                </a:solidFill>
                <a:latin typeface="Tahoma" charset="0"/>
                <a:ea typeface="ＭＳ Ｐゴシック" charset="0"/>
              </a:defRPr>
            </a:lvl3pPr>
            <a:lvl4pPr marL="1600200" indent="-228600" defTabSz="292100">
              <a:defRPr sz="2000">
                <a:solidFill>
                  <a:schemeClr val="tx2"/>
                </a:solidFill>
                <a:latin typeface="Tahoma" charset="0"/>
                <a:ea typeface="ＭＳ Ｐゴシック" charset="0"/>
              </a:defRPr>
            </a:lvl4pPr>
            <a:lvl5pPr marL="2057400" indent="-228600" defTabSz="292100">
              <a:defRPr sz="2000">
                <a:solidFill>
                  <a:schemeClr val="tx2"/>
                </a:solidFill>
                <a:latin typeface="Tahoma" charset="0"/>
                <a:ea typeface="ＭＳ Ｐゴシック" charset="0"/>
              </a:defRPr>
            </a:lvl5pPr>
            <a:lvl6pPr marL="2514600" indent="-228600" algn="ctr" defTabSz="292100" eaLnBrk="0" fontAlgn="base" hangingPunct="0">
              <a:spcBef>
                <a:spcPct val="50000"/>
              </a:spcBef>
              <a:spcAft>
                <a:spcPct val="0"/>
              </a:spcAft>
              <a:defRPr sz="2000">
                <a:solidFill>
                  <a:schemeClr val="tx2"/>
                </a:solidFill>
                <a:latin typeface="Tahoma" charset="0"/>
                <a:ea typeface="ＭＳ Ｐゴシック" charset="0"/>
              </a:defRPr>
            </a:lvl6pPr>
            <a:lvl7pPr marL="2971800" indent="-228600" algn="ctr" defTabSz="292100" eaLnBrk="0" fontAlgn="base" hangingPunct="0">
              <a:spcBef>
                <a:spcPct val="50000"/>
              </a:spcBef>
              <a:spcAft>
                <a:spcPct val="0"/>
              </a:spcAft>
              <a:defRPr sz="2000">
                <a:solidFill>
                  <a:schemeClr val="tx2"/>
                </a:solidFill>
                <a:latin typeface="Tahoma" charset="0"/>
                <a:ea typeface="ＭＳ Ｐゴシック" charset="0"/>
              </a:defRPr>
            </a:lvl7pPr>
            <a:lvl8pPr marL="3429000" indent="-228600" algn="ctr" defTabSz="292100" eaLnBrk="0" fontAlgn="base" hangingPunct="0">
              <a:spcBef>
                <a:spcPct val="50000"/>
              </a:spcBef>
              <a:spcAft>
                <a:spcPct val="0"/>
              </a:spcAft>
              <a:defRPr sz="2000">
                <a:solidFill>
                  <a:schemeClr val="tx2"/>
                </a:solidFill>
                <a:latin typeface="Tahoma" charset="0"/>
                <a:ea typeface="ＭＳ Ｐゴシック" charset="0"/>
              </a:defRPr>
            </a:lvl8pPr>
            <a:lvl9pPr marL="3886200" indent="-228600" algn="ctr" defTabSz="292100" eaLnBrk="0" fontAlgn="base" hangingPunct="0">
              <a:spcBef>
                <a:spcPct val="50000"/>
              </a:spcBef>
              <a:spcAft>
                <a:spcPct val="0"/>
              </a:spcAft>
              <a:defRPr sz="2000">
                <a:solidFill>
                  <a:schemeClr val="tx2"/>
                </a:solidFill>
                <a:latin typeface="Tahoma" charset="0"/>
                <a:ea typeface="ＭＳ Ｐゴシック" charset="0"/>
              </a:defRPr>
            </a:lvl9pPr>
          </a:lstStyle>
          <a:p>
            <a:pPr fontAlgn="auto">
              <a:spcBef>
                <a:spcPct val="10000"/>
              </a:spcBef>
              <a:spcAft>
                <a:spcPct val="10000"/>
              </a:spcAft>
              <a:defRPr/>
            </a:pPr>
            <a:r>
              <a:rPr lang="en-GB" sz="1400" dirty="0" smtClean="0">
                <a:solidFill>
                  <a:srgbClr val="000000"/>
                </a:solidFill>
                <a:latin typeface="Calibri"/>
                <a:cs typeface="Calibri"/>
              </a:rPr>
              <a:t>Have the mechanistic events been established?  Are there </a:t>
            </a:r>
            <a:r>
              <a:rPr lang="en-GB" sz="1400" u="sng" dirty="0" smtClean="0">
                <a:solidFill>
                  <a:srgbClr val="000000"/>
                </a:solidFill>
                <a:latin typeface="Calibri"/>
                <a:cs typeface="Calibri"/>
              </a:rPr>
              <a:t>consistent</a:t>
            </a:r>
            <a:r>
              <a:rPr lang="en-GB" sz="1400" dirty="0" smtClean="0">
                <a:solidFill>
                  <a:srgbClr val="000000"/>
                </a:solidFill>
                <a:latin typeface="Calibri"/>
                <a:cs typeface="Calibri"/>
              </a:rPr>
              <a:t> results in </a:t>
            </a:r>
            <a:r>
              <a:rPr lang="en-GB" sz="1400" u="sng" dirty="0" smtClean="0">
                <a:solidFill>
                  <a:srgbClr val="000000"/>
                </a:solidFill>
                <a:latin typeface="Calibri"/>
                <a:cs typeface="Calibri"/>
              </a:rPr>
              <a:t>different</a:t>
            </a:r>
            <a:r>
              <a:rPr lang="en-GB" sz="1400" dirty="0" smtClean="0">
                <a:solidFill>
                  <a:srgbClr val="000000"/>
                </a:solidFill>
                <a:latin typeface="Calibri"/>
                <a:cs typeface="Calibri"/>
              </a:rPr>
              <a:t> experimental systems?  Is the overall database </a:t>
            </a:r>
            <a:r>
              <a:rPr lang="en-GB" sz="1400" u="sng" dirty="0" smtClean="0">
                <a:solidFill>
                  <a:srgbClr val="000000"/>
                </a:solidFill>
                <a:latin typeface="Calibri"/>
                <a:cs typeface="Calibri"/>
              </a:rPr>
              <a:t>coherent</a:t>
            </a:r>
            <a:r>
              <a:rPr lang="en-GB" sz="1400" dirty="0" smtClean="0">
                <a:solidFill>
                  <a:srgbClr val="000000"/>
                </a:solidFill>
                <a:latin typeface="Calibri"/>
                <a:cs typeface="Calibri"/>
              </a:rPr>
              <a:t>?</a:t>
            </a:r>
          </a:p>
          <a:p>
            <a:pPr fontAlgn="auto">
              <a:spcBef>
                <a:spcPct val="10000"/>
              </a:spcBef>
              <a:spcAft>
                <a:spcPct val="10000"/>
              </a:spcAft>
              <a:defRPr/>
            </a:pPr>
            <a:r>
              <a:rPr lang="en-GB" sz="1400" dirty="0" smtClean="0">
                <a:solidFill>
                  <a:srgbClr val="000000"/>
                </a:solidFill>
                <a:latin typeface="Calibri"/>
                <a:cs typeface="Calibri"/>
              </a:rPr>
              <a:t>Has each mechanism been </a:t>
            </a:r>
            <a:r>
              <a:rPr lang="en-GB" sz="1400" u="sng" dirty="0" smtClean="0">
                <a:solidFill>
                  <a:srgbClr val="000000"/>
                </a:solidFill>
                <a:latin typeface="Calibri"/>
                <a:cs typeface="Calibri"/>
              </a:rPr>
              <a:t>challenged</a:t>
            </a:r>
            <a:r>
              <a:rPr lang="en-GB" sz="1400" dirty="0" smtClean="0">
                <a:solidFill>
                  <a:srgbClr val="000000"/>
                </a:solidFill>
                <a:latin typeface="Calibri"/>
                <a:cs typeface="Calibri"/>
              </a:rPr>
              <a:t> experimentally?  Do studies demonstrate that </a:t>
            </a:r>
            <a:r>
              <a:rPr lang="en-GB" sz="1400" u="sng" dirty="0" smtClean="0">
                <a:solidFill>
                  <a:srgbClr val="000000"/>
                </a:solidFill>
                <a:latin typeface="Calibri"/>
                <a:cs typeface="Calibri"/>
              </a:rPr>
              <a:t>suppression of key mechanistic processes</a:t>
            </a:r>
            <a:r>
              <a:rPr lang="en-GB" sz="1400" dirty="0" smtClean="0">
                <a:solidFill>
                  <a:srgbClr val="000000"/>
                </a:solidFill>
                <a:latin typeface="Calibri"/>
                <a:cs typeface="Calibri"/>
              </a:rPr>
              <a:t> leads to </a:t>
            </a:r>
            <a:r>
              <a:rPr lang="en-GB" sz="1400" u="sng" dirty="0" smtClean="0">
                <a:solidFill>
                  <a:srgbClr val="000000"/>
                </a:solidFill>
                <a:latin typeface="Calibri"/>
                <a:cs typeface="Calibri"/>
              </a:rPr>
              <a:t>suppression of tumour development</a:t>
            </a:r>
            <a:r>
              <a:rPr lang="en-GB" sz="1400" dirty="0" smtClean="0">
                <a:solidFill>
                  <a:srgbClr val="000000"/>
                </a:solidFill>
                <a:latin typeface="Calibri"/>
                <a:cs typeface="Calibri"/>
              </a:rPr>
              <a:t>?</a:t>
            </a:r>
          </a:p>
        </p:txBody>
      </p:sp>
      <p:sp>
        <p:nvSpPr>
          <p:cNvPr id="8211" name="Text Box 17"/>
          <p:cNvSpPr txBox="1">
            <a:spLocks noChangeArrowheads="1"/>
          </p:cNvSpPr>
          <p:nvPr/>
        </p:nvSpPr>
        <p:spPr bwMode="auto">
          <a:xfrm>
            <a:off x="3198813" y="3771900"/>
            <a:ext cx="5484812" cy="1028700"/>
          </a:xfrm>
          <a:prstGeom prst="rect">
            <a:avLst/>
          </a:prstGeom>
          <a:solidFill>
            <a:srgbClr val="C0C0C0">
              <a:alpha val="74901"/>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0" rIns="0" bIns="0" anchor="ctr"/>
          <a:lstStyle>
            <a:lvl1pPr marL="228600" indent="-228600" defTabSz="292100">
              <a:defRPr sz="2000">
                <a:solidFill>
                  <a:schemeClr val="tx2"/>
                </a:solidFill>
                <a:latin typeface="Tahoma" charset="0"/>
                <a:ea typeface="ＭＳ Ｐゴシック" charset="0"/>
              </a:defRPr>
            </a:lvl1pPr>
            <a:lvl2pPr marL="742950" indent="-285750" defTabSz="292100">
              <a:defRPr sz="2000">
                <a:solidFill>
                  <a:schemeClr val="tx2"/>
                </a:solidFill>
                <a:latin typeface="Tahoma" charset="0"/>
                <a:ea typeface="ＭＳ Ｐゴシック" charset="0"/>
              </a:defRPr>
            </a:lvl2pPr>
            <a:lvl3pPr marL="1143000" indent="-228600" defTabSz="292100">
              <a:defRPr sz="2000">
                <a:solidFill>
                  <a:schemeClr val="tx2"/>
                </a:solidFill>
                <a:latin typeface="Tahoma" charset="0"/>
                <a:ea typeface="ＭＳ Ｐゴシック" charset="0"/>
              </a:defRPr>
            </a:lvl3pPr>
            <a:lvl4pPr marL="1600200" indent="-228600" defTabSz="292100">
              <a:defRPr sz="2000">
                <a:solidFill>
                  <a:schemeClr val="tx2"/>
                </a:solidFill>
                <a:latin typeface="Tahoma" charset="0"/>
                <a:ea typeface="ＭＳ Ｐゴシック" charset="0"/>
              </a:defRPr>
            </a:lvl4pPr>
            <a:lvl5pPr marL="2057400" indent="-228600" defTabSz="292100">
              <a:defRPr sz="2000">
                <a:solidFill>
                  <a:schemeClr val="tx2"/>
                </a:solidFill>
                <a:latin typeface="Tahoma" charset="0"/>
                <a:ea typeface="ＭＳ Ｐゴシック" charset="0"/>
              </a:defRPr>
            </a:lvl5pPr>
            <a:lvl6pPr marL="2514600" indent="-228600" algn="ctr" defTabSz="292100" eaLnBrk="0" fontAlgn="base" hangingPunct="0">
              <a:spcBef>
                <a:spcPct val="50000"/>
              </a:spcBef>
              <a:spcAft>
                <a:spcPct val="0"/>
              </a:spcAft>
              <a:defRPr sz="2000">
                <a:solidFill>
                  <a:schemeClr val="tx2"/>
                </a:solidFill>
                <a:latin typeface="Tahoma" charset="0"/>
                <a:ea typeface="ＭＳ Ｐゴシック" charset="0"/>
              </a:defRPr>
            </a:lvl6pPr>
            <a:lvl7pPr marL="2971800" indent="-228600" algn="ctr" defTabSz="292100" eaLnBrk="0" fontAlgn="base" hangingPunct="0">
              <a:spcBef>
                <a:spcPct val="50000"/>
              </a:spcBef>
              <a:spcAft>
                <a:spcPct val="0"/>
              </a:spcAft>
              <a:defRPr sz="2000">
                <a:solidFill>
                  <a:schemeClr val="tx2"/>
                </a:solidFill>
                <a:latin typeface="Tahoma" charset="0"/>
                <a:ea typeface="ＭＳ Ｐゴシック" charset="0"/>
              </a:defRPr>
            </a:lvl7pPr>
            <a:lvl8pPr marL="3429000" indent="-228600" algn="ctr" defTabSz="292100" eaLnBrk="0" fontAlgn="base" hangingPunct="0">
              <a:spcBef>
                <a:spcPct val="50000"/>
              </a:spcBef>
              <a:spcAft>
                <a:spcPct val="0"/>
              </a:spcAft>
              <a:defRPr sz="2000">
                <a:solidFill>
                  <a:schemeClr val="tx2"/>
                </a:solidFill>
                <a:latin typeface="Tahoma" charset="0"/>
                <a:ea typeface="ＭＳ Ｐゴシック" charset="0"/>
              </a:defRPr>
            </a:lvl8pPr>
            <a:lvl9pPr marL="3886200" indent="-228600" algn="ctr" defTabSz="292100" eaLnBrk="0" fontAlgn="base" hangingPunct="0">
              <a:spcBef>
                <a:spcPct val="50000"/>
              </a:spcBef>
              <a:spcAft>
                <a:spcPct val="0"/>
              </a:spcAft>
              <a:defRPr sz="2000">
                <a:solidFill>
                  <a:schemeClr val="tx2"/>
                </a:solidFill>
                <a:latin typeface="Tahoma" charset="0"/>
                <a:ea typeface="ＭＳ Ｐゴシック" charset="0"/>
              </a:defRPr>
            </a:lvl9pPr>
          </a:lstStyle>
          <a:p>
            <a:pPr fontAlgn="auto">
              <a:spcBef>
                <a:spcPct val="10000"/>
              </a:spcBef>
              <a:spcAft>
                <a:spcPct val="10000"/>
              </a:spcAft>
              <a:buFont typeface="Wingdings" charset="0"/>
              <a:buNone/>
              <a:defRPr/>
            </a:pPr>
            <a:r>
              <a:rPr lang="en-GB" sz="1400" dirty="0" smtClean="0">
                <a:solidFill>
                  <a:srgbClr val="000000"/>
                </a:solidFill>
                <a:latin typeface="Calibri"/>
                <a:cs typeface="Calibri"/>
              </a:rPr>
              <a:t>Are there </a:t>
            </a:r>
            <a:r>
              <a:rPr lang="en-GB" sz="1400" u="sng" dirty="0" smtClean="0">
                <a:solidFill>
                  <a:srgbClr val="000000"/>
                </a:solidFill>
                <a:latin typeface="Calibri"/>
                <a:cs typeface="Calibri"/>
              </a:rPr>
              <a:t>data from exposed humans</a:t>
            </a:r>
            <a:r>
              <a:rPr lang="en-GB" sz="1400" dirty="0" smtClean="0">
                <a:solidFill>
                  <a:srgbClr val="000000"/>
                </a:solidFill>
                <a:latin typeface="Calibri"/>
                <a:cs typeface="Calibri"/>
              </a:rPr>
              <a:t> or human systems?</a:t>
            </a:r>
          </a:p>
          <a:p>
            <a:pPr fontAlgn="auto">
              <a:spcBef>
                <a:spcPct val="10000"/>
              </a:spcBef>
              <a:spcAft>
                <a:spcPct val="10000"/>
              </a:spcAft>
              <a:buFont typeface="Wingdings" charset="0"/>
              <a:buNone/>
              <a:defRPr/>
            </a:pPr>
            <a:r>
              <a:rPr lang="en-GB" sz="1400" dirty="0">
                <a:solidFill>
                  <a:srgbClr val="000000"/>
                </a:solidFill>
                <a:latin typeface="Calibri"/>
                <a:cs typeface="Calibri"/>
              </a:rPr>
              <a:t>C</a:t>
            </a:r>
            <a:r>
              <a:rPr lang="en-GB" sz="1400" dirty="0" smtClean="0">
                <a:solidFill>
                  <a:srgbClr val="000000"/>
                </a:solidFill>
                <a:latin typeface="Calibri"/>
                <a:cs typeface="Calibri"/>
              </a:rPr>
              <a:t>onsider </a:t>
            </a:r>
            <a:r>
              <a:rPr lang="en-GB" sz="1400" u="sng" dirty="0" smtClean="0">
                <a:solidFill>
                  <a:srgbClr val="000000"/>
                </a:solidFill>
                <a:latin typeface="Calibri"/>
                <a:cs typeface="Calibri"/>
              </a:rPr>
              <a:t>alternative explanations</a:t>
            </a:r>
            <a:r>
              <a:rPr lang="en-GB" sz="1400" dirty="0" smtClean="0">
                <a:solidFill>
                  <a:srgbClr val="000000"/>
                </a:solidFill>
                <a:latin typeface="Calibri"/>
                <a:cs typeface="Calibri"/>
              </a:rPr>
              <a:t> before </a:t>
            </a:r>
            <a:r>
              <a:rPr lang="en-GB" sz="1400" dirty="0">
                <a:solidFill>
                  <a:srgbClr val="000000"/>
                </a:solidFill>
                <a:latin typeface="Calibri"/>
                <a:cs typeface="Calibri"/>
              </a:rPr>
              <a:t>concluding that tumours in experimental animals are not relevant to </a:t>
            </a:r>
            <a:r>
              <a:rPr lang="en-GB" sz="1400" dirty="0" smtClean="0">
                <a:solidFill>
                  <a:srgbClr val="000000"/>
                </a:solidFill>
                <a:latin typeface="Calibri"/>
                <a:cs typeface="Calibri"/>
              </a:rPr>
              <a:t>humans</a:t>
            </a:r>
          </a:p>
        </p:txBody>
      </p:sp>
      <p:sp>
        <p:nvSpPr>
          <p:cNvPr id="8212" name="Text Box 20"/>
          <p:cNvSpPr txBox="1">
            <a:spLocks noChangeArrowheads="1"/>
          </p:cNvSpPr>
          <p:nvPr/>
        </p:nvSpPr>
        <p:spPr bwMode="auto">
          <a:xfrm>
            <a:off x="6400800" y="1200150"/>
            <a:ext cx="2286000" cy="685800"/>
          </a:xfrm>
          <a:prstGeom prst="rect">
            <a:avLst/>
          </a:prstGeom>
          <a:solidFill>
            <a:srgbClr val="FFFF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rIns="0" bIns="0"/>
          <a:lstStyle>
            <a:lvl1pPr marL="342900" indent="-342900">
              <a:defRPr sz="2000">
                <a:solidFill>
                  <a:schemeClr val="tx2"/>
                </a:solidFill>
                <a:latin typeface="Tahoma" charset="0"/>
                <a:ea typeface="ＭＳ Ｐゴシック" charset="0"/>
              </a:defRPr>
            </a:lvl1pPr>
            <a:lvl2pPr marL="742950" indent="-285750">
              <a:defRPr sz="2000">
                <a:solidFill>
                  <a:schemeClr val="tx2"/>
                </a:solidFill>
                <a:latin typeface="Tahoma" charset="0"/>
                <a:ea typeface="ＭＳ Ｐゴシック" charset="0"/>
              </a:defRPr>
            </a:lvl2pPr>
            <a:lvl3pPr marL="1143000" indent="-228600">
              <a:defRPr sz="2000">
                <a:solidFill>
                  <a:schemeClr val="tx2"/>
                </a:solidFill>
                <a:latin typeface="Tahoma" charset="0"/>
                <a:ea typeface="ＭＳ Ｐゴシック" charset="0"/>
              </a:defRPr>
            </a:lvl3pPr>
            <a:lvl4pPr marL="1600200" indent="-228600">
              <a:defRPr sz="2000">
                <a:solidFill>
                  <a:schemeClr val="tx2"/>
                </a:solidFill>
                <a:latin typeface="Tahoma" charset="0"/>
                <a:ea typeface="ＭＳ Ｐゴシック" charset="0"/>
              </a:defRPr>
            </a:lvl4pPr>
            <a:lvl5pPr marL="2057400" indent="-228600">
              <a:defRPr sz="2000">
                <a:solidFill>
                  <a:schemeClr val="tx2"/>
                </a:solidFill>
                <a:latin typeface="Tahoma" charset="0"/>
                <a:ea typeface="ＭＳ Ｐゴシック" charset="0"/>
              </a:defRPr>
            </a:lvl5pPr>
            <a:lvl6pPr marL="2514600" indent="-228600" algn="ctr" eaLnBrk="0" fontAlgn="base" hangingPunct="0">
              <a:spcBef>
                <a:spcPct val="50000"/>
              </a:spcBef>
              <a:spcAft>
                <a:spcPct val="0"/>
              </a:spcAft>
              <a:defRPr sz="2000">
                <a:solidFill>
                  <a:schemeClr val="tx2"/>
                </a:solidFill>
                <a:latin typeface="Tahoma" charset="0"/>
                <a:ea typeface="ＭＳ Ｐゴシック" charset="0"/>
              </a:defRPr>
            </a:lvl6pPr>
            <a:lvl7pPr marL="2971800" indent="-228600" algn="ctr" eaLnBrk="0" fontAlgn="base" hangingPunct="0">
              <a:spcBef>
                <a:spcPct val="50000"/>
              </a:spcBef>
              <a:spcAft>
                <a:spcPct val="0"/>
              </a:spcAft>
              <a:defRPr sz="2000">
                <a:solidFill>
                  <a:schemeClr val="tx2"/>
                </a:solidFill>
                <a:latin typeface="Tahoma" charset="0"/>
                <a:ea typeface="ＭＳ Ｐゴシック" charset="0"/>
              </a:defRPr>
            </a:lvl7pPr>
            <a:lvl8pPr marL="3429000" indent="-228600" algn="ctr" eaLnBrk="0" fontAlgn="base" hangingPunct="0">
              <a:spcBef>
                <a:spcPct val="50000"/>
              </a:spcBef>
              <a:spcAft>
                <a:spcPct val="0"/>
              </a:spcAft>
              <a:defRPr sz="2000">
                <a:solidFill>
                  <a:schemeClr val="tx2"/>
                </a:solidFill>
                <a:latin typeface="Tahoma" charset="0"/>
                <a:ea typeface="ＭＳ Ｐゴシック" charset="0"/>
              </a:defRPr>
            </a:lvl8pPr>
            <a:lvl9pPr marL="3886200" indent="-228600" algn="ctr" eaLnBrk="0" fontAlgn="base" hangingPunct="0">
              <a:spcBef>
                <a:spcPct val="50000"/>
              </a:spcBef>
              <a:spcAft>
                <a:spcPct val="0"/>
              </a:spcAft>
              <a:defRPr sz="2000">
                <a:solidFill>
                  <a:schemeClr val="tx2"/>
                </a:solidFill>
                <a:latin typeface="Tahoma" charset="0"/>
                <a:ea typeface="ＭＳ Ｐゴシック" charset="0"/>
              </a:defRPr>
            </a:lvl9pPr>
          </a:lstStyle>
          <a:p>
            <a:pPr algn="ctr" defTabSz="457200" fontAlgn="auto">
              <a:spcAft>
                <a:spcPts val="0"/>
              </a:spcAft>
              <a:defRPr/>
            </a:pPr>
            <a:r>
              <a:rPr lang="en-US" dirty="0" smtClean="0">
                <a:solidFill>
                  <a:srgbClr val="0000FF"/>
                </a:solidFill>
                <a:latin typeface="Calibri"/>
                <a:cs typeface="Calibri"/>
              </a:rPr>
              <a:t>Mechanistic and</a:t>
            </a:r>
          </a:p>
          <a:p>
            <a:pPr algn="ctr" defTabSz="457200" fontAlgn="auto">
              <a:spcAft>
                <a:spcPts val="0"/>
              </a:spcAft>
              <a:defRPr/>
            </a:pPr>
            <a:r>
              <a:rPr lang="en-US" dirty="0">
                <a:solidFill>
                  <a:srgbClr val="0000FF"/>
                </a:solidFill>
                <a:latin typeface="Calibri"/>
                <a:cs typeface="Calibri"/>
              </a:rPr>
              <a:t> </a:t>
            </a:r>
            <a:r>
              <a:rPr lang="en-US" dirty="0" smtClean="0">
                <a:solidFill>
                  <a:srgbClr val="0000FF"/>
                </a:solidFill>
                <a:latin typeface="Calibri"/>
                <a:cs typeface="Calibri"/>
              </a:rPr>
              <a:t>other relevant data</a:t>
            </a:r>
            <a:endParaRPr lang="en-US" sz="1600" dirty="0" smtClean="0">
              <a:solidFill>
                <a:srgbClr val="0000FF"/>
              </a:solidFill>
              <a:latin typeface="Calibri"/>
              <a:cs typeface="Calibri"/>
            </a:endParaRPr>
          </a:p>
          <a:p>
            <a:pPr algn="r" defTabSz="457200" fontAlgn="auto">
              <a:spcAft>
                <a:spcPts val="0"/>
              </a:spcAft>
              <a:defRPr/>
            </a:pPr>
            <a:r>
              <a:rPr lang="en-US" sz="1600" dirty="0" smtClean="0">
                <a:solidFill>
                  <a:srgbClr val="0000FF"/>
                </a:solidFill>
                <a:latin typeface="Calibri"/>
                <a:cs typeface="Calibri"/>
              </a:rPr>
              <a:t>—Part B, Section 6(c)  </a:t>
            </a:r>
            <a:endParaRPr lang="en-US" sz="1600" i="1" dirty="0" smtClean="0">
              <a:solidFill>
                <a:srgbClr val="0000FF"/>
              </a:solidFill>
              <a:latin typeface="Calibri"/>
              <a:cs typeface="Calibri"/>
            </a:endParaRPr>
          </a:p>
        </p:txBody>
      </p:sp>
      <p:sp>
        <p:nvSpPr>
          <p:cNvPr id="8213" name="Text Box 21"/>
          <p:cNvSpPr txBox="1">
            <a:spLocks noChangeArrowheads="1"/>
          </p:cNvSpPr>
          <p:nvPr/>
        </p:nvSpPr>
        <p:spPr bwMode="auto">
          <a:xfrm>
            <a:off x="914400" y="1200150"/>
            <a:ext cx="2286000" cy="685800"/>
          </a:xfrm>
          <a:prstGeom prst="rect">
            <a:avLst/>
          </a:prstGeom>
          <a:solidFill>
            <a:srgbClr val="EAEAEA"/>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rIns="0" bIns="0"/>
          <a:lstStyle>
            <a:lvl1pPr marL="342900" indent="-342900" defTabSz="292100">
              <a:defRPr sz="2000">
                <a:solidFill>
                  <a:schemeClr val="tx2"/>
                </a:solidFill>
                <a:latin typeface="Tahoma" charset="0"/>
                <a:ea typeface="ＭＳ Ｐゴシック" charset="0"/>
              </a:defRPr>
            </a:lvl1pPr>
            <a:lvl2pPr marL="742950" indent="-285750" defTabSz="292100">
              <a:defRPr sz="2000">
                <a:solidFill>
                  <a:schemeClr val="tx2"/>
                </a:solidFill>
                <a:latin typeface="Tahoma" charset="0"/>
                <a:ea typeface="ＭＳ Ｐゴシック" charset="0"/>
              </a:defRPr>
            </a:lvl2pPr>
            <a:lvl3pPr marL="1143000" indent="-228600" defTabSz="292100">
              <a:defRPr sz="2000">
                <a:solidFill>
                  <a:schemeClr val="tx2"/>
                </a:solidFill>
                <a:latin typeface="Tahoma" charset="0"/>
                <a:ea typeface="ＭＳ Ｐゴシック" charset="0"/>
              </a:defRPr>
            </a:lvl3pPr>
            <a:lvl4pPr marL="1600200" indent="-228600" defTabSz="292100">
              <a:defRPr sz="2000">
                <a:solidFill>
                  <a:schemeClr val="tx2"/>
                </a:solidFill>
                <a:latin typeface="Tahoma" charset="0"/>
                <a:ea typeface="ＭＳ Ｐゴシック" charset="0"/>
              </a:defRPr>
            </a:lvl4pPr>
            <a:lvl5pPr marL="2057400" indent="-228600" defTabSz="292100">
              <a:defRPr sz="2000">
                <a:solidFill>
                  <a:schemeClr val="tx2"/>
                </a:solidFill>
                <a:latin typeface="Tahoma" charset="0"/>
                <a:ea typeface="ＭＳ Ｐゴシック" charset="0"/>
              </a:defRPr>
            </a:lvl5pPr>
            <a:lvl6pPr marL="2514600" indent="-228600" algn="ctr" defTabSz="292100" eaLnBrk="0" fontAlgn="base" hangingPunct="0">
              <a:spcBef>
                <a:spcPct val="50000"/>
              </a:spcBef>
              <a:spcAft>
                <a:spcPct val="0"/>
              </a:spcAft>
              <a:defRPr sz="2000">
                <a:solidFill>
                  <a:schemeClr val="tx2"/>
                </a:solidFill>
                <a:latin typeface="Tahoma" charset="0"/>
                <a:ea typeface="ＭＳ Ｐゴシック" charset="0"/>
              </a:defRPr>
            </a:lvl6pPr>
            <a:lvl7pPr marL="2971800" indent="-228600" algn="ctr" defTabSz="292100" eaLnBrk="0" fontAlgn="base" hangingPunct="0">
              <a:spcBef>
                <a:spcPct val="50000"/>
              </a:spcBef>
              <a:spcAft>
                <a:spcPct val="0"/>
              </a:spcAft>
              <a:defRPr sz="2000">
                <a:solidFill>
                  <a:schemeClr val="tx2"/>
                </a:solidFill>
                <a:latin typeface="Tahoma" charset="0"/>
                <a:ea typeface="ＭＳ Ｐゴシック" charset="0"/>
              </a:defRPr>
            </a:lvl7pPr>
            <a:lvl8pPr marL="3429000" indent="-228600" algn="ctr" defTabSz="292100" eaLnBrk="0" fontAlgn="base" hangingPunct="0">
              <a:spcBef>
                <a:spcPct val="50000"/>
              </a:spcBef>
              <a:spcAft>
                <a:spcPct val="0"/>
              </a:spcAft>
              <a:defRPr sz="2000">
                <a:solidFill>
                  <a:schemeClr val="tx2"/>
                </a:solidFill>
                <a:latin typeface="Tahoma" charset="0"/>
                <a:ea typeface="ＭＳ Ｐゴシック" charset="0"/>
              </a:defRPr>
            </a:lvl8pPr>
            <a:lvl9pPr marL="3886200" indent="-228600" algn="ctr" defTabSz="292100" eaLnBrk="0" fontAlgn="base" hangingPunct="0">
              <a:spcBef>
                <a:spcPct val="50000"/>
              </a:spcBef>
              <a:spcAft>
                <a:spcPct val="0"/>
              </a:spcAft>
              <a:defRPr sz="2000">
                <a:solidFill>
                  <a:schemeClr val="tx2"/>
                </a:solidFill>
                <a:latin typeface="Tahoma" charset="0"/>
                <a:ea typeface="ＭＳ Ｐゴシック" charset="0"/>
              </a:defRPr>
            </a:lvl9pPr>
          </a:lstStyle>
          <a:p>
            <a:pPr algn="ctr" fontAlgn="auto">
              <a:spcAft>
                <a:spcPts val="0"/>
              </a:spcAft>
              <a:defRPr/>
            </a:pPr>
            <a:r>
              <a:rPr lang="en-US" dirty="0" smtClean="0">
                <a:solidFill>
                  <a:srgbClr val="0000FF"/>
                </a:solidFill>
                <a:latin typeface="Calibri"/>
                <a:cs typeface="Calibri"/>
              </a:rPr>
              <a:t> Cancer in</a:t>
            </a:r>
          </a:p>
          <a:p>
            <a:pPr algn="ctr" fontAlgn="auto">
              <a:spcAft>
                <a:spcPts val="0"/>
              </a:spcAft>
              <a:defRPr/>
            </a:pPr>
            <a:r>
              <a:rPr lang="en-US" dirty="0">
                <a:solidFill>
                  <a:srgbClr val="0000FF"/>
                </a:solidFill>
                <a:latin typeface="Calibri"/>
                <a:cs typeface="Calibri"/>
              </a:rPr>
              <a:t> </a:t>
            </a:r>
            <a:r>
              <a:rPr lang="en-US" dirty="0" smtClean="0">
                <a:solidFill>
                  <a:srgbClr val="0000FF"/>
                </a:solidFill>
                <a:latin typeface="Calibri"/>
                <a:cs typeface="Calibri"/>
              </a:rPr>
              <a:t>humans</a:t>
            </a:r>
          </a:p>
        </p:txBody>
      </p:sp>
      <p:sp>
        <p:nvSpPr>
          <p:cNvPr id="8214" name="Text Box 22"/>
          <p:cNvSpPr txBox="1">
            <a:spLocks noChangeArrowheads="1"/>
          </p:cNvSpPr>
          <p:nvPr/>
        </p:nvSpPr>
        <p:spPr bwMode="auto">
          <a:xfrm>
            <a:off x="3657600" y="1200150"/>
            <a:ext cx="2286000" cy="685800"/>
          </a:xfrm>
          <a:prstGeom prst="rect">
            <a:avLst/>
          </a:prstGeom>
          <a:solidFill>
            <a:srgbClr val="EAEAEA"/>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rIns="0" bIns="0"/>
          <a:lstStyle>
            <a:lvl1pPr marL="342900" indent="-342900" defTabSz="292100">
              <a:defRPr sz="2000">
                <a:solidFill>
                  <a:schemeClr val="tx2"/>
                </a:solidFill>
                <a:latin typeface="Tahoma" charset="0"/>
                <a:ea typeface="ＭＳ Ｐゴシック" charset="0"/>
              </a:defRPr>
            </a:lvl1pPr>
            <a:lvl2pPr marL="742950" indent="-285750" defTabSz="292100">
              <a:defRPr sz="2000">
                <a:solidFill>
                  <a:schemeClr val="tx2"/>
                </a:solidFill>
                <a:latin typeface="Tahoma" charset="0"/>
                <a:ea typeface="ＭＳ Ｐゴシック" charset="0"/>
              </a:defRPr>
            </a:lvl2pPr>
            <a:lvl3pPr marL="1143000" indent="-228600" defTabSz="292100">
              <a:defRPr sz="2000">
                <a:solidFill>
                  <a:schemeClr val="tx2"/>
                </a:solidFill>
                <a:latin typeface="Tahoma" charset="0"/>
                <a:ea typeface="ＭＳ Ｐゴシック" charset="0"/>
              </a:defRPr>
            </a:lvl3pPr>
            <a:lvl4pPr marL="1600200" indent="-228600" defTabSz="292100">
              <a:defRPr sz="2000">
                <a:solidFill>
                  <a:schemeClr val="tx2"/>
                </a:solidFill>
                <a:latin typeface="Tahoma" charset="0"/>
                <a:ea typeface="ＭＳ Ｐゴシック" charset="0"/>
              </a:defRPr>
            </a:lvl4pPr>
            <a:lvl5pPr marL="2057400" indent="-228600" defTabSz="292100">
              <a:defRPr sz="2000">
                <a:solidFill>
                  <a:schemeClr val="tx2"/>
                </a:solidFill>
                <a:latin typeface="Tahoma" charset="0"/>
                <a:ea typeface="ＭＳ Ｐゴシック" charset="0"/>
              </a:defRPr>
            </a:lvl5pPr>
            <a:lvl6pPr marL="2514600" indent="-228600" algn="ctr" defTabSz="292100" eaLnBrk="0" fontAlgn="base" hangingPunct="0">
              <a:spcBef>
                <a:spcPct val="50000"/>
              </a:spcBef>
              <a:spcAft>
                <a:spcPct val="0"/>
              </a:spcAft>
              <a:defRPr sz="2000">
                <a:solidFill>
                  <a:schemeClr val="tx2"/>
                </a:solidFill>
                <a:latin typeface="Tahoma" charset="0"/>
                <a:ea typeface="ＭＳ Ｐゴシック" charset="0"/>
              </a:defRPr>
            </a:lvl6pPr>
            <a:lvl7pPr marL="2971800" indent="-228600" algn="ctr" defTabSz="292100" eaLnBrk="0" fontAlgn="base" hangingPunct="0">
              <a:spcBef>
                <a:spcPct val="50000"/>
              </a:spcBef>
              <a:spcAft>
                <a:spcPct val="0"/>
              </a:spcAft>
              <a:defRPr sz="2000">
                <a:solidFill>
                  <a:schemeClr val="tx2"/>
                </a:solidFill>
                <a:latin typeface="Tahoma" charset="0"/>
                <a:ea typeface="ＭＳ Ｐゴシック" charset="0"/>
              </a:defRPr>
            </a:lvl7pPr>
            <a:lvl8pPr marL="3429000" indent="-228600" algn="ctr" defTabSz="292100" eaLnBrk="0" fontAlgn="base" hangingPunct="0">
              <a:spcBef>
                <a:spcPct val="50000"/>
              </a:spcBef>
              <a:spcAft>
                <a:spcPct val="0"/>
              </a:spcAft>
              <a:defRPr sz="2000">
                <a:solidFill>
                  <a:schemeClr val="tx2"/>
                </a:solidFill>
                <a:latin typeface="Tahoma" charset="0"/>
                <a:ea typeface="ＭＳ Ｐゴシック" charset="0"/>
              </a:defRPr>
            </a:lvl8pPr>
            <a:lvl9pPr marL="3886200" indent="-228600" algn="ctr" defTabSz="292100" eaLnBrk="0" fontAlgn="base" hangingPunct="0">
              <a:spcBef>
                <a:spcPct val="50000"/>
              </a:spcBef>
              <a:spcAft>
                <a:spcPct val="0"/>
              </a:spcAft>
              <a:defRPr sz="2000">
                <a:solidFill>
                  <a:schemeClr val="tx2"/>
                </a:solidFill>
                <a:latin typeface="Tahoma" charset="0"/>
                <a:ea typeface="ＭＳ Ｐゴシック" charset="0"/>
              </a:defRPr>
            </a:lvl9pPr>
          </a:lstStyle>
          <a:p>
            <a:pPr algn="ctr" fontAlgn="auto">
              <a:spcAft>
                <a:spcPts val="0"/>
              </a:spcAft>
              <a:defRPr/>
            </a:pPr>
            <a:r>
              <a:rPr lang="en-US" dirty="0" smtClean="0">
                <a:solidFill>
                  <a:srgbClr val="0000FF"/>
                </a:solidFill>
                <a:latin typeface="Calibri"/>
                <a:cs typeface="Calibri"/>
              </a:rPr>
              <a:t>Cancer in</a:t>
            </a:r>
          </a:p>
          <a:p>
            <a:pPr fontAlgn="auto">
              <a:spcAft>
                <a:spcPts val="0"/>
              </a:spcAft>
              <a:defRPr/>
            </a:pPr>
            <a:r>
              <a:rPr lang="en-US" dirty="0" smtClean="0">
                <a:solidFill>
                  <a:srgbClr val="0000FF"/>
                </a:solidFill>
                <a:latin typeface="Calibri"/>
                <a:cs typeface="Calibri"/>
              </a:rPr>
              <a:t> experimental animals</a:t>
            </a:r>
          </a:p>
        </p:txBody>
      </p:sp>
      <p:sp>
        <p:nvSpPr>
          <p:cNvPr id="23" name="Rectangle 2"/>
          <p:cNvSpPr txBox="1">
            <a:spLocks noChangeArrowheads="1"/>
          </p:cNvSpPr>
          <p:nvPr/>
        </p:nvSpPr>
        <p:spPr bwMode="auto">
          <a:xfrm>
            <a:off x="183522" y="133350"/>
            <a:ext cx="8960478" cy="64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3092D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3333FF"/>
                </a:solidFill>
                <a:latin typeface="+mj-lt"/>
                <a:ea typeface="+mj-ea"/>
                <a:cs typeface="+mj-cs"/>
              </a:defRPr>
            </a:lvl1pPr>
            <a:lvl2pPr algn="ctr" rtl="0" eaLnBrk="0" fontAlgn="base" hangingPunct="0">
              <a:spcBef>
                <a:spcPct val="0"/>
              </a:spcBef>
              <a:spcAft>
                <a:spcPct val="0"/>
              </a:spcAft>
              <a:defRPr sz="4400">
                <a:solidFill>
                  <a:srgbClr val="3333FF"/>
                </a:solidFill>
                <a:latin typeface="Tahoma" charset="0"/>
                <a:ea typeface="ＭＳ Ｐゴシック" charset="0"/>
                <a:cs typeface="Tahoma" charset="0"/>
              </a:defRPr>
            </a:lvl2pPr>
            <a:lvl3pPr algn="ctr" rtl="0" eaLnBrk="0" fontAlgn="base" hangingPunct="0">
              <a:spcBef>
                <a:spcPct val="0"/>
              </a:spcBef>
              <a:spcAft>
                <a:spcPct val="0"/>
              </a:spcAft>
              <a:defRPr sz="4400">
                <a:solidFill>
                  <a:srgbClr val="3333FF"/>
                </a:solidFill>
                <a:latin typeface="Tahoma" charset="0"/>
                <a:ea typeface="ＭＳ Ｐゴシック" charset="0"/>
                <a:cs typeface="Tahoma" charset="0"/>
              </a:defRPr>
            </a:lvl3pPr>
            <a:lvl4pPr algn="ctr" rtl="0" eaLnBrk="0" fontAlgn="base" hangingPunct="0">
              <a:spcBef>
                <a:spcPct val="0"/>
              </a:spcBef>
              <a:spcAft>
                <a:spcPct val="0"/>
              </a:spcAft>
              <a:defRPr sz="4400">
                <a:solidFill>
                  <a:srgbClr val="3333FF"/>
                </a:solidFill>
                <a:latin typeface="Tahoma" charset="0"/>
                <a:ea typeface="ＭＳ Ｐゴシック" charset="0"/>
                <a:cs typeface="Tahoma" charset="0"/>
              </a:defRPr>
            </a:lvl4pPr>
            <a:lvl5pPr algn="ctr" rtl="0" eaLnBrk="0" fontAlgn="base" hangingPunct="0">
              <a:spcBef>
                <a:spcPct val="0"/>
              </a:spcBef>
              <a:spcAft>
                <a:spcPct val="0"/>
              </a:spcAft>
              <a:defRPr sz="4400">
                <a:solidFill>
                  <a:srgbClr val="3333FF"/>
                </a:solidFill>
                <a:latin typeface="Tahoma" charset="0"/>
                <a:ea typeface="ＭＳ Ｐゴシック" charset="0"/>
                <a:cs typeface="Tahoma" charset="0"/>
              </a:defRPr>
            </a:lvl5pPr>
            <a:lvl6pPr marL="457200" algn="ctr" rtl="0" fontAlgn="base">
              <a:spcBef>
                <a:spcPct val="0"/>
              </a:spcBef>
              <a:spcAft>
                <a:spcPct val="0"/>
              </a:spcAft>
              <a:defRPr sz="4400">
                <a:solidFill>
                  <a:srgbClr val="3333FF"/>
                </a:solidFill>
                <a:latin typeface="Tahoma" charset="0"/>
                <a:ea typeface="ＭＳ Ｐゴシック" charset="0"/>
                <a:cs typeface="Tahoma" charset="0"/>
              </a:defRPr>
            </a:lvl6pPr>
            <a:lvl7pPr marL="914400" algn="ctr" rtl="0" fontAlgn="base">
              <a:spcBef>
                <a:spcPct val="0"/>
              </a:spcBef>
              <a:spcAft>
                <a:spcPct val="0"/>
              </a:spcAft>
              <a:defRPr sz="4400">
                <a:solidFill>
                  <a:srgbClr val="3333FF"/>
                </a:solidFill>
                <a:latin typeface="Tahoma" charset="0"/>
                <a:ea typeface="ＭＳ Ｐゴシック" charset="0"/>
                <a:cs typeface="Tahoma" charset="0"/>
              </a:defRPr>
            </a:lvl7pPr>
            <a:lvl8pPr marL="1371600" algn="ctr" rtl="0" fontAlgn="base">
              <a:spcBef>
                <a:spcPct val="0"/>
              </a:spcBef>
              <a:spcAft>
                <a:spcPct val="0"/>
              </a:spcAft>
              <a:defRPr sz="4400">
                <a:solidFill>
                  <a:srgbClr val="3333FF"/>
                </a:solidFill>
                <a:latin typeface="Tahoma" charset="0"/>
                <a:ea typeface="ＭＳ Ｐゴシック" charset="0"/>
                <a:cs typeface="Tahoma" charset="0"/>
              </a:defRPr>
            </a:lvl8pPr>
            <a:lvl9pPr marL="1828800" algn="ctr" rtl="0" fontAlgn="base">
              <a:spcBef>
                <a:spcPct val="0"/>
              </a:spcBef>
              <a:spcAft>
                <a:spcPct val="0"/>
              </a:spcAft>
              <a:defRPr sz="4400">
                <a:solidFill>
                  <a:srgbClr val="3333FF"/>
                </a:solidFill>
                <a:latin typeface="Tahoma" charset="0"/>
                <a:ea typeface="ＭＳ Ｐゴシック" charset="0"/>
                <a:cs typeface="Tahoma" charset="0"/>
              </a:defRPr>
            </a:lvl9pPr>
          </a:lstStyle>
          <a:p>
            <a:pPr eaLnBrk="1" hangingPunct="1">
              <a:defRPr/>
            </a:pPr>
            <a:r>
              <a:rPr lang="en-US" sz="3200" b="1" dirty="0">
                <a:solidFill>
                  <a:srgbClr val="1F1F99"/>
                </a:solidFill>
                <a:latin typeface="Calibri"/>
                <a:cs typeface="Calibri"/>
              </a:rPr>
              <a:t>How Is Evidence </a:t>
            </a:r>
            <a:r>
              <a:rPr lang="en-US" sz="3200" b="1" dirty="0" smtClean="0">
                <a:solidFill>
                  <a:srgbClr val="1F1F99"/>
                </a:solidFill>
                <a:latin typeface="Calibri"/>
                <a:cs typeface="Calibri"/>
              </a:rPr>
              <a:t>Evaluated?</a:t>
            </a:r>
            <a:endParaRPr lang="en-US" sz="4000" b="1" dirty="0">
              <a:latin typeface="Calibri"/>
              <a:cs typeface="Calibri"/>
            </a:endParaRPr>
          </a:p>
        </p:txBody>
      </p:sp>
    </p:spTree>
    <p:extLst>
      <p:ext uri="{BB962C8B-B14F-4D97-AF65-F5344CB8AC3E}">
        <p14:creationId xmlns:p14="http://schemas.microsoft.com/office/powerpoint/2010/main" val="1403863317"/>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grpId="0" nodeType="clickEffect">
                                  <p:stCondLst>
                                    <p:cond delay="0"/>
                                  </p:stCondLst>
                                  <p:childTnLst>
                                    <p:animScale>
                                      <p:cBhvr>
                                        <p:cTn id="6" dur="2000" fill="hold"/>
                                        <p:tgtEl>
                                          <p:spTgt spid="8212"/>
                                        </p:tgtEl>
                                      </p:cBhvr>
                                      <p:by x="150000" y="150000"/>
                                    </p:animScale>
                                  </p:childTnLst>
                                </p:cTn>
                              </p:par>
                              <p:par>
                                <p:cTn id="7" presetID="1" presetClass="emph" presetSubtype="2" fill="hold" nodeType="withEffect">
                                  <p:stCondLst>
                                    <p:cond delay="0"/>
                                  </p:stCondLst>
                                  <p:childTnLst>
                                    <p:animClr clrSpc="rgb" dir="cw">
                                      <p:cBhvr>
                                        <p:cTn id="8" dur="2000" fill="hold"/>
                                        <p:tgtEl>
                                          <p:spTgt spid="8212"/>
                                        </p:tgtEl>
                                        <p:attrNameLst>
                                          <p:attrName>fillcolor</p:attrName>
                                        </p:attrNameLst>
                                      </p:cBhvr>
                                      <p:to>
                                        <a:srgbClr val="CB5B0A"/>
                                      </p:to>
                                    </p:animClr>
                                    <p:set>
                                      <p:cBhvr>
                                        <p:cTn id="9" dur="2000" fill="hold"/>
                                        <p:tgtEl>
                                          <p:spTgt spid="8212"/>
                                        </p:tgtEl>
                                        <p:attrNameLst>
                                          <p:attrName>fill.type</p:attrName>
                                        </p:attrNameLst>
                                      </p:cBhvr>
                                      <p:to>
                                        <p:strVal val="solid"/>
                                      </p:to>
                                    </p:set>
                                    <p:set>
                                      <p:cBhvr>
                                        <p:cTn id="10" dur="2000" fill="hold"/>
                                        <p:tgtEl>
                                          <p:spTgt spid="8212"/>
                                        </p:tgtEl>
                                        <p:attrNameLst>
                                          <p:attrName>fill.on</p:attrName>
                                        </p:attrNameLst>
                                      </p:cBhvr>
                                      <p:to>
                                        <p:strVal val="true"/>
                                      </p:to>
                                    </p:set>
                                  </p:childTnLst>
                                </p:cTn>
                              </p:par>
                              <p:par>
                                <p:cTn id="11" presetID="3" presetClass="emph" presetSubtype="2" fill="hold" nodeType="withEffect">
                                  <p:stCondLst>
                                    <p:cond delay="0"/>
                                  </p:stCondLst>
                                  <p:childTnLst>
                                    <p:animClr clrSpc="rgb" dir="cw">
                                      <p:cBhvr override="childStyle">
                                        <p:cTn id="12" dur="2000" fill="hold"/>
                                        <p:tgtEl>
                                          <p:spTgt spid="8212">
                                            <p:txEl>
                                              <p:pRg st="0" end="0"/>
                                            </p:txEl>
                                          </p:spTgt>
                                        </p:tgtEl>
                                        <p:attrNameLst>
                                          <p:attrName>style.color</p:attrName>
                                        </p:attrNameLst>
                                      </p:cBhvr>
                                      <p:to>
                                        <a:schemeClr val="bg1"/>
                                      </p:to>
                                    </p:animClr>
                                  </p:childTnLst>
                                </p:cTn>
                              </p:par>
                              <p:par>
                                <p:cTn id="13" presetID="3" presetClass="emph" presetSubtype="2" fill="hold" nodeType="withEffect">
                                  <p:stCondLst>
                                    <p:cond delay="0"/>
                                  </p:stCondLst>
                                  <p:childTnLst>
                                    <p:animClr clrSpc="rgb" dir="cw">
                                      <p:cBhvr override="childStyle">
                                        <p:cTn id="14" dur="2000" fill="hold"/>
                                        <p:tgtEl>
                                          <p:spTgt spid="8212">
                                            <p:txEl>
                                              <p:pRg st="1" end="1"/>
                                            </p:txEl>
                                          </p:spTgt>
                                        </p:tgtEl>
                                        <p:attrNameLst>
                                          <p:attrName>style.color</p:attrName>
                                        </p:attrNameLst>
                                      </p:cBhvr>
                                      <p:to>
                                        <a:schemeClr val="bg1"/>
                                      </p:to>
                                    </p:animClr>
                                  </p:childTnLst>
                                </p:cTn>
                              </p:par>
                              <p:par>
                                <p:cTn id="15" presetID="3" presetClass="emph" presetSubtype="2" fill="hold" nodeType="withEffect">
                                  <p:stCondLst>
                                    <p:cond delay="0"/>
                                  </p:stCondLst>
                                  <p:childTnLst>
                                    <p:animClr clrSpc="rgb" dir="cw">
                                      <p:cBhvr override="childStyle">
                                        <p:cTn id="16" dur="2000" fill="hold"/>
                                        <p:tgtEl>
                                          <p:spTgt spid="8212">
                                            <p:txEl>
                                              <p:pRg st="2" end="2"/>
                                            </p:txEl>
                                          </p:spTgt>
                                        </p:tgtEl>
                                        <p:attrNameLst>
                                          <p:attrName>style.color</p:attrName>
                                        </p:attrNameLst>
                                      </p:cBhvr>
                                      <p:to>
                                        <a:schemeClr val="bg1"/>
                                      </p:to>
                                    </p:animClr>
                                  </p:childTnLst>
                                </p:cTn>
                              </p:par>
                              <p:par>
                                <p:cTn id="17" presetID="9" presetClass="exit" presetSubtype="0" fill="hold" grpId="0" nodeType="withEffect">
                                  <p:stCondLst>
                                    <p:cond delay="0"/>
                                  </p:stCondLst>
                                  <p:childTnLst>
                                    <p:animEffect transition="out" filter="dissolve">
                                      <p:cBhvr>
                                        <p:cTn id="18" dur="500"/>
                                        <p:tgtEl>
                                          <p:spTgt spid="8213"/>
                                        </p:tgtEl>
                                      </p:cBhvr>
                                    </p:animEffect>
                                    <p:set>
                                      <p:cBhvr>
                                        <p:cTn id="19" dur="1" fill="hold">
                                          <p:stCondLst>
                                            <p:cond delay="499"/>
                                          </p:stCondLst>
                                        </p:cTn>
                                        <p:tgtEl>
                                          <p:spTgt spid="8213"/>
                                        </p:tgtEl>
                                        <p:attrNameLst>
                                          <p:attrName>style.visibility</p:attrName>
                                        </p:attrNameLst>
                                      </p:cBhvr>
                                      <p:to>
                                        <p:strVal val="hidden"/>
                                      </p:to>
                                    </p:set>
                                  </p:childTnLst>
                                </p:cTn>
                              </p:par>
                              <p:par>
                                <p:cTn id="20" presetID="9" presetClass="exit" presetSubtype="0" fill="hold" grpId="0" nodeType="withEffect">
                                  <p:stCondLst>
                                    <p:cond delay="0"/>
                                  </p:stCondLst>
                                  <p:childTnLst>
                                    <p:animEffect transition="out" filter="dissolve">
                                      <p:cBhvr>
                                        <p:cTn id="21" dur="500"/>
                                        <p:tgtEl>
                                          <p:spTgt spid="8214"/>
                                        </p:tgtEl>
                                      </p:cBhvr>
                                    </p:animEffect>
                                    <p:set>
                                      <p:cBhvr>
                                        <p:cTn id="22" dur="1" fill="hold">
                                          <p:stCondLst>
                                            <p:cond delay="499"/>
                                          </p:stCondLst>
                                        </p:cTn>
                                        <p:tgtEl>
                                          <p:spTgt spid="8214"/>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20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210"/>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20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8" grpId="0" animBg="1"/>
      <p:bldP spid="8209" grpId="0" animBg="1"/>
      <p:bldP spid="8210" grpId="0" animBg="1"/>
      <p:bldP spid="8211" grpId="0" animBg="1"/>
      <p:bldP spid="8212" grpId="0" animBg="1"/>
      <p:bldP spid="8213" grpId="0" animBg="1"/>
      <p:bldP spid="82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533400" y="133350"/>
            <a:ext cx="8066087" cy="685800"/>
          </a:xfrm>
        </p:spPr>
        <p:txBody>
          <a:bodyPr>
            <a:normAutofit fontScale="90000"/>
          </a:bodyPr>
          <a:lstStyle/>
          <a:p>
            <a:pPr>
              <a:defRPr/>
            </a:pPr>
            <a:r>
              <a:rPr lang="en-GB" sz="3200" dirty="0" smtClean="0">
                <a:solidFill>
                  <a:srgbClr val="000000"/>
                </a:solidFill>
              </a:rPr>
              <a:t>Mechanistic Data Are Pivotal When Human Data Are Not Sufficient (Example 1)</a:t>
            </a:r>
            <a:endParaRPr lang="en-GB" sz="3200" dirty="0">
              <a:solidFill>
                <a:srgbClr val="000000"/>
              </a:solidFill>
              <a:latin typeface="Arial" charset="0"/>
            </a:endParaRPr>
          </a:p>
        </p:txBody>
      </p:sp>
      <p:sp>
        <p:nvSpPr>
          <p:cNvPr id="22531" name="Rectangle 3"/>
          <p:cNvSpPr>
            <a:spLocks noChangeArrowheads="1"/>
          </p:cNvSpPr>
          <p:nvPr/>
        </p:nvSpPr>
        <p:spPr bwMode="auto">
          <a:xfrm>
            <a:off x="914400" y="1200150"/>
            <a:ext cx="1371600" cy="514350"/>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spcBef>
                <a:spcPct val="10000"/>
              </a:spcBef>
              <a:spcAft>
                <a:spcPct val="10000"/>
              </a:spcAft>
              <a:buClr>
                <a:srgbClr val="0000FF"/>
              </a:buClr>
              <a:buFont typeface="Arial" charset="0"/>
              <a:buNone/>
              <a:defRPr/>
            </a:pPr>
            <a:endParaRPr lang="en-GB" sz="1600">
              <a:solidFill>
                <a:srgbClr val="000000"/>
              </a:solidFill>
              <a:cs typeface="Arial" charset="0"/>
            </a:endParaRPr>
          </a:p>
        </p:txBody>
      </p:sp>
      <p:sp>
        <p:nvSpPr>
          <p:cNvPr id="22532" name="Rectangle 4"/>
          <p:cNvSpPr>
            <a:spLocks noChangeArrowheads="1"/>
          </p:cNvSpPr>
          <p:nvPr/>
        </p:nvSpPr>
        <p:spPr bwMode="auto">
          <a:xfrm>
            <a:off x="2627313" y="1329928"/>
            <a:ext cx="1600200" cy="342900"/>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spcBef>
                <a:spcPct val="10000"/>
              </a:spcBef>
              <a:spcAft>
                <a:spcPct val="10000"/>
              </a:spcAft>
              <a:buClr>
                <a:srgbClr val="0000FF"/>
              </a:buClr>
              <a:buFont typeface="Arial" charset="0"/>
              <a:buNone/>
              <a:defRPr/>
            </a:pPr>
            <a:r>
              <a:rPr lang="en-US" sz="2000" i="1" dirty="0">
                <a:solidFill>
                  <a:srgbClr val="000000"/>
                </a:solidFill>
                <a:cs typeface="Arial" charset="0"/>
              </a:rPr>
              <a:t>Sufficient</a:t>
            </a:r>
          </a:p>
        </p:txBody>
      </p:sp>
      <p:sp>
        <p:nvSpPr>
          <p:cNvPr id="22533" name="Rectangle 5"/>
          <p:cNvSpPr>
            <a:spLocks noChangeArrowheads="1"/>
          </p:cNvSpPr>
          <p:nvPr/>
        </p:nvSpPr>
        <p:spPr bwMode="auto">
          <a:xfrm>
            <a:off x="4716463" y="1329928"/>
            <a:ext cx="1600200" cy="342900"/>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spcBef>
                <a:spcPct val="10000"/>
              </a:spcBef>
              <a:spcAft>
                <a:spcPct val="10000"/>
              </a:spcAft>
              <a:buClr>
                <a:srgbClr val="0000FF"/>
              </a:buClr>
              <a:buFont typeface="Arial" charset="0"/>
              <a:buNone/>
              <a:defRPr/>
            </a:pPr>
            <a:r>
              <a:rPr lang="en-US" sz="2000" i="1" dirty="0">
                <a:solidFill>
                  <a:srgbClr val="000000"/>
                </a:solidFill>
                <a:cs typeface="Arial" charset="0"/>
              </a:rPr>
              <a:t>Limited</a:t>
            </a:r>
          </a:p>
        </p:txBody>
      </p:sp>
      <p:sp>
        <p:nvSpPr>
          <p:cNvPr id="22534" name="Rectangle 6"/>
          <p:cNvSpPr>
            <a:spLocks noChangeArrowheads="1"/>
          </p:cNvSpPr>
          <p:nvPr/>
        </p:nvSpPr>
        <p:spPr bwMode="auto">
          <a:xfrm>
            <a:off x="6659563" y="1329928"/>
            <a:ext cx="1600200" cy="342900"/>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spcBef>
                <a:spcPct val="10000"/>
              </a:spcBef>
              <a:spcAft>
                <a:spcPct val="10000"/>
              </a:spcAft>
              <a:buClr>
                <a:srgbClr val="0000FF"/>
              </a:buClr>
              <a:buFont typeface="Arial" charset="0"/>
              <a:buNone/>
              <a:defRPr/>
            </a:pPr>
            <a:r>
              <a:rPr lang="en-US" sz="2000" i="1" dirty="0">
                <a:solidFill>
                  <a:srgbClr val="000000"/>
                </a:solidFill>
                <a:cs typeface="Arial" charset="0"/>
              </a:rPr>
              <a:t>Inadequate</a:t>
            </a:r>
          </a:p>
        </p:txBody>
      </p:sp>
      <p:sp>
        <p:nvSpPr>
          <p:cNvPr id="22536" name="Rectangle 8"/>
          <p:cNvSpPr>
            <a:spLocks noChangeArrowheads="1"/>
          </p:cNvSpPr>
          <p:nvPr/>
        </p:nvSpPr>
        <p:spPr bwMode="auto">
          <a:xfrm>
            <a:off x="2266951" y="1006079"/>
            <a:ext cx="6399213" cy="171450"/>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spcBef>
                <a:spcPct val="10000"/>
              </a:spcBef>
              <a:spcAft>
                <a:spcPct val="10000"/>
              </a:spcAft>
              <a:buClr>
                <a:srgbClr val="0000FF"/>
              </a:buClr>
              <a:buFont typeface="Arial" charset="0"/>
              <a:buNone/>
              <a:defRPr/>
            </a:pPr>
            <a:r>
              <a:rPr lang="en-US" sz="2000" b="1" dirty="0">
                <a:solidFill>
                  <a:srgbClr val="3333FF"/>
                </a:solidFill>
                <a:cs typeface="Arial" charset="0"/>
              </a:rPr>
              <a:t>EVIDENCE IN EXPERIMENTAL ANIMALS</a:t>
            </a:r>
          </a:p>
        </p:txBody>
      </p:sp>
      <p:sp>
        <p:nvSpPr>
          <p:cNvPr id="22537" name="Rectangle 9"/>
          <p:cNvSpPr>
            <a:spLocks noChangeArrowheads="1"/>
          </p:cNvSpPr>
          <p:nvPr/>
        </p:nvSpPr>
        <p:spPr bwMode="auto">
          <a:xfrm>
            <a:off x="2266950" y="1707357"/>
            <a:ext cx="6400800" cy="803672"/>
          </a:xfrm>
          <a:prstGeom prst="rect">
            <a:avLst/>
          </a:prstGeom>
          <a:solidFill>
            <a:srgbClr val="FF0000">
              <a:alpha val="50195"/>
            </a:srgbClr>
          </a:solidFill>
          <a:ln>
            <a:noFill/>
          </a:ln>
          <a:effectLst/>
          <a:extLs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spcBef>
                <a:spcPct val="10000"/>
              </a:spcBef>
              <a:spcAft>
                <a:spcPct val="10000"/>
              </a:spcAft>
              <a:buClr>
                <a:srgbClr val="0000FF"/>
              </a:buClr>
              <a:buFont typeface="Arial" charset="0"/>
              <a:buNone/>
              <a:defRPr/>
            </a:pPr>
            <a:r>
              <a:rPr lang="en-US" dirty="0">
                <a:solidFill>
                  <a:srgbClr val="000000"/>
                </a:solidFill>
                <a:cs typeface="Arial" charset="0"/>
              </a:rPr>
              <a:t>Group 1 </a:t>
            </a:r>
            <a:r>
              <a:rPr lang="en-US" i="1" dirty="0">
                <a:solidFill>
                  <a:srgbClr val="000000"/>
                </a:solidFill>
                <a:cs typeface="Arial" charset="0"/>
              </a:rPr>
              <a:t>(carcinogenic to humans)</a:t>
            </a:r>
            <a:endParaRPr lang="en-US" dirty="0">
              <a:solidFill>
                <a:srgbClr val="000000"/>
              </a:solidFill>
              <a:cs typeface="Arial" charset="0"/>
            </a:endParaRPr>
          </a:p>
        </p:txBody>
      </p:sp>
      <p:sp>
        <p:nvSpPr>
          <p:cNvPr id="22539" name="Rectangle 11"/>
          <p:cNvSpPr>
            <a:spLocks noChangeArrowheads="1"/>
          </p:cNvSpPr>
          <p:nvPr/>
        </p:nvSpPr>
        <p:spPr bwMode="auto">
          <a:xfrm rot="16200000">
            <a:off x="-666551" y="2733080"/>
            <a:ext cx="2411015" cy="576263"/>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spcBef>
                <a:spcPct val="10000"/>
              </a:spcBef>
              <a:spcAft>
                <a:spcPct val="10000"/>
              </a:spcAft>
              <a:buClr>
                <a:srgbClr val="0000FF"/>
              </a:buClr>
              <a:buFont typeface="Arial" charset="0"/>
              <a:buNone/>
              <a:defRPr/>
            </a:pPr>
            <a:r>
              <a:rPr lang="en-US" sz="2000" b="1" dirty="0">
                <a:solidFill>
                  <a:srgbClr val="3333FF"/>
                </a:solidFill>
                <a:cs typeface="Arial" charset="0"/>
              </a:rPr>
              <a:t>EVIDENCE IN HUMANS</a:t>
            </a:r>
          </a:p>
        </p:txBody>
      </p:sp>
      <p:sp>
        <p:nvSpPr>
          <p:cNvPr id="22541" name="Rectangle 13"/>
          <p:cNvSpPr>
            <a:spLocks noChangeArrowheads="1"/>
          </p:cNvSpPr>
          <p:nvPr/>
        </p:nvSpPr>
        <p:spPr bwMode="auto">
          <a:xfrm>
            <a:off x="2266950" y="2518173"/>
            <a:ext cx="2160588" cy="863203"/>
          </a:xfrm>
          <a:prstGeom prst="rect">
            <a:avLst/>
          </a:prstGeom>
          <a:solidFill>
            <a:srgbClr val="FF9900">
              <a:alpha val="50195"/>
            </a:srgbClr>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spcBef>
                <a:spcPct val="10000"/>
              </a:spcBef>
              <a:spcAft>
                <a:spcPct val="10000"/>
              </a:spcAft>
              <a:buClr>
                <a:srgbClr val="0000FF"/>
              </a:buClr>
              <a:buFont typeface="Arial" charset="0"/>
              <a:buNone/>
              <a:defRPr/>
            </a:pPr>
            <a:r>
              <a:rPr lang="en-US" dirty="0">
                <a:solidFill>
                  <a:srgbClr val="000000"/>
                </a:solidFill>
                <a:cs typeface="Arial" charset="0"/>
                <a:sym typeface="Wingdings" charset="0"/>
              </a:rPr>
              <a:t>Group </a:t>
            </a:r>
            <a:r>
              <a:rPr lang="en-US" dirty="0">
                <a:solidFill>
                  <a:srgbClr val="000000"/>
                </a:solidFill>
                <a:cs typeface="Arial" charset="0"/>
              </a:rPr>
              <a:t>2A</a:t>
            </a:r>
          </a:p>
          <a:p>
            <a:pPr algn="ctr" eaLnBrk="0" hangingPunct="0">
              <a:spcBef>
                <a:spcPct val="10000"/>
              </a:spcBef>
              <a:spcAft>
                <a:spcPct val="10000"/>
              </a:spcAft>
              <a:buClr>
                <a:srgbClr val="0000FF"/>
              </a:buClr>
              <a:buFont typeface="Arial" charset="0"/>
              <a:buNone/>
              <a:defRPr/>
            </a:pPr>
            <a:r>
              <a:rPr lang="en-US" sz="1600" i="1" dirty="0">
                <a:solidFill>
                  <a:srgbClr val="000000"/>
                </a:solidFill>
                <a:cs typeface="Arial" charset="0"/>
              </a:rPr>
              <a:t>(probably carcinogenic)</a:t>
            </a:r>
          </a:p>
        </p:txBody>
      </p:sp>
      <p:sp>
        <p:nvSpPr>
          <p:cNvPr id="22542" name="Rectangle 14"/>
          <p:cNvSpPr>
            <a:spLocks noChangeArrowheads="1"/>
          </p:cNvSpPr>
          <p:nvPr/>
        </p:nvSpPr>
        <p:spPr bwMode="auto">
          <a:xfrm>
            <a:off x="4427539" y="3381375"/>
            <a:ext cx="4224337" cy="972741"/>
          </a:xfrm>
          <a:prstGeom prst="rect">
            <a:avLst/>
          </a:prstGeom>
          <a:solidFill>
            <a:schemeClr val="bg1">
              <a:lumMod val="65000"/>
              <a:alpha val="50195"/>
            </a:schemeClr>
          </a:solidFill>
          <a:ln>
            <a:noFill/>
          </a:ln>
          <a:effectLst/>
          <a:extLst/>
        </p:spPr>
        <p:txBody>
          <a:bodyPr lIns="0" tIns="0" rIns="0" bIns="0" anchor="ctr"/>
          <a:lstStyle/>
          <a:p>
            <a:pPr algn="ctr" eaLnBrk="0" hangingPunct="0">
              <a:spcBef>
                <a:spcPct val="10000"/>
              </a:spcBef>
              <a:spcAft>
                <a:spcPct val="10000"/>
              </a:spcAft>
              <a:buClr>
                <a:srgbClr val="0000FF"/>
              </a:buClr>
              <a:buFont typeface="Arial" charset="0"/>
              <a:buNone/>
              <a:defRPr/>
            </a:pPr>
            <a:r>
              <a:rPr lang="en-US" dirty="0">
                <a:solidFill>
                  <a:srgbClr val="010000"/>
                </a:solidFill>
                <a:cs typeface="Arial" charset="0"/>
              </a:rPr>
              <a:t>Group 3 </a:t>
            </a:r>
            <a:r>
              <a:rPr lang="en-US" i="1" dirty="0">
                <a:solidFill>
                  <a:srgbClr val="010000"/>
                </a:solidFill>
                <a:cs typeface="Arial" charset="0"/>
              </a:rPr>
              <a:t>(not classifiable)</a:t>
            </a:r>
            <a:endParaRPr lang="en-US" u="sng" dirty="0">
              <a:solidFill>
                <a:srgbClr val="008000"/>
              </a:solidFill>
              <a:cs typeface="Arial" charset="0"/>
            </a:endParaRPr>
          </a:p>
        </p:txBody>
      </p:sp>
      <p:sp>
        <p:nvSpPr>
          <p:cNvPr id="22543" name="Rectangle 15"/>
          <p:cNvSpPr>
            <a:spLocks noChangeArrowheads="1"/>
          </p:cNvSpPr>
          <p:nvPr/>
        </p:nvSpPr>
        <p:spPr bwMode="auto">
          <a:xfrm>
            <a:off x="4427539" y="2518173"/>
            <a:ext cx="4224337" cy="863203"/>
          </a:xfrm>
          <a:prstGeom prst="rect">
            <a:avLst/>
          </a:prstGeom>
          <a:solidFill>
            <a:srgbClr val="FFFF99">
              <a:alpha val="50195"/>
            </a:srgbClr>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spcBef>
                <a:spcPct val="10000"/>
              </a:spcBef>
              <a:spcAft>
                <a:spcPct val="10000"/>
              </a:spcAft>
              <a:buClr>
                <a:srgbClr val="0000FF"/>
              </a:buClr>
              <a:buFont typeface="Arial" charset="0"/>
              <a:buNone/>
              <a:defRPr/>
            </a:pPr>
            <a:r>
              <a:rPr lang="en-US" dirty="0">
                <a:solidFill>
                  <a:srgbClr val="010000"/>
                </a:solidFill>
                <a:cs typeface="Arial" charset="0"/>
              </a:rPr>
              <a:t>Group 2B </a:t>
            </a:r>
            <a:r>
              <a:rPr lang="en-US" i="1" dirty="0">
                <a:solidFill>
                  <a:srgbClr val="010000"/>
                </a:solidFill>
                <a:cs typeface="Arial" charset="0"/>
              </a:rPr>
              <a:t>(possibly carcinogenic)</a:t>
            </a:r>
          </a:p>
          <a:p>
            <a:pPr algn="ctr" eaLnBrk="0" hangingPunct="0">
              <a:spcBef>
                <a:spcPct val="10000"/>
              </a:spcBef>
              <a:spcAft>
                <a:spcPct val="10000"/>
              </a:spcAft>
              <a:buClr>
                <a:srgbClr val="0000FF"/>
              </a:buClr>
              <a:buFont typeface="Arial" charset="0"/>
              <a:buNone/>
              <a:defRPr/>
            </a:pPr>
            <a:r>
              <a:rPr lang="en-US" sz="1400" dirty="0">
                <a:solidFill>
                  <a:srgbClr val="777777"/>
                </a:solidFill>
                <a:cs typeface="Arial" charset="0"/>
              </a:rPr>
              <a:t>(exceptionally, Group 2A)</a:t>
            </a:r>
          </a:p>
        </p:txBody>
      </p:sp>
      <p:sp>
        <p:nvSpPr>
          <p:cNvPr id="22544" name="Rectangle 16"/>
          <p:cNvSpPr>
            <a:spLocks noChangeArrowheads="1"/>
          </p:cNvSpPr>
          <p:nvPr/>
        </p:nvSpPr>
        <p:spPr bwMode="auto">
          <a:xfrm>
            <a:off x="2266950" y="3381375"/>
            <a:ext cx="2160588" cy="972741"/>
          </a:xfrm>
          <a:prstGeom prst="rect">
            <a:avLst/>
          </a:prstGeom>
          <a:solidFill>
            <a:srgbClr val="FFFF99">
              <a:alpha val="50195"/>
            </a:srgbClr>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p>
            <a:pPr algn="ctr" eaLnBrk="0" hangingPunct="0">
              <a:spcBef>
                <a:spcPct val="10000"/>
              </a:spcBef>
              <a:spcAft>
                <a:spcPct val="10000"/>
              </a:spcAft>
              <a:buClr>
                <a:srgbClr val="0000FF"/>
              </a:buClr>
              <a:buFont typeface="Arial" charset="0"/>
              <a:buNone/>
              <a:defRPr/>
            </a:pPr>
            <a:r>
              <a:rPr lang="en-US" dirty="0">
                <a:solidFill>
                  <a:srgbClr val="010000"/>
                </a:solidFill>
                <a:cs typeface="Arial" charset="0"/>
              </a:rPr>
              <a:t>Group 2B</a:t>
            </a:r>
          </a:p>
          <a:p>
            <a:pPr algn="ctr" eaLnBrk="0" hangingPunct="0">
              <a:spcBef>
                <a:spcPct val="10000"/>
              </a:spcBef>
              <a:spcAft>
                <a:spcPct val="10000"/>
              </a:spcAft>
              <a:buClr>
                <a:srgbClr val="0000FF"/>
              </a:buClr>
              <a:buFont typeface="Arial" charset="0"/>
              <a:buNone/>
              <a:defRPr/>
            </a:pPr>
            <a:r>
              <a:rPr lang="en-US" sz="1600" i="1" dirty="0">
                <a:solidFill>
                  <a:srgbClr val="010000"/>
                </a:solidFill>
                <a:cs typeface="Arial" charset="0"/>
              </a:rPr>
              <a:t>(possibly carcinogenic)</a:t>
            </a:r>
          </a:p>
        </p:txBody>
      </p:sp>
      <p:sp>
        <p:nvSpPr>
          <p:cNvPr id="22546" name="Rectangle 18"/>
          <p:cNvSpPr>
            <a:spLocks noChangeArrowheads="1"/>
          </p:cNvSpPr>
          <p:nvPr/>
        </p:nvSpPr>
        <p:spPr bwMode="auto">
          <a:xfrm>
            <a:off x="1116013" y="1977629"/>
            <a:ext cx="1143000" cy="342900"/>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bIns="0" anchor="ctr"/>
          <a:lstStyle/>
          <a:p>
            <a:pPr algn="r" eaLnBrk="0" hangingPunct="0">
              <a:spcBef>
                <a:spcPct val="10000"/>
              </a:spcBef>
              <a:spcAft>
                <a:spcPct val="10000"/>
              </a:spcAft>
              <a:buClr>
                <a:srgbClr val="0000FF"/>
              </a:buClr>
              <a:buFont typeface="Arial" charset="0"/>
              <a:buNone/>
              <a:defRPr/>
            </a:pPr>
            <a:r>
              <a:rPr lang="en-US" sz="2000" i="1" dirty="0">
                <a:solidFill>
                  <a:srgbClr val="000000"/>
                </a:solidFill>
                <a:cs typeface="Arial" charset="0"/>
              </a:rPr>
              <a:t>Sufficient</a:t>
            </a:r>
          </a:p>
        </p:txBody>
      </p:sp>
      <p:sp>
        <p:nvSpPr>
          <p:cNvPr id="22547" name="Rectangle 19"/>
          <p:cNvSpPr>
            <a:spLocks noChangeArrowheads="1"/>
          </p:cNvSpPr>
          <p:nvPr/>
        </p:nvSpPr>
        <p:spPr bwMode="auto">
          <a:xfrm>
            <a:off x="1116013" y="2571750"/>
            <a:ext cx="1143000" cy="685800"/>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bIns="0" anchor="ctr"/>
          <a:lstStyle/>
          <a:p>
            <a:pPr algn="r" eaLnBrk="0" hangingPunct="0">
              <a:spcBef>
                <a:spcPct val="10000"/>
              </a:spcBef>
              <a:spcAft>
                <a:spcPct val="10000"/>
              </a:spcAft>
              <a:buClr>
                <a:srgbClr val="0000FF"/>
              </a:buClr>
              <a:buFont typeface="Arial" charset="0"/>
              <a:buNone/>
              <a:defRPr/>
            </a:pPr>
            <a:r>
              <a:rPr lang="en-US" sz="2000" i="1" dirty="0">
                <a:solidFill>
                  <a:srgbClr val="000000"/>
                </a:solidFill>
                <a:cs typeface="Arial" charset="0"/>
              </a:rPr>
              <a:t>Limited</a:t>
            </a:r>
          </a:p>
        </p:txBody>
      </p:sp>
      <p:sp>
        <p:nvSpPr>
          <p:cNvPr id="22548" name="Rectangle 20"/>
          <p:cNvSpPr>
            <a:spLocks noChangeArrowheads="1"/>
          </p:cNvSpPr>
          <p:nvPr/>
        </p:nvSpPr>
        <p:spPr bwMode="auto">
          <a:xfrm>
            <a:off x="827088" y="3003947"/>
            <a:ext cx="1458912" cy="1714500"/>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bIns="0" anchor="ctr"/>
          <a:lstStyle/>
          <a:p>
            <a:pPr algn="r" eaLnBrk="0" hangingPunct="0">
              <a:spcBef>
                <a:spcPct val="10000"/>
              </a:spcBef>
              <a:spcAft>
                <a:spcPct val="10000"/>
              </a:spcAft>
              <a:buClr>
                <a:srgbClr val="0000FF"/>
              </a:buClr>
              <a:buFont typeface="Arial" charset="0"/>
              <a:buNone/>
              <a:defRPr/>
            </a:pPr>
            <a:r>
              <a:rPr lang="en-US" sz="2000" i="1" dirty="0">
                <a:solidFill>
                  <a:srgbClr val="000000"/>
                </a:solidFill>
                <a:cs typeface="Arial" charset="0"/>
              </a:rPr>
              <a:t>Inadequate</a:t>
            </a:r>
          </a:p>
        </p:txBody>
      </p:sp>
      <p:sp>
        <p:nvSpPr>
          <p:cNvPr id="2" name="Up Arrow 1"/>
          <p:cNvSpPr/>
          <p:nvPr/>
        </p:nvSpPr>
        <p:spPr>
          <a:xfrm>
            <a:off x="2700338" y="2247900"/>
            <a:ext cx="431800" cy="485775"/>
          </a:xfrm>
          <a:prstGeom prst="up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solidFill>
                <a:srgbClr val="FFFFFF"/>
              </a:solidFill>
              <a:latin typeface="Arial"/>
            </a:endParaRPr>
          </a:p>
        </p:txBody>
      </p:sp>
      <p:sp>
        <p:nvSpPr>
          <p:cNvPr id="18" name="Up Arrow 17"/>
          <p:cNvSpPr/>
          <p:nvPr/>
        </p:nvSpPr>
        <p:spPr>
          <a:xfrm>
            <a:off x="3708400" y="2247900"/>
            <a:ext cx="431800" cy="1350169"/>
          </a:xfrm>
          <a:prstGeom prst="up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solidFill>
                <a:srgbClr val="FFFFFF"/>
              </a:solidFill>
              <a:latin typeface="Arial"/>
            </a:endParaRPr>
          </a:p>
        </p:txBody>
      </p:sp>
      <p:sp>
        <p:nvSpPr>
          <p:cNvPr id="3" name="TextBox 2"/>
          <p:cNvSpPr txBox="1">
            <a:spLocks noChangeArrowheads="1"/>
          </p:cNvSpPr>
          <p:nvPr/>
        </p:nvSpPr>
        <p:spPr bwMode="auto">
          <a:xfrm>
            <a:off x="1547813" y="4407694"/>
            <a:ext cx="7416800" cy="707886"/>
          </a:xfrm>
          <a:prstGeom prst="rect">
            <a:avLst/>
          </a:prstGeom>
          <a:solidFill>
            <a:schemeClr val="bg1"/>
          </a:solidFill>
          <a:ln w="19050">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b="1" dirty="0">
                <a:solidFill>
                  <a:srgbClr val="FF0000"/>
                </a:solidFill>
              </a:rPr>
              <a:t>Strong </a:t>
            </a:r>
            <a:r>
              <a:rPr lang="en-GB" b="1" dirty="0" smtClean="0">
                <a:solidFill>
                  <a:srgbClr val="FF0000"/>
                </a:solidFill>
              </a:rPr>
              <a:t>supporting evidence </a:t>
            </a:r>
            <a:r>
              <a:rPr lang="en-GB" b="1" dirty="0">
                <a:solidFill>
                  <a:srgbClr val="FF0000"/>
                </a:solidFill>
              </a:rPr>
              <a:t>in exposed </a:t>
            </a:r>
            <a:r>
              <a:rPr lang="en-GB" b="1" dirty="0" smtClean="0">
                <a:solidFill>
                  <a:srgbClr val="FF0000"/>
                </a:solidFill>
              </a:rPr>
              <a:t>humans </a:t>
            </a:r>
            <a:r>
              <a:rPr lang="en-GB" sz="1600" b="1" dirty="0" smtClean="0">
                <a:solidFill>
                  <a:srgbClr val="FF0000"/>
                </a:solidFill>
              </a:rPr>
              <a:t>(e.g. </a:t>
            </a:r>
            <a:r>
              <a:rPr lang="en-GB" sz="1600" b="1" dirty="0" err="1" smtClean="0">
                <a:solidFill>
                  <a:srgbClr val="FF0000"/>
                </a:solidFill>
              </a:rPr>
              <a:t>EtO</a:t>
            </a:r>
            <a:r>
              <a:rPr lang="en-GB" sz="1600" b="1" dirty="0" smtClean="0">
                <a:solidFill>
                  <a:srgbClr val="FF0000"/>
                </a:solidFill>
              </a:rPr>
              <a:t>, NNK, NNN, Dioxin)</a:t>
            </a:r>
            <a:endParaRPr lang="en-GB" sz="1600" b="1" dirty="0">
              <a:solidFill>
                <a:srgbClr val="FF0000"/>
              </a:solidFill>
            </a:endParaRPr>
          </a:p>
        </p:txBody>
      </p:sp>
    </p:spTree>
    <p:extLst>
      <p:ext uri="{BB962C8B-B14F-4D97-AF65-F5344CB8AC3E}">
        <p14:creationId xmlns:p14="http://schemas.microsoft.com/office/powerpoint/2010/main" val="383949410"/>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6461</TotalTime>
  <Words>5765</Words>
  <Application>Microsoft Macintosh PowerPoint</Application>
  <PresentationFormat>On-screen Show (16:9)</PresentationFormat>
  <Paragraphs>1525</Paragraphs>
  <Slides>51</Slides>
  <Notes>14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3" baseType="lpstr">
      <vt:lpstr>Office Theme</vt:lpstr>
      <vt:lpstr>Document</vt:lpstr>
      <vt:lpstr>Key characteristics of carcinogens as a basis for organizing data on mechanisms of carcinogenesis</vt:lpstr>
      <vt:lpstr>How do we decide if a chemical is a carcinogen?</vt:lpstr>
      <vt:lpstr>Who decides if a chemical  is a carcinogen?</vt:lpstr>
      <vt:lpstr>Definitions of the IARC Classifications</vt:lpstr>
      <vt:lpstr>“The Encyclopaedia of Carcinogens”</vt:lpstr>
      <vt:lpstr>How Are the IARC Monograph  Evaluations Conducted?</vt:lpstr>
      <vt:lpstr>What Evidence is Considered?</vt:lpstr>
      <vt:lpstr>PowerPoint Presentation</vt:lpstr>
      <vt:lpstr>Mechanistic Data Are Pivotal When Human Data Are Not Sufficient (Example 1)</vt:lpstr>
      <vt:lpstr>IARC Group 1 Classifications  Based on Different Mechanisms</vt:lpstr>
      <vt:lpstr>Mechanistic Data Are Pivotal When Human Data Are Not Sufficient (Example 2)</vt:lpstr>
      <vt:lpstr>Mechanistic Data Are Pivotal When Human Data Are Not Sufficient (Example 3)</vt:lpstr>
      <vt:lpstr>Mechanistic Data: Challenges</vt:lpstr>
      <vt:lpstr>So Many Studies, So Little Time…</vt:lpstr>
      <vt:lpstr>PowerPoint Presentation</vt:lpstr>
      <vt:lpstr>PowerPoint Presentation</vt:lpstr>
      <vt:lpstr>PowerPoint Presentation</vt:lpstr>
      <vt:lpstr>ToxCast Assays (&gt;700 endpoints)</vt:lpstr>
      <vt:lpstr>Examples of endpoints used to support conclusions of Goodson et al. - Problem is that assay endpoints don’t match hallmarks</vt:lpstr>
      <vt:lpstr>Dilemma: Cancer or Carcinogens</vt:lpstr>
      <vt:lpstr>PowerPoint Presentation</vt:lpstr>
      <vt:lpstr>10 Key Characteristics of Human Carcinogens</vt:lpstr>
      <vt:lpstr>PowerPoint Presentation</vt:lpstr>
      <vt:lpstr>PowerPoint Presentation</vt:lpstr>
      <vt:lpstr>PowerPoint Presentation</vt:lpstr>
      <vt:lpstr>Key Characteristics with Strong Evidence across Multiple Evaluations  (IARC Monographs Vol. 112-119)</vt:lpstr>
      <vt:lpstr>PowerPoint Presentation</vt:lpstr>
      <vt:lpstr>Benzene Mechanistic Data Search conducted using the Health Assessment Workplace Collaborative (HAWC)  Literature Search tool (https://hawcproject.org/)</vt:lpstr>
      <vt:lpstr>PowerPoint Presentation</vt:lpstr>
      <vt:lpstr>PowerPoint Presentation</vt:lpstr>
      <vt:lpstr>PowerPoint Presentation</vt:lpstr>
      <vt:lpstr>PowerPoint Presentation</vt:lpstr>
      <vt:lpstr>PowerPoint Presentation</vt:lpstr>
      <vt:lpstr>Limitation of MOA/AOP Approach</vt:lpstr>
      <vt:lpstr>Key characteristics don’t require assessor to guess the mechanism</vt:lpstr>
      <vt:lpstr>PowerPoint Presentation</vt:lpstr>
      <vt:lpstr>Using 21st Century Science to Improve Risk-Related Evaluations - Comments</vt:lpstr>
      <vt:lpstr>Using 21st Century Science to Improve Risk-Related Evaluations - Recommendation</vt:lpstr>
      <vt:lpstr>PowerPoint Presentation</vt:lpstr>
      <vt:lpstr>What Next for the Characteristics?</vt:lpstr>
      <vt:lpstr>Question for the Future</vt:lpstr>
      <vt:lpstr>Can gene association data and WikiPathways be used to predict the key characteristics and human carcinogenicity?</vt:lpstr>
      <vt:lpstr>PowerPoint Presentation</vt:lpstr>
      <vt:lpstr>Group 1 (not group 2B nor 2A) Red nodes = Pathways (80% presence Group 1  39) Blue nodes = Common Genes (80% presence Group 1  6) Light Grey nodes = All Genes (no selection  422) </vt:lpstr>
      <vt:lpstr>PowerPoint Presentation</vt:lpstr>
      <vt:lpstr>Group 1</vt:lpstr>
      <vt:lpstr>Group 2A</vt:lpstr>
      <vt:lpstr>Group 2B</vt:lpstr>
      <vt:lpstr>Group 3</vt:lpstr>
      <vt:lpstr>Summary</vt:lpstr>
      <vt:lpstr>A Large Collaboration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Student</dc:creator>
  <cp:lastModifiedBy>Martyn Smith</cp:lastModifiedBy>
  <cp:revision>189</cp:revision>
  <dcterms:created xsi:type="dcterms:W3CDTF">2015-07-01T18:48:28Z</dcterms:created>
  <dcterms:modified xsi:type="dcterms:W3CDTF">2017-12-17T00:25:41Z</dcterms:modified>
</cp:coreProperties>
</file>